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6"/>
  </p:notesMasterIdLst>
  <p:sldIdLst>
    <p:sldId id="266" r:id="rId3"/>
    <p:sldId id="276" r:id="rId4"/>
    <p:sldId id="288" r:id="rId5"/>
    <p:sldId id="277" r:id="rId6"/>
    <p:sldId id="289" r:id="rId7"/>
    <p:sldId id="275" r:id="rId8"/>
    <p:sldId id="285" r:id="rId9"/>
    <p:sldId id="286" r:id="rId10"/>
    <p:sldId id="287" r:id="rId11"/>
    <p:sldId id="278" r:id="rId12"/>
    <p:sldId id="261" r:id="rId13"/>
    <p:sldId id="262" r:id="rId14"/>
    <p:sldId id="263" r:id="rId15"/>
    <p:sldId id="264" r:id="rId16"/>
    <p:sldId id="265" r:id="rId17"/>
    <p:sldId id="267" r:id="rId18"/>
    <p:sldId id="268" r:id="rId19"/>
    <p:sldId id="269" r:id="rId20"/>
    <p:sldId id="279" r:id="rId21"/>
    <p:sldId id="280" r:id="rId22"/>
    <p:sldId id="290" r:id="rId23"/>
    <p:sldId id="282" r:id="rId24"/>
    <p:sldId id="283" r:id="rId25"/>
    <p:sldId id="291" r:id="rId26"/>
    <p:sldId id="292" r:id="rId27"/>
    <p:sldId id="271" r:id="rId28"/>
    <p:sldId id="273" r:id="rId29"/>
    <p:sldId id="293" r:id="rId30"/>
    <p:sldId id="294" r:id="rId31"/>
    <p:sldId id="257" r:id="rId32"/>
    <p:sldId id="258" r:id="rId33"/>
    <p:sldId id="259" r:id="rId34"/>
    <p:sldId id="260" r:id="rId35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cole CO Domdidier" initials="E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32FF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554"/>
    <p:restoredTop sz="94663"/>
  </p:normalViewPr>
  <p:slideViewPr>
    <p:cSldViewPr>
      <p:cViewPr varScale="1">
        <p:scale>
          <a:sx n="117" d="100"/>
          <a:sy n="117" d="100"/>
        </p:scale>
        <p:origin x="728" y="17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viewProps" Target="viewProp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presProps" Target="pres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12-06T08:22:05.708" idx="1">
    <p:pos x="3658" y="0"/>
    <p:text>le pdf livré sur le serveur de l'école ainsi que les logiciels informatiques de notre salle pédagogique ne permettent pas une capture d'écran de meilleure qualité</p:tex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H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772120-FDDC-4E80-B6B0-0B9ABF28D9B2}" type="datetimeFigureOut">
              <a:rPr lang="fr-CH" smtClean="0"/>
              <a:pPr/>
              <a:t>16.11.20</a:t>
            </a:fld>
            <a:endParaRPr lang="fr-CH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CH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H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C80697-0821-4364-8BCD-5AD6AB6A31E0}" type="slidenum">
              <a:rPr lang="fr-CH" smtClean="0"/>
              <a:pPr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50286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228581-B881-7444-9F9B-CF881FE26B36}" type="slidenum">
              <a:rPr lang="fr-FR" smtClean="0">
                <a:solidFill>
                  <a:prstClr val="black"/>
                </a:solidFill>
              </a:rPr>
              <a:pPr/>
              <a:t>12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69945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228581-B881-7444-9F9B-CF881FE26B36}" type="slidenum">
              <a:rPr lang="fr-FR" smtClean="0"/>
              <a:pPr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658176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fr-CH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E5603-510F-442C-BA49-C13A3224ED16}" type="datetimeFigureOut">
              <a:rPr lang="fr-CH" smtClean="0"/>
              <a:pPr/>
              <a:t>16.11.20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3F709-A5AE-4904-8D78-888651A2F030}" type="slidenum">
              <a:rPr lang="fr-CH" smtClean="0"/>
              <a:pPr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0156895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E5603-510F-442C-BA49-C13A3224ED16}" type="datetimeFigureOut">
              <a:rPr lang="fr-CH" smtClean="0"/>
              <a:pPr/>
              <a:t>16.11.20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3F709-A5AE-4904-8D78-888651A2F030}" type="slidenum">
              <a:rPr lang="fr-CH" smtClean="0"/>
              <a:pPr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1824699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E5603-510F-442C-BA49-C13A3224ED16}" type="datetimeFigureOut">
              <a:rPr lang="fr-CH" smtClean="0"/>
              <a:pPr/>
              <a:t>16.11.20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3F709-A5AE-4904-8D78-888651A2F030}" type="slidenum">
              <a:rPr lang="fr-CH" smtClean="0"/>
              <a:pPr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8770100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CH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CH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EAEF0-1753-B840-9878-D6FCC9A4A3B0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16/11/2020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40C0E-622E-C541-AA49-A3B113A1FFE4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31744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CH"/>
              <a:t>Cliquez pour modifier les styles du texte du masque</a:t>
            </a:r>
          </a:p>
          <a:p>
            <a:pPr lvl="1"/>
            <a:r>
              <a:rPr lang="fr-CH"/>
              <a:t>Deuxième niveau</a:t>
            </a:r>
          </a:p>
          <a:p>
            <a:pPr lvl="2"/>
            <a:r>
              <a:rPr lang="fr-CH"/>
              <a:t>Troisième niveau</a:t>
            </a:r>
          </a:p>
          <a:p>
            <a:pPr lvl="3"/>
            <a:r>
              <a:rPr lang="fr-CH"/>
              <a:t>Quatrième niveau</a:t>
            </a:r>
          </a:p>
          <a:p>
            <a:pPr lvl="4"/>
            <a:r>
              <a:rPr lang="fr-CH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EAEF0-1753-B840-9878-D6FCC9A4A3B0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16/11/2020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40C0E-622E-C541-AA49-A3B113A1FFE4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97735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CH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CH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EAEF0-1753-B840-9878-D6FCC9A4A3B0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16/11/2020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40C0E-622E-C541-AA49-A3B113A1FFE4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16468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CH"/>
              <a:t>Cliquez pour modifier les styles du texte du masque</a:t>
            </a:r>
          </a:p>
          <a:p>
            <a:pPr lvl="1"/>
            <a:r>
              <a:rPr lang="fr-CH"/>
              <a:t>Deuxième niveau</a:t>
            </a:r>
          </a:p>
          <a:p>
            <a:pPr lvl="2"/>
            <a:r>
              <a:rPr lang="fr-CH"/>
              <a:t>Troisième niveau</a:t>
            </a:r>
          </a:p>
          <a:p>
            <a:pPr lvl="3"/>
            <a:r>
              <a:rPr lang="fr-CH"/>
              <a:t>Quatrième niveau</a:t>
            </a:r>
          </a:p>
          <a:p>
            <a:pPr lvl="4"/>
            <a:r>
              <a:rPr lang="fr-CH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CH"/>
              <a:t>Cliquez pour modifier les styles du texte du masque</a:t>
            </a:r>
          </a:p>
          <a:p>
            <a:pPr lvl="1"/>
            <a:r>
              <a:rPr lang="fr-CH"/>
              <a:t>Deuxième niveau</a:t>
            </a:r>
          </a:p>
          <a:p>
            <a:pPr lvl="2"/>
            <a:r>
              <a:rPr lang="fr-CH"/>
              <a:t>Troisième niveau</a:t>
            </a:r>
          </a:p>
          <a:p>
            <a:pPr lvl="3"/>
            <a:r>
              <a:rPr lang="fr-CH"/>
              <a:t>Quatrième niveau</a:t>
            </a:r>
          </a:p>
          <a:p>
            <a:pPr lvl="4"/>
            <a:r>
              <a:rPr lang="fr-CH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EAEF0-1753-B840-9878-D6FCC9A4A3B0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16/11/2020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40C0E-622E-C541-AA49-A3B113A1FFE4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48704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CH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H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CH"/>
              <a:t>Cliquez pour modifier les styles du texte du masque</a:t>
            </a:r>
          </a:p>
          <a:p>
            <a:pPr lvl="1"/>
            <a:r>
              <a:rPr lang="fr-CH"/>
              <a:t>Deuxième niveau</a:t>
            </a:r>
          </a:p>
          <a:p>
            <a:pPr lvl="2"/>
            <a:r>
              <a:rPr lang="fr-CH"/>
              <a:t>Troisième niveau</a:t>
            </a:r>
          </a:p>
          <a:p>
            <a:pPr lvl="3"/>
            <a:r>
              <a:rPr lang="fr-CH"/>
              <a:t>Quatrième niveau</a:t>
            </a:r>
          </a:p>
          <a:p>
            <a:pPr lvl="4"/>
            <a:r>
              <a:rPr lang="fr-CH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H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CH"/>
              <a:t>Cliquez pour modifier les styles du texte du masque</a:t>
            </a:r>
          </a:p>
          <a:p>
            <a:pPr lvl="1"/>
            <a:r>
              <a:rPr lang="fr-CH"/>
              <a:t>Deuxième niveau</a:t>
            </a:r>
          </a:p>
          <a:p>
            <a:pPr lvl="2"/>
            <a:r>
              <a:rPr lang="fr-CH"/>
              <a:t>Troisième niveau</a:t>
            </a:r>
          </a:p>
          <a:p>
            <a:pPr lvl="3"/>
            <a:r>
              <a:rPr lang="fr-CH"/>
              <a:t>Quatrième niveau</a:t>
            </a:r>
          </a:p>
          <a:p>
            <a:pPr lvl="4"/>
            <a:r>
              <a:rPr lang="fr-CH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EAEF0-1753-B840-9878-D6FCC9A4A3B0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16/11/2020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40C0E-622E-C541-AA49-A3B113A1FFE4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34373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EAEF0-1753-B840-9878-D6FCC9A4A3B0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16/11/2020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40C0E-622E-C541-AA49-A3B113A1FFE4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51705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EAEF0-1753-B840-9878-D6FCC9A4A3B0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16/11/2020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40C0E-622E-C541-AA49-A3B113A1FFE4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69421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CH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CH"/>
              <a:t>Cliquez pour modifier les styles du texte du masque</a:t>
            </a:r>
          </a:p>
          <a:p>
            <a:pPr lvl="1"/>
            <a:r>
              <a:rPr lang="fr-CH"/>
              <a:t>Deuxième niveau</a:t>
            </a:r>
          </a:p>
          <a:p>
            <a:pPr lvl="2"/>
            <a:r>
              <a:rPr lang="fr-CH"/>
              <a:t>Troisième niveau</a:t>
            </a:r>
          </a:p>
          <a:p>
            <a:pPr lvl="3"/>
            <a:r>
              <a:rPr lang="fr-CH"/>
              <a:t>Quatrième niveau</a:t>
            </a:r>
          </a:p>
          <a:p>
            <a:pPr lvl="4"/>
            <a:r>
              <a:rPr lang="fr-CH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CH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EAEF0-1753-B840-9878-D6FCC9A4A3B0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16/11/2020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40C0E-622E-C541-AA49-A3B113A1FFE4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00674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E5603-510F-442C-BA49-C13A3224ED16}" type="datetimeFigureOut">
              <a:rPr lang="fr-CH" smtClean="0"/>
              <a:pPr/>
              <a:t>16.11.20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3F709-A5AE-4904-8D78-888651A2F030}" type="slidenum">
              <a:rPr lang="fr-CH" smtClean="0"/>
              <a:pPr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9710534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CH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CH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EAEF0-1753-B840-9878-D6FCC9A4A3B0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16/11/2020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40C0E-622E-C541-AA49-A3B113A1FFE4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18514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CH"/>
              <a:t>Cliquez pour modifier les styles du texte du masque</a:t>
            </a:r>
          </a:p>
          <a:p>
            <a:pPr lvl="1"/>
            <a:r>
              <a:rPr lang="fr-CH"/>
              <a:t>Deuxième niveau</a:t>
            </a:r>
          </a:p>
          <a:p>
            <a:pPr lvl="2"/>
            <a:r>
              <a:rPr lang="fr-CH"/>
              <a:t>Troisième niveau</a:t>
            </a:r>
          </a:p>
          <a:p>
            <a:pPr lvl="3"/>
            <a:r>
              <a:rPr lang="fr-CH"/>
              <a:t>Quatrième niveau</a:t>
            </a:r>
          </a:p>
          <a:p>
            <a:pPr lvl="4"/>
            <a:r>
              <a:rPr lang="fr-CH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EAEF0-1753-B840-9878-D6FCC9A4A3B0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16/11/2020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40C0E-622E-C541-AA49-A3B113A1FFE4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93649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CH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CH"/>
              <a:t>Cliquez pour modifier les styles du texte du masque</a:t>
            </a:r>
          </a:p>
          <a:p>
            <a:pPr lvl="1"/>
            <a:r>
              <a:rPr lang="fr-CH"/>
              <a:t>Deuxième niveau</a:t>
            </a:r>
          </a:p>
          <a:p>
            <a:pPr lvl="2"/>
            <a:r>
              <a:rPr lang="fr-CH"/>
              <a:t>Troisième niveau</a:t>
            </a:r>
          </a:p>
          <a:p>
            <a:pPr lvl="3"/>
            <a:r>
              <a:rPr lang="fr-CH"/>
              <a:t>Quatrième niveau</a:t>
            </a:r>
          </a:p>
          <a:p>
            <a:pPr lvl="4"/>
            <a:r>
              <a:rPr lang="fr-CH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EAEF0-1753-B840-9878-D6FCC9A4A3B0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16/11/2020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40C0E-622E-C541-AA49-A3B113A1FFE4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3348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E5603-510F-442C-BA49-C13A3224ED16}" type="datetimeFigureOut">
              <a:rPr lang="fr-CH" smtClean="0"/>
              <a:pPr/>
              <a:t>16.11.20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3F709-A5AE-4904-8D78-888651A2F030}" type="slidenum">
              <a:rPr lang="fr-CH" smtClean="0"/>
              <a:pPr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2753135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E5603-510F-442C-BA49-C13A3224ED16}" type="datetimeFigureOut">
              <a:rPr lang="fr-CH" smtClean="0"/>
              <a:pPr/>
              <a:t>16.11.20</a:t>
            </a:fld>
            <a:endParaRPr lang="fr-CH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3F709-A5AE-4904-8D78-888651A2F030}" type="slidenum">
              <a:rPr lang="fr-CH" smtClean="0"/>
              <a:pPr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4707845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E5603-510F-442C-BA49-C13A3224ED16}" type="datetimeFigureOut">
              <a:rPr lang="fr-CH" smtClean="0"/>
              <a:pPr/>
              <a:t>16.11.20</a:t>
            </a:fld>
            <a:endParaRPr lang="fr-CH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3F709-A5AE-4904-8D78-888651A2F030}" type="slidenum">
              <a:rPr lang="fr-CH" smtClean="0"/>
              <a:pPr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8086668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E5603-510F-442C-BA49-C13A3224ED16}" type="datetimeFigureOut">
              <a:rPr lang="fr-CH" smtClean="0"/>
              <a:pPr/>
              <a:t>16.11.20</a:t>
            </a:fld>
            <a:endParaRPr lang="fr-CH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3F709-A5AE-4904-8D78-888651A2F030}" type="slidenum">
              <a:rPr lang="fr-CH" smtClean="0"/>
              <a:pPr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0859104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E5603-510F-442C-BA49-C13A3224ED16}" type="datetimeFigureOut">
              <a:rPr lang="fr-CH" smtClean="0"/>
              <a:pPr/>
              <a:t>16.11.20</a:t>
            </a:fld>
            <a:endParaRPr lang="fr-CH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3F709-A5AE-4904-8D78-888651A2F030}" type="slidenum">
              <a:rPr lang="fr-CH" smtClean="0"/>
              <a:pPr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4888675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E5603-510F-442C-BA49-C13A3224ED16}" type="datetimeFigureOut">
              <a:rPr lang="fr-CH" smtClean="0"/>
              <a:pPr/>
              <a:t>16.11.20</a:t>
            </a:fld>
            <a:endParaRPr lang="fr-CH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3F709-A5AE-4904-8D78-888651A2F030}" type="slidenum">
              <a:rPr lang="fr-CH" smtClean="0"/>
              <a:pPr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8809870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CH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E5603-510F-442C-BA49-C13A3224ED16}" type="datetimeFigureOut">
              <a:rPr lang="fr-CH" smtClean="0"/>
              <a:pPr/>
              <a:t>16.11.20</a:t>
            </a:fld>
            <a:endParaRPr lang="fr-CH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3F709-A5AE-4904-8D78-888651A2F030}" type="slidenum">
              <a:rPr lang="fr-CH" smtClean="0"/>
              <a:pPr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2465680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CE5603-510F-442C-BA49-C13A3224ED16}" type="datetimeFigureOut">
              <a:rPr lang="fr-CH" smtClean="0"/>
              <a:pPr/>
              <a:t>16.11.20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43F709-A5AE-4904-8D78-888651A2F030}" type="slidenum">
              <a:rPr lang="fr-CH" smtClean="0"/>
              <a:pPr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914053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CH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CH"/>
              <a:t>Cliquez pour modifier les styles du texte du masque</a:t>
            </a:r>
          </a:p>
          <a:p>
            <a:pPr lvl="1"/>
            <a:r>
              <a:rPr lang="fr-CH"/>
              <a:t>Deuxième niveau</a:t>
            </a:r>
          </a:p>
          <a:p>
            <a:pPr lvl="2"/>
            <a:r>
              <a:rPr lang="fr-CH"/>
              <a:t>Troisième niveau</a:t>
            </a:r>
          </a:p>
          <a:p>
            <a:pPr lvl="3"/>
            <a:r>
              <a:rPr lang="fr-CH"/>
              <a:t>Quatrième niveau</a:t>
            </a:r>
          </a:p>
          <a:p>
            <a:pPr lvl="4"/>
            <a:r>
              <a:rPr lang="fr-CH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B52EAEF0-1753-B840-9878-D6FCC9A4A3B0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 defTabSz="457200"/>
              <a:t>16/11/2020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9B740C0E-622E-C541-AA49-A3B113A1FFE4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 defTabSz="457200"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1776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6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6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comments" Target="../comments/comment1.xml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6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7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notesSlide" Target="../notesSlides/notesSlide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6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1763688" y="476672"/>
            <a:ext cx="56166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KURSBUCH LÖSUNGEN</a:t>
            </a:r>
            <a:endParaRPr lang="fr-CH" sz="2400" b="1" dirty="0">
              <a:solidFill>
                <a:srgbClr val="0066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Bild 1"/>
          <p:cNvPicPr>
            <a:picLocks noChangeAspect="1"/>
          </p:cNvPicPr>
          <p:nvPr/>
        </p:nvPicPr>
        <p:blipFill rotWithShape="1">
          <a:blip r:embed="rId2"/>
          <a:srcRect b="1352"/>
          <a:stretch/>
        </p:blipFill>
        <p:spPr>
          <a:xfrm>
            <a:off x="899592" y="1052736"/>
            <a:ext cx="6857273" cy="5653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9364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Bild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5685" y="5112505"/>
            <a:ext cx="2858120" cy="1745495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B62AF41B-7755-4993-99D3-BB6DC4A2AB23}"/>
              </a:ext>
            </a:extLst>
          </p:cNvPr>
          <p:cNvSpPr txBox="1"/>
          <p:nvPr/>
        </p:nvSpPr>
        <p:spPr>
          <a:xfrm>
            <a:off x="35496" y="1628800"/>
            <a:ext cx="9238099" cy="3946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30000"/>
              </a:lnSpc>
              <a:buAutoNum type="arabicPeriod"/>
            </a:pPr>
            <a:r>
              <a:rPr lang="de-DE" sz="215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 hat sich bei einer </a:t>
            </a:r>
            <a:r>
              <a:rPr lang="de-DE" sz="215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neuen / bekannten </a:t>
            </a:r>
            <a:r>
              <a:rPr lang="de-DE" sz="215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Castingshow beworben.</a:t>
            </a:r>
          </a:p>
          <a:p>
            <a:pPr marL="457200" indent="-457200">
              <a:lnSpc>
                <a:spcPct val="130000"/>
              </a:lnSpc>
              <a:buFontTx/>
              <a:buAutoNum type="arabicPeriod"/>
            </a:pPr>
            <a:r>
              <a:rPr lang="de-DE" sz="215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 ist mit seinem </a:t>
            </a:r>
            <a:r>
              <a:rPr lang="de-DE" sz="215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grossen</a:t>
            </a:r>
            <a:r>
              <a:rPr lang="de-DE" sz="215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Bruder / seiner </a:t>
            </a:r>
            <a:r>
              <a:rPr lang="de-DE" sz="215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grossen</a:t>
            </a:r>
            <a:r>
              <a:rPr lang="de-DE" sz="215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Schwester </a:t>
            </a:r>
            <a:r>
              <a:rPr lang="de-DE" sz="215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nach Köln gefahren.</a:t>
            </a:r>
          </a:p>
          <a:p>
            <a:pPr marL="457200" indent="-457200">
              <a:lnSpc>
                <a:spcPct val="130000"/>
              </a:lnSpc>
              <a:buFontTx/>
              <a:buAutoNum type="arabicPeriod"/>
            </a:pPr>
            <a:r>
              <a:rPr lang="de-DE" sz="215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 singt </a:t>
            </a:r>
            <a:r>
              <a:rPr lang="de-DE" sz="215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seit vielen Jahren / seinem vierten Geburtstag.</a:t>
            </a:r>
          </a:p>
          <a:p>
            <a:pPr marL="457200" indent="-457200">
              <a:lnSpc>
                <a:spcPct val="130000"/>
              </a:lnSpc>
              <a:buFontTx/>
              <a:buAutoNum type="arabicPeriod"/>
            </a:pPr>
            <a:r>
              <a:rPr lang="de-DE" sz="215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Vor dem </a:t>
            </a:r>
            <a:r>
              <a:rPr lang="de-DE" sz="215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neuen / alten </a:t>
            </a:r>
            <a:r>
              <a:rPr lang="de-DE" sz="215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Film-Studio war Tim sehr nervös.</a:t>
            </a:r>
          </a:p>
          <a:p>
            <a:pPr marL="457200" indent="-457200">
              <a:lnSpc>
                <a:spcPct val="130000"/>
              </a:lnSpc>
              <a:buFontTx/>
              <a:buAutoNum type="arabicPeriod"/>
            </a:pPr>
            <a:r>
              <a:rPr lang="de-DE" sz="215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 stand schnell auf der </a:t>
            </a:r>
            <a:r>
              <a:rPr lang="de-DE" sz="215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grossen</a:t>
            </a:r>
            <a:r>
              <a:rPr lang="de-DE" sz="215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 hellen </a:t>
            </a:r>
            <a:r>
              <a:rPr lang="de-DE" sz="215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Bühne, vor der </a:t>
            </a:r>
            <a:r>
              <a:rPr lang="de-DE" sz="215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strengen</a:t>
            </a:r>
            <a:r>
              <a:rPr lang="de-DE" sz="215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r>
              <a:rPr lang="de-DE" sz="215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fairen</a:t>
            </a:r>
            <a:r>
              <a:rPr lang="de-DE" sz="215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Jury.</a:t>
            </a:r>
          </a:p>
          <a:p>
            <a:pPr marL="457200" indent="-457200">
              <a:lnSpc>
                <a:spcPct val="130000"/>
              </a:lnSpc>
              <a:buFontTx/>
              <a:buAutoNum type="arabicPeriod"/>
            </a:pPr>
            <a:r>
              <a:rPr lang="de-DE" sz="215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 hatte Glück. In zwei Wochen fährt er mit seinem </a:t>
            </a:r>
            <a:r>
              <a:rPr lang="de-DE" sz="215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guten / alten </a:t>
            </a:r>
            <a:r>
              <a:rPr lang="de-DE" sz="215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Freund Leo wieder nach Köln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7686092" y="3865104"/>
            <a:ext cx="1331640" cy="318494"/>
          </a:xfrm>
          <a:prstGeom prst="rect">
            <a:avLst/>
          </a:prstGeom>
          <a:solidFill>
            <a:srgbClr val="FFFF00">
              <a:alpha val="60000"/>
            </a:srgbClr>
          </a:solidFill>
        </p:spPr>
        <p:txBody>
          <a:bodyPr wrap="square" rtlCol="0">
            <a:spAutoFit/>
          </a:bodyPr>
          <a:lstStyle/>
          <a:p>
            <a:endParaRPr lang="fr-CH" dirty="0"/>
          </a:p>
        </p:txBody>
      </p:sp>
      <p:sp>
        <p:nvSpPr>
          <p:cNvPr id="13" name="ZoneTexte 12"/>
          <p:cNvSpPr txBox="1"/>
          <p:nvPr/>
        </p:nvSpPr>
        <p:spPr>
          <a:xfrm>
            <a:off x="4267133" y="1734074"/>
            <a:ext cx="1475400" cy="318494"/>
          </a:xfrm>
          <a:prstGeom prst="rect">
            <a:avLst/>
          </a:prstGeom>
          <a:solidFill>
            <a:srgbClr val="FFFF00">
              <a:alpha val="60000"/>
            </a:srgbClr>
          </a:solidFill>
        </p:spPr>
        <p:txBody>
          <a:bodyPr wrap="square" rtlCol="0">
            <a:spAutoFit/>
          </a:bodyPr>
          <a:lstStyle/>
          <a:p>
            <a:endParaRPr lang="fr-CH" dirty="0"/>
          </a:p>
        </p:txBody>
      </p:sp>
      <p:sp>
        <p:nvSpPr>
          <p:cNvPr id="14" name="ZoneTexte 13"/>
          <p:cNvSpPr txBox="1"/>
          <p:nvPr/>
        </p:nvSpPr>
        <p:spPr>
          <a:xfrm>
            <a:off x="1700590" y="2141706"/>
            <a:ext cx="3096344" cy="288032"/>
          </a:xfrm>
          <a:prstGeom prst="rect">
            <a:avLst/>
          </a:prstGeom>
          <a:solidFill>
            <a:srgbClr val="FFFF00">
              <a:alpha val="60000"/>
            </a:srgbClr>
          </a:solidFill>
        </p:spPr>
        <p:txBody>
          <a:bodyPr wrap="square" rtlCol="0">
            <a:spAutoFit/>
          </a:bodyPr>
          <a:lstStyle/>
          <a:p>
            <a:endParaRPr lang="fr-CH" dirty="0"/>
          </a:p>
        </p:txBody>
      </p:sp>
      <p:sp>
        <p:nvSpPr>
          <p:cNvPr id="15" name="ZoneTexte 14"/>
          <p:cNvSpPr txBox="1"/>
          <p:nvPr/>
        </p:nvSpPr>
        <p:spPr>
          <a:xfrm>
            <a:off x="4254764" y="3010989"/>
            <a:ext cx="3672408" cy="318494"/>
          </a:xfrm>
          <a:prstGeom prst="rect">
            <a:avLst/>
          </a:prstGeom>
          <a:solidFill>
            <a:srgbClr val="FFFF00">
              <a:alpha val="60000"/>
            </a:srgbClr>
          </a:solidFill>
        </p:spPr>
        <p:txBody>
          <a:bodyPr wrap="square" rtlCol="0">
            <a:spAutoFit/>
          </a:bodyPr>
          <a:lstStyle/>
          <a:p>
            <a:endParaRPr lang="fr-CH" dirty="0"/>
          </a:p>
        </p:txBody>
      </p:sp>
      <p:sp>
        <p:nvSpPr>
          <p:cNvPr id="16" name="ZoneTexte 15"/>
          <p:cNvSpPr txBox="1"/>
          <p:nvPr/>
        </p:nvSpPr>
        <p:spPr>
          <a:xfrm>
            <a:off x="1700590" y="3429000"/>
            <a:ext cx="838200" cy="318494"/>
          </a:xfrm>
          <a:prstGeom prst="rect">
            <a:avLst/>
          </a:prstGeom>
          <a:solidFill>
            <a:srgbClr val="FFFF00">
              <a:alpha val="60000"/>
            </a:srgbClr>
          </a:solidFill>
        </p:spPr>
        <p:txBody>
          <a:bodyPr wrap="square" rtlCol="0">
            <a:spAutoFit/>
          </a:bodyPr>
          <a:lstStyle/>
          <a:p>
            <a:endParaRPr lang="fr-CH" dirty="0"/>
          </a:p>
        </p:txBody>
      </p:sp>
      <p:sp>
        <p:nvSpPr>
          <p:cNvPr id="17" name="ZoneTexte 16"/>
          <p:cNvSpPr txBox="1"/>
          <p:nvPr/>
        </p:nvSpPr>
        <p:spPr>
          <a:xfrm>
            <a:off x="4987186" y="3887943"/>
            <a:ext cx="864096" cy="318494"/>
          </a:xfrm>
          <a:prstGeom prst="rect">
            <a:avLst/>
          </a:prstGeom>
          <a:solidFill>
            <a:srgbClr val="FFFF00">
              <a:alpha val="60000"/>
            </a:srgbClr>
          </a:solidFill>
        </p:spPr>
        <p:txBody>
          <a:bodyPr wrap="square" rtlCol="0">
            <a:spAutoFit/>
          </a:bodyPr>
          <a:lstStyle/>
          <a:p>
            <a:endParaRPr lang="fr-CH" dirty="0"/>
          </a:p>
        </p:txBody>
      </p:sp>
      <p:sp>
        <p:nvSpPr>
          <p:cNvPr id="18" name="ZoneTexte 17"/>
          <p:cNvSpPr txBox="1"/>
          <p:nvPr/>
        </p:nvSpPr>
        <p:spPr>
          <a:xfrm>
            <a:off x="6971738" y="4719219"/>
            <a:ext cx="762000" cy="318494"/>
          </a:xfrm>
          <a:prstGeom prst="rect">
            <a:avLst/>
          </a:prstGeom>
          <a:solidFill>
            <a:srgbClr val="FFFF00">
              <a:alpha val="60000"/>
            </a:srgbClr>
          </a:solidFill>
        </p:spPr>
        <p:txBody>
          <a:bodyPr wrap="square" rtlCol="0">
            <a:spAutoFit/>
          </a:bodyPr>
          <a:lstStyle/>
          <a:p>
            <a:endParaRPr lang="fr-CH" dirty="0"/>
          </a:p>
        </p:txBody>
      </p:sp>
      <p:pic>
        <p:nvPicPr>
          <p:cNvPr id="20" name="Bild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1841" y="476672"/>
            <a:ext cx="9144000" cy="974741"/>
          </a:xfrm>
          <a:prstGeom prst="rect">
            <a:avLst/>
          </a:prstGeom>
        </p:spPr>
      </p:pic>
      <p:sp>
        <p:nvSpPr>
          <p:cNvPr id="22" name="Textfeld 21"/>
          <p:cNvSpPr txBox="1"/>
          <p:nvPr/>
        </p:nvSpPr>
        <p:spPr>
          <a:xfrm>
            <a:off x="8351912" y="6093296"/>
            <a:ext cx="7920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solidFill>
                  <a:srgbClr val="0432FF"/>
                </a:solidFill>
              </a:rPr>
              <a:t>-en</a:t>
            </a:r>
          </a:p>
        </p:txBody>
      </p:sp>
      <p:pic>
        <p:nvPicPr>
          <p:cNvPr id="24" name="Bild 23"/>
          <p:cNvPicPr>
            <a:picLocks noChangeAspect="1"/>
          </p:cNvPicPr>
          <p:nvPr/>
        </p:nvPicPr>
        <p:blipFill rotWithShape="1">
          <a:blip r:embed="rId6"/>
          <a:srcRect r="2414"/>
          <a:stretch/>
        </p:blipFill>
        <p:spPr>
          <a:xfrm>
            <a:off x="251520" y="5733256"/>
            <a:ext cx="6050099" cy="792088"/>
          </a:xfrm>
          <a:prstGeom prst="rect">
            <a:avLst/>
          </a:prstGeom>
        </p:spPr>
      </p:pic>
      <p:pic>
        <p:nvPicPr>
          <p:cNvPr id="2" name="gk10_11_Bd1_KB_Track_02.25_K08_A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95536" y="7084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287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762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ZoneTexte 15"/>
          <p:cNvSpPr txBox="1"/>
          <p:nvPr/>
        </p:nvSpPr>
        <p:spPr>
          <a:xfrm>
            <a:off x="2092771" y="522341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de-DE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2245171" y="537581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de-DE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6" name="ZoneTexte 25"/>
          <p:cNvSpPr txBox="1"/>
          <p:nvPr/>
        </p:nvSpPr>
        <p:spPr>
          <a:xfrm>
            <a:off x="461141" y="3140968"/>
            <a:ext cx="32624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de-DE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/>
                <a:cs typeface="Arial"/>
              </a:rPr>
              <a:t>A</a:t>
            </a:r>
            <a:r>
              <a:rPr lang="de-DE" sz="2400" b="1" dirty="0">
                <a:solidFill>
                  <a:prstClr val="black"/>
                </a:solidFill>
                <a:latin typeface="Arial"/>
                <a:cs typeface="Arial"/>
              </a:rPr>
              <a:t>  Slumdog Millionär</a:t>
            </a:r>
          </a:p>
        </p:txBody>
      </p:sp>
      <p:sp>
        <p:nvSpPr>
          <p:cNvPr id="24" name="ZoneTexte 23"/>
          <p:cNvSpPr txBox="1"/>
          <p:nvPr/>
        </p:nvSpPr>
        <p:spPr>
          <a:xfrm>
            <a:off x="461141" y="4097642"/>
            <a:ext cx="22367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de-DE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/>
                <a:cs typeface="Arial"/>
              </a:rPr>
              <a:t>B  </a:t>
            </a:r>
            <a:r>
              <a:rPr lang="de-DE" sz="2400" b="1" dirty="0">
                <a:solidFill>
                  <a:prstClr val="black"/>
                </a:solidFill>
                <a:latin typeface="Arial"/>
                <a:cs typeface="Arial"/>
              </a:rPr>
              <a:t>Soul Surfer</a:t>
            </a:r>
          </a:p>
        </p:txBody>
      </p:sp>
      <p:sp>
        <p:nvSpPr>
          <p:cNvPr id="31" name="ZoneTexte 30"/>
          <p:cNvSpPr txBox="1"/>
          <p:nvPr/>
        </p:nvSpPr>
        <p:spPr>
          <a:xfrm>
            <a:off x="1381976" y="5838363"/>
            <a:ext cx="624786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de-DE" sz="2400" b="1" dirty="0">
                <a:solidFill>
                  <a:srgbClr val="0432FF"/>
                </a:solidFill>
                <a:latin typeface="Arial"/>
                <a:cs typeface="Arial"/>
              </a:rPr>
              <a:t>Lebe dein Traum – nur du weisst, was du </a:t>
            </a:r>
          </a:p>
          <a:p>
            <a:pPr defTabSz="457200"/>
            <a:r>
              <a:rPr lang="de-DE" sz="2400" b="1" dirty="0">
                <a:solidFill>
                  <a:srgbClr val="0432FF"/>
                </a:solidFill>
                <a:latin typeface="Arial"/>
                <a:cs typeface="Arial"/>
              </a:rPr>
              <a:t>wirklich willst!</a:t>
            </a:r>
          </a:p>
        </p:txBody>
      </p:sp>
      <p:sp>
        <p:nvSpPr>
          <p:cNvPr id="33" name="ZoneTexte 32"/>
          <p:cNvSpPr txBox="1"/>
          <p:nvPr/>
        </p:nvSpPr>
        <p:spPr>
          <a:xfrm>
            <a:off x="1381976" y="3573016"/>
            <a:ext cx="47506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de-DE" sz="2400" b="1" dirty="0">
                <a:solidFill>
                  <a:srgbClr val="0432FF"/>
                </a:solidFill>
                <a:latin typeface="Arial"/>
                <a:cs typeface="Arial"/>
              </a:rPr>
              <a:t>Das Leben ist der beste Lehrer.</a:t>
            </a:r>
          </a:p>
        </p:txBody>
      </p:sp>
      <p:sp>
        <p:nvSpPr>
          <p:cNvPr id="34" name="ZoneTexte 33"/>
          <p:cNvSpPr txBox="1"/>
          <p:nvPr/>
        </p:nvSpPr>
        <p:spPr>
          <a:xfrm>
            <a:off x="1381976" y="4515995"/>
            <a:ext cx="595066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de-DE" sz="2400" b="1" dirty="0">
                <a:solidFill>
                  <a:srgbClr val="0432FF"/>
                </a:solidFill>
                <a:latin typeface="Arial"/>
                <a:cs typeface="Arial"/>
              </a:rPr>
              <a:t>Auch wenn du denkst: „Es ist vorbei.“ </a:t>
            </a:r>
          </a:p>
          <a:p>
            <a:pPr defTabSz="457200"/>
            <a:r>
              <a:rPr lang="de-DE" sz="2400" b="1" dirty="0">
                <a:solidFill>
                  <a:srgbClr val="0432FF"/>
                </a:solidFill>
                <a:latin typeface="Arial"/>
                <a:cs typeface="Arial"/>
              </a:rPr>
              <a:t>- Verlier nie den Mut!</a:t>
            </a:r>
          </a:p>
        </p:txBody>
      </p:sp>
      <p:sp>
        <p:nvSpPr>
          <p:cNvPr id="36" name="ZoneTexte 35"/>
          <p:cNvSpPr txBox="1"/>
          <p:nvPr/>
        </p:nvSpPr>
        <p:spPr>
          <a:xfrm>
            <a:off x="461141" y="5376698"/>
            <a:ext cx="21682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de-DE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/>
                <a:cs typeface="Arial"/>
              </a:rPr>
              <a:t>C</a:t>
            </a:r>
            <a:r>
              <a:rPr lang="de-DE" sz="2400" b="1" dirty="0">
                <a:solidFill>
                  <a:prstClr val="black"/>
                </a:solidFill>
                <a:latin typeface="Arial"/>
                <a:cs typeface="Arial"/>
              </a:rPr>
              <a:t>  Billy Elliott</a:t>
            </a:r>
          </a:p>
        </p:txBody>
      </p:sp>
      <p:pic>
        <p:nvPicPr>
          <p:cNvPr id="2" name="Bild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6672"/>
            <a:ext cx="9144000" cy="2576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02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6" grpId="1"/>
      <p:bldP spid="24" grpId="0"/>
      <p:bldP spid="24" grpId="1"/>
      <p:bldP spid="31" grpId="0"/>
      <p:bldP spid="31" grpId="1"/>
      <p:bldP spid="33" grpId="0"/>
      <p:bldP spid="33" grpId="1"/>
      <p:bldP spid="34" grpId="0"/>
      <p:bldP spid="34" grpId="1"/>
      <p:bldP spid="36" grpId="0"/>
      <p:bldP spid="36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12"/>
          <p:cNvSpPr txBox="1"/>
          <p:nvPr/>
        </p:nvSpPr>
        <p:spPr>
          <a:xfrm>
            <a:off x="755576" y="1916832"/>
            <a:ext cx="48526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fr-FR" sz="4000" b="1" dirty="0">
                <a:solidFill>
                  <a:srgbClr val="0432FF"/>
                </a:solidFill>
                <a:latin typeface="Arial"/>
                <a:cs typeface="Arial"/>
              </a:rPr>
              <a:t>Film B: Soul Surfer</a:t>
            </a:r>
          </a:p>
        </p:txBody>
      </p:sp>
      <p:pic>
        <p:nvPicPr>
          <p:cNvPr id="4" name="Bild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544" y="836712"/>
            <a:ext cx="7956376" cy="864211"/>
          </a:xfrm>
          <a:prstGeom prst="rect">
            <a:avLst/>
          </a:prstGeom>
        </p:spPr>
      </p:pic>
      <p:pic>
        <p:nvPicPr>
          <p:cNvPr id="2" name="gk10_11_Bd1_KB_Track_02.26_K08_A5b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7544" y="2271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34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519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" grpId="0"/>
      <p:bldP spid="13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apture d’écran 2019-11-12 à 15.14.2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3385"/>
            <a:ext cx="9144000" cy="1604615"/>
          </a:xfrm>
          <a:prstGeom prst="rect">
            <a:avLst/>
          </a:prstGeom>
        </p:spPr>
      </p:pic>
      <p:sp>
        <p:nvSpPr>
          <p:cNvPr id="14" name="ZoneTexte 13"/>
          <p:cNvSpPr txBox="1"/>
          <p:nvPr/>
        </p:nvSpPr>
        <p:spPr>
          <a:xfrm>
            <a:off x="534811" y="1714396"/>
            <a:ext cx="58272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de-DE" sz="3600" b="1" dirty="0">
                <a:solidFill>
                  <a:prstClr val="black"/>
                </a:solidFill>
                <a:latin typeface="Arial"/>
                <a:cs typeface="Arial"/>
              </a:rPr>
              <a:t>Film </a:t>
            </a:r>
            <a:r>
              <a:rPr lang="de-DE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/>
                <a:cs typeface="Arial"/>
              </a:rPr>
              <a:t>A	</a:t>
            </a:r>
            <a:r>
              <a:rPr lang="de-DE" sz="3600" b="1" dirty="0">
                <a:solidFill>
                  <a:prstClr val="black"/>
                </a:solidFill>
                <a:latin typeface="Arial"/>
                <a:cs typeface="Arial"/>
              </a:rPr>
              <a:t>  </a:t>
            </a:r>
            <a:r>
              <a:rPr lang="de-DE" sz="3600" b="1" dirty="0" err="1">
                <a:solidFill>
                  <a:prstClr val="black"/>
                </a:solidFill>
                <a:latin typeface="Arial"/>
                <a:cs typeface="Arial"/>
              </a:rPr>
              <a:t>Slumdog</a:t>
            </a:r>
            <a:r>
              <a:rPr lang="de-DE" sz="3600" b="1" dirty="0">
                <a:solidFill>
                  <a:prstClr val="black"/>
                </a:solidFill>
                <a:latin typeface="Arial"/>
                <a:cs typeface="Arial"/>
              </a:rPr>
              <a:t> Millionär 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534811" y="3056306"/>
            <a:ext cx="43655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de-DE" sz="3600" b="1" dirty="0">
                <a:solidFill>
                  <a:prstClr val="black"/>
                </a:solidFill>
                <a:latin typeface="Arial"/>
                <a:cs typeface="Arial"/>
              </a:rPr>
              <a:t>Film </a:t>
            </a:r>
            <a:r>
              <a:rPr lang="de-DE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/>
                <a:cs typeface="Arial"/>
              </a:rPr>
              <a:t>B</a:t>
            </a:r>
            <a:r>
              <a:rPr lang="de-DE" sz="3600" b="1" dirty="0">
                <a:solidFill>
                  <a:prstClr val="black"/>
                </a:solidFill>
                <a:latin typeface="Arial"/>
                <a:cs typeface="Arial"/>
              </a:rPr>
              <a:t>  Soul Surfer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534811" y="4959630"/>
            <a:ext cx="42627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de-DE" sz="3600" b="1" dirty="0">
                <a:solidFill>
                  <a:prstClr val="black"/>
                </a:solidFill>
                <a:latin typeface="Arial"/>
                <a:cs typeface="Arial"/>
              </a:rPr>
              <a:t>Film </a:t>
            </a:r>
            <a:r>
              <a:rPr lang="de-DE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/>
                <a:cs typeface="Arial"/>
              </a:rPr>
              <a:t>C</a:t>
            </a:r>
            <a:r>
              <a:rPr lang="de-DE" sz="3600" b="1" dirty="0">
                <a:solidFill>
                  <a:prstClr val="black"/>
                </a:solidFill>
                <a:latin typeface="Arial"/>
                <a:cs typeface="Arial"/>
              </a:rPr>
              <a:t>  Billy Elliott</a:t>
            </a:r>
          </a:p>
        </p:txBody>
      </p:sp>
      <p:sp>
        <p:nvSpPr>
          <p:cNvPr id="19" name="ZoneTexte 18"/>
          <p:cNvSpPr txBox="1"/>
          <p:nvPr/>
        </p:nvSpPr>
        <p:spPr>
          <a:xfrm>
            <a:off x="555183" y="2360727"/>
            <a:ext cx="17808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de-DE" sz="2800" b="1" dirty="0">
                <a:solidFill>
                  <a:srgbClr val="0432FF"/>
                </a:solidFill>
                <a:latin typeface="Arial"/>
                <a:cs typeface="Arial"/>
              </a:rPr>
              <a:t>das Quiz,</a:t>
            </a:r>
          </a:p>
        </p:txBody>
      </p:sp>
      <p:sp>
        <p:nvSpPr>
          <p:cNvPr id="20" name="ZoneTexte 19"/>
          <p:cNvSpPr txBox="1"/>
          <p:nvPr/>
        </p:nvSpPr>
        <p:spPr>
          <a:xfrm>
            <a:off x="2336039" y="2360727"/>
            <a:ext cx="22813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de-DE" sz="2800" b="1" dirty="0">
                <a:solidFill>
                  <a:srgbClr val="0432FF"/>
                </a:solidFill>
                <a:latin typeface="Arial"/>
                <a:cs typeface="Arial"/>
              </a:rPr>
              <a:t>der Konflikt,</a:t>
            </a:r>
          </a:p>
        </p:txBody>
      </p:sp>
      <p:sp>
        <p:nvSpPr>
          <p:cNvPr id="21" name="ZoneTexte 20"/>
          <p:cNvSpPr txBox="1"/>
          <p:nvPr/>
        </p:nvSpPr>
        <p:spPr>
          <a:xfrm>
            <a:off x="4675316" y="2360727"/>
            <a:ext cx="25596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de-DE" sz="2800" b="1" dirty="0">
                <a:solidFill>
                  <a:srgbClr val="0432FF"/>
                </a:solidFill>
                <a:latin typeface="Arial"/>
                <a:cs typeface="Arial"/>
              </a:rPr>
              <a:t>das Vertrauen</a:t>
            </a:r>
          </a:p>
        </p:txBody>
      </p:sp>
      <p:sp>
        <p:nvSpPr>
          <p:cNvPr id="22" name="ZoneTexte 21"/>
          <p:cNvSpPr txBox="1"/>
          <p:nvPr/>
        </p:nvSpPr>
        <p:spPr>
          <a:xfrm>
            <a:off x="534811" y="4225857"/>
            <a:ext cx="20205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de-DE" sz="2800" b="1" dirty="0">
                <a:solidFill>
                  <a:srgbClr val="0432FF"/>
                </a:solidFill>
                <a:latin typeface="Arial"/>
                <a:cs typeface="Arial"/>
              </a:rPr>
              <a:t>der Traum,</a:t>
            </a:r>
          </a:p>
        </p:txBody>
      </p:sp>
      <p:sp>
        <p:nvSpPr>
          <p:cNvPr id="23" name="ZoneTexte 22"/>
          <p:cNvSpPr txBox="1"/>
          <p:nvPr/>
        </p:nvSpPr>
        <p:spPr>
          <a:xfrm>
            <a:off x="534811" y="3702637"/>
            <a:ext cx="26191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de-DE" sz="2800" b="1" dirty="0">
                <a:solidFill>
                  <a:srgbClr val="0432FF"/>
                </a:solidFill>
                <a:latin typeface="Arial"/>
                <a:cs typeface="Arial"/>
              </a:rPr>
              <a:t>das Handicap,</a:t>
            </a:r>
          </a:p>
        </p:txBody>
      </p:sp>
      <p:sp>
        <p:nvSpPr>
          <p:cNvPr id="24" name="ZoneTexte 23"/>
          <p:cNvSpPr txBox="1"/>
          <p:nvPr/>
        </p:nvSpPr>
        <p:spPr>
          <a:xfrm>
            <a:off x="539552" y="6146140"/>
            <a:ext cx="20205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de-DE" sz="2800" b="1" dirty="0">
                <a:solidFill>
                  <a:srgbClr val="0432FF"/>
                </a:solidFill>
                <a:latin typeface="Arial"/>
                <a:cs typeface="Arial"/>
              </a:rPr>
              <a:t>der Traum,</a:t>
            </a:r>
          </a:p>
        </p:txBody>
      </p:sp>
      <p:sp>
        <p:nvSpPr>
          <p:cNvPr id="25" name="ZoneTexte 24"/>
          <p:cNvSpPr txBox="1"/>
          <p:nvPr/>
        </p:nvSpPr>
        <p:spPr>
          <a:xfrm>
            <a:off x="534811" y="5622920"/>
            <a:ext cx="22793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de-DE" sz="2800" b="1" dirty="0">
                <a:solidFill>
                  <a:srgbClr val="0432FF"/>
                </a:solidFill>
                <a:latin typeface="Arial"/>
                <a:cs typeface="Arial"/>
              </a:rPr>
              <a:t>der Konflikt,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2771800" y="5622920"/>
            <a:ext cx="29355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de-DE" sz="2800" b="1" dirty="0">
                <a:solidFill>
                  <a:srgbClr val="0432FF"/>
                </a:solidFill>
                <a:latin typeface="Arial"/>
                <a:cs typeface="Arial"/>
              </a:rPr>
              <a:t>der starke Wille,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2667228" y="4225857"/>
            <a:ext cx="28189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de-DE" sz="2800" b="1" dirty="0">
                <a:solidFill>
                  <a:srgbClr val="0432FF"/>
                </a:solidFill>
                <a:latin typeface="Arial"/>
                <a:cs typeface="Arial"/>
              </a:rPr>
              <a:t>das Comeback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3153912" y="3702637"/>
            <a:ext cx="30353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de-DE" sz="2800" b="1" dirty="0">
                <a:solidFill>
                  <a:srgbClr val="0432FF"/>
                </a:solidFill>
                <a:latin typeface="Arial"/>
                <a:cs typeface="Arial"/>
              </a:rPr>
              <a:t>der starke Wille,</a:t>
            </a:r>
          </a:p>
        </p:txBody>
      </p:sp>
      <p:sp>
        <p:nvSpPr>
          <p:cNvPr id="26" name="ZoneTexte 25"/>
          <p:cNvSpPr txBox="1"/>
          <p:nvPr/>
        </p:nvSpPr>
        <p:spPr>
          <a:xfrm>
            <a:off x="5975136" y="3702637"/>
            <a:ext cx="26594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de-DE" sz="2800" b="1" dirty="0">
                <a:solidFill>
                  <a:srgbClr val="0432FF"/>
                </a:solidFill>
                <a:latin typeface="Arial"/>
                <a:cs typeface="Arial"/>
              </a:rPr>
              <a:t>das Vertrauen,</a:t>
            </a:r>
          </a:p>
        </p:txBody>
      </p:sp>
      <p:sp>
        <p:nvSpPr>
          <p:cNvPr id="27" name="ZoneTexte 26"/>
          <p:cNvSpPr txBox="1"/>
          <p:nvPr/>
        </p:nvSpPr>
        <p:spPr>
          <a:xfrm>
            <a:off x="5812566" y="5622920"/>
            <a:ext cx="26594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de-DE" sz="2800" b="1" dirty="0">
                <a:solidFill>
                  <a:srgbClr val="0432FF"/>
                </a:solidFill>
                <a:latin typeface="Arial"/>
                <a:cs typeface="Arial"/>
              </a:rPr>
              <a:t>das Vertrauen,</a:t>
            </a:r>
          </a:p>
        </p:txBody>
      </p:sp>
      <p:sp>
        <p:nvSpPr>
          <p:cNvPr id="28" name="ZoneTexte 27"/>
          <p:cNvSpPr txBox="1"/>
          <p:nvPr/>
        </p:nvSpPr>
        <p:spPr>
          <a:xfrm>
            <a:off x="2651556" y="6146140"/>
            <a:ext cx="27238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de-DE" sz="2800" b="1" dirty="0">
                <a:solidFill>
                  <a:srgbClr val="0432FF"/>
                </a:solidFill>
                <a:latin typeface="Arial"/>
                <a:cs typeface="Arial"/>
              </a:rPr>
              <a:t>das Comeback</a:t>
            </a:r>
          </a:p>
        </p:txBody>
      </p:sp>
    </p:spTree>
    <p:extLst>
      <p:ext uri="{BB962C8B-B14F-4D97-AF65-F5344CB8AC3E}">
        <p14:creationId xmlns:p14="http://schemas.microsoft.com/office/powerpoint/2010/main" val="709554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  <p:bldP spid="20" grpId="0"/>
      <p:bldP spid="20" grpId="1"/>
      <p:bldP spid="21" grpId="0"/>
      <p:bldP spid="21" grpId="1"/>
      <p:bldP spid="22" grpId="0"/>
      <p:bldP spid="22" grpId="1"/>
      <p:bldP spid="23" grpId="0"/>
      <p:bldP spid="23" grpId="1"/>
      <p:bldP spid="24" grpId="0"/>
      <p:bldP spid="24" grpId="1"/>
      <p:bldP spid="25" grpId="0"/>
      <p:bldP spid="25" grpId="1"/>
      <p:bldP spid="13" grpId="0"/>
      <p:bldP spid="13" grpId="1"/>
      <p:bldP spid="16" grpId="0"/>
      <p:bldP spid="16" grpId="1"/>
      <p:bldP spid="18" grpId="0"/>
      <p:bldP spid="18" grpId="1"/>
      <p:bldP spid="26" grpId="0"/>
      <p:bldP spid="26" grpId="1"/>
      <p:bldP spid="27" grpId="0"/>
      <p:bldP spid="27" grpId="1"/>
      <p:bldP spid="28" grpId="0"/>
      <p:bldP spid="28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Capture d’écran 2019-11-12 à 15.14.2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2124"/>
            <a:ext cx="9144000" cy="865753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394821" y="1055615"/>
            <a:ext cx="42891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de-CH" sz="3600" b="1" dirty="0">
                <a:solidFill>
                  <a:srgbClr val="0432FF"/>
                </a:solidFill>
                <a:latin typeface="Arial"/>
                <a:cs typeface="Arial"/>
              </a:rPr>
              <a:t>Lösungsvorschlag</a:t>
            </a:r>
            <a:endParaRPr lang="de-CH" sz="3600" b="1" u="sng" dirty="0">
              <a:solidFill>
                <a:srgbClr val="0432FF"/>
              </a:solidFill>
              <a:latin typeface="Arial"/>
              <a:cs typeface="Arial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323528" y="1916832"/>
            <a:ext cx="16474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de-CH" sz="3600" b="1" dirty="0">
                <a:solidFill>
                  <a:srgbClr val="0432FF"/>
                </a:solidFill>
                <a:latin typeface="Arial"/>
                <a:cs typeface="Arial"/>
              </a:rPr>
              <a:t>Jamal:</a:t>
            </a:r>
            <a:endParaRPr lang="de-CH" sz="3600" b="1" u="sng" dirty="0">
              <a:solidFill>
                <a:srgbClr val="0432FF"/>
              </a:solidFill>
              <a:latin typeface="Arial"/>
              <a:cs typeface="Arial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1968657" y="1920553"/>
            <a:ext cx="23455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de-CH" sz="3200" b="1" dirty="0">
                <a:solidFill>
                  <a:srgbClr val="0432FF"/>
                </a:solidFill>
                <a:latin typeface="Arial"/>
                <a:cs typeface="Arial"/>
              </a:rPr>
              <a:t>intelligent, </a:t>
            </a:r>
            <a:endParaRPr lang="de-CH" sz="3200" b="1" u="sng" dirty="0">
              <a:solidFill>
                <a:srgbClr val="0432FF"/>
              </a:solidFill>
              <a:latin typeface="Arial"/>
              <a:cs typeface="Arial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323528" y="4725144"/>
            <a:ext cx="13133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de-CH" sz="3600" b="1" dirty="0">
                <a:solidFill>
                  <a:srgbClr val="0432FF"/>
                </a:solidFill>
                <a:latin typeface="Arial"/>
                <a:cs typeface="Arial"/>
              </a:rPr>
              <a:t>Billy:</a:t>
            </a:r>
            <a:endParaRPr lang="de-CH" sz="3600" b="1" u="sng" dirty="0">
              <a:solidFill>
                <a:srgbClr val="0432FF"/>
              </a:solidFill>
              <a:latin typeface="Arial"/>
              <a:cs typeface="Arial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323528" y="3383087"/>
            <a:ext cx="20315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de-CH" sz="3600" b="1" dirty="0">
                <a:solidFill>
                  <a:srgbClr val="0432FF"/>
                </a:solidFill>
                <a:latin typeface="Arial"/>
                <a:cs typeface="Arial"/>
              </a:rPr>
              <a:t>Bettany:</a:t>
            </a:r>
            <a:endParaRPr lang="de-CH" sz="3600" b="1" u="sng" dirty="0">
              <a:solidFill>
                <a:srgbClr val="0432FF"/>
              </a:solidFill>
              <a:latin typeface="Arial"/>
              <a:cs typeface="Arial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1978829" y="2492896"/>
            <a:ext cx="577233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de-CH" sz="3200" b="1" dirty="0">
                <a:solidFill>
                  <a:srgbClr val="0432FF"/>
                </a:solidFill>
                <a:latin typeface="Arial"/>
                <a:cs typeface="Arial"/>
              </a:rPr>
              <a:t>kann Geschichten verstehen</a:t>
            </a:r>
            <a:endParaRPr lang="de-CH" sz="3200" b="1" u="sng" dirty="0">
              <a:solidFill>
                <a:srgbClr val="0432FF"/>
              </a:solidFill>
              <a:latin typeface="Arial"/>
              <a:cs typeface="Arial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2461212" y="3383326"/>
            <a:ext cx="21419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de-CH" sz="3200" b="1" dirty="0">
                <a:solidFill>
                  <a:srgbClr val="0432FF"/>
                </a:solidFill>
                <a:latin typeface="Arial"/>
                <a:cs typeface="Arial"/>
              </a:rPr>
              <a:t>sportlich, </a:t>
            </a:r>
            <a:endParaRPr lang="de-CH" sz="3200" b="1" u="sng" dirty="0">
              <a:solidFill>
                <a:srgbClr val="0432FF"/>
              </a:solidFill>
              <a:latin typeface="Arial"/>
              <a:cs typeface="Arial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5816239" y="1935867"/>
            <a:ext cx="32335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de-CH" sz="3200" b="1" dirty="0">
                <a:solidFill>
                  <a:srgbClr val="0432FF"/>
                </a:solidFill>
                <a:latin typeface="Arial"/>
                <a:cs typeface="Arial"/>
              </a:rPr>
              <a:t>selbstbewusst, </a:t>
            </a:r>
            <a:endParaRPr lang="de-CH" sz="3200" b="1" u="sng" dirty="0">
              <a:solidFill>
                <a:srgbClr val="0432FF"/>
              </a:solidFill>
              <a:latin typeface="Arial"/>
              <a:cs typeface="Arial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6054725" y="3383326"/>
            <a:ext cx="29819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de-CH" sz="3200" b="1" dirty="0">
                <a:solidFill>
                  <a:srgbClr val="0432FF"/>
                </a:solidFill>
                <a:latin typeface="Arial"/>
                <a:cs typeface="Arial"/>
              </a:rPr>
              <a:t>gibt nicht auf, </a:t>
            </a:r>
            <a:endParaRPr lang="de-CH" sz="3200" b="1" u="sng" dirty="0">
              <a:solidFill>
                <a:srgbClr val="0432FF"/>
              </a:solidFill>
              <a:latin typeface="Arial"/>
              <a:cs typeface="Arial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4602291" y="3384828"/>
            <a:ext cx="15279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de-CH" sz="3200" b="1" dirty="0">
                <a:solidFill>
                  <a:srgbClr val="0432FF"/>
                </a:solidFill>
                <a:latin typeface="Arial"/>
                <a:cs typeface="Arial"/>
              </a:rPr>
              <a:t>mutig, </a:t>
            </a:r>
            <a:endParaRPr lang="de-CH" sz="3200" b="1" u="sng" dirty="0">
              <a:solidFill>
                <a:srgbClr val="0432FF"/>
              </a:solidFill>
              <a:latin typeface="Arial"/>
              <a:cs typeface="Arial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2473338" y="4005064"/>
            <a:ext cx="34836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de-CH" sz="3200" b="1" dirty="0">
                <a:solidFill>
                  <a:srgbClr val="0432FF"/>
                </a:solidFill>
                <a:latin typeface="Arial"/>
                <a:cs typeface="Arial"/>
              </a:rPr>
              <a:t>kann gut surfen, </a:t>
            </a:r>
            <a:endParaRPr lang="de-CH" sz="3200" b="1" u="sng" dirty="0">
              <a:solidFill>
                <a:srgbClr val="0432FF"/>
              </a:solidFill>
              <a:latin typeface="Arial"/>
              <a:cs typeface="Arial"/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6012160" y="4005064"/>
            <a:ext cx="260139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de-CH" sz="3200" b="1" dirty="0">
                <a:solidFill>
                  <a:srgbClr val="0432FF"/>
                </a:solidFill>
                <a:latin typeface="Arial"/>
                <a:cs typeface="Arial"/>
              </a:rPr>
              <a:t>hat Disziplin</a:t>
            </a:r>
            <a:endParaRPr lang="de-CH" sz="3200" b="1" u="sng" dirty="0">
              <a:solidFill>
                <a:srgbClr val="0432FF"/>
              </a:solidFill>
              <a:latin typeface="Arial"/>
              <a:cs typeface="Arial"/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1899239" y="4800634"/>
            <a:ext cx="21419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de-CH" sz="3200" b="1" dirty="0">
                <a:solidFill>
                  <a:srgbClr val="0432FF"/>
                </a:solidFill>
                <a:latin typeface="Arial"/>
                <a:cs typeface="Arial"/>
              </a:rPr>
              <a:t>sportlich, </a:t>
            </a:r>
            <a:endParaRPr lang="de-CH" sz="3200" b="1" u="sng" dirty="0">
              <a:solidFill>
                <a:srgbClr val="0432FF"/>
              </a:solidFill>
              <a:latin typeface="Arial"/>
              <a:cs typeface="Arial"/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4161622" y="4828470"/>
            <a:ext cx="15279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de-CH" sz="3200" b="1" dirty="0">
                <a:solidFill>
                  <a:srgbClr val="0432FF"/>
                </a:solidFill>
                <a:latin typeface="Arial"/>
                <a:cs typeface="Arial"/>
              </a:rPr>
              <a:t>mutig, </a:t>
            </a:r>
            <a:endParaRPr lang="de-CH" sz="3200" b="1" u="sng" dirty="0">
              <a:solidFill>
                <a:srgbClr val="0432FF"/>
              </a:solidFill>
              <a:latin typeface="Arial"/>
              <a:cs typeface="Arial"/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1857964" y="5446965"/>
            <a:ext cx="48942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de-CH" sz="3200" b="1" dirty="0">
                <a:solidFill>
                  <a:srgbClr val="0432FF"/>
                </a:solidFill>
                <a:latin typeface="Arial"/>
                <a:cs typeface="Arial"/>
              </a:rPr>
              <a:t>kann gut Ballett tanzen, </a:t>
            </a:r>
            <a:endParaRPr lang="de-CH" sz="3200" b="1" u="sng" dirty="0">
              <a:solidFill>
                <a:srgbClr val="0432FF"/>
              </a:solidFill>
              <a:latin typeface="Arial"/>
              <a:cs typeface="Arial"/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1899239" y="6093296"/>
            <a:ext cx="28951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de-CH" sz="3200" b="1" dirty="0">
                <a:solidFill>
                  <a:srgbClr val="0432FF"/>
                </a:solidFill>
                <a:latin typeface="Arial"/>
                <a:cs typeface="Arial"/>
              </a:rPr>
              <a:t>macht weiter, </a:t>
            </a:r>
            <a:endParaRPr lang="de-CH" sz="3200" b="1" u="sng" dirty="0">
              <a:solidFill>
                <a:srgbClr val="0432FF"/>
              </a:solidFill>
              <a:latin typeface="Arial"/>
              <a:cs typeface="Arial"/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5008984" y="6095037"/>
            <a:ext cx="28680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de-CH" sz="3200" b="1" dirty="0">
                <a:solidFill>
                  <a:srgbClr val="0432FF"/>
                </a:solidFill>
                <a:latin typeface="Arial"/>
                <a:cs typeface="Arial"/>
              </a:rPr>
              <a:t>gibt nicht auf </a:t>
            </a:r>
            <a:endParaRPr lang="de-CH" sz="3200" b="1" u="sng" dirty="0">
              <a:solidFill>
                <a:srgbClr val="0432FF"/>
              </a:solidFill>
              <a:latin typeface="Arial"/>
              <a:cs typeface="Arial"/>
            </a:endParaRPr>
          </a:p>
        </p:txBody>
      </p:sp>
      <p:sp>
        <p:nvSpPr>
          <p:cNvPr id="24" name="ZoneTexte 23"/>
          <p:cNvSpPr txBox="1"/>
          <p:nvPr/>
        </p:nvSpPr>
        <p:spPr>
          <a:xfrm>
            <a:off x="4348366" y="1940576"/>
            <a:ext cx="141557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de-CH" sz="3200" b="1" dirty="0">
                <a:solidFill>
                  <a:srgbClr val="0432FF"/>
                </a:solidFill>
                <a:latin typeface="Arial"/>
                <a:cs typeface="Arial"/>
              </a:rPr>
              <a:t>mutig,</a:t>
            </a:r>
            <a:endParaRPr lang="de-CH" sz="3200" b="1" u="sng" dirty="0">
              <a:solidFill>
                <a:srgbClr val="0432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88637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0" grpId="0"/>
      <p:bldP spid="11" grpId="0"/>
      <p:bldP spid="13" grpId="0"/>
      <p:bldP spid="14" grpId="0"/>
      <p:bldP spid="15" grpId="0"/>
      <p:bldP spid="16" grpId="0"/>
      <p:bldP spid="18" grpId="0"/>
      <p:bldP spid="19" grpId="0"/>
      <p:bldP spid="20" grpId="0"/>
      <p:bldP spid="22" grpId="0"/>
      <p:bldP spid="23" grpId="0"/>
      <p:bldP spid="2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 5"/>
          <p:cNvPicPr>
            <a:picLocks noChangeAspect="1"/>
          </p:cNvPicPr>
          <p:nvPr/>
        </p:nvPicPr>
        <p:blipFill rotWithShape="1">
          <a:blip r:embed="rId2"/>
          <a:srcRect b="47624"/>
          <a:stretch/>
        </p:blipFill>
        <p:spPr>
          <a:xfrm>
            <a:off x="0" y="1772816"/>
            <a:ext cx="9144000" cy="815565"/>
          </a:xfrm>
          <a:prstGeom prst="rect">
            <a:avLst/>
          </a:prstGeom>
        </p:spPr>
      </p:pic>
      <p:pic>
        <p:nvPicPr>
          <p:cNvPr id="7" name="Bild 6"/>
          <p:cNvPicPr>
            <a:picLocks noChangeAspect="1"/>
          </p:cNvPicPr>
          <p:nvPr/>
        </p:nvPicPr>
        <p:blipFill rotWithShape="1">
          <a:blip r:embed="rId2"/>
          <a:srcRect t="50065"/>
          <a:stretch/>
        </p:blipFill>
        <p:spPr>
          <a:xfrm>
            <a:off x="33205" y="3429000"/>
            <a:ext cx="9144000" cy="777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6734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28A33EC2-76E7-44E2-83CC-E67EB6E4655F}"/>
              </a:ext>
            </a:extLst>
          </p:cNvPr>
          <p:cNvSpPr txBox="1"/>
          <p:nvPr/>
        </p:nvSpPr>
        <p:spPr>
          <a:xfrm>
            <a:off x="2229980" y="3812435"/>
            <a:ext cx="43582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32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(A) 1966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A510E34F-64F3-4234-9729-38923E8F9244}"/>
              </a:ext>
            </a:extLst>
          </p:cNvPr>
          <p:cNvSpPr txBox="1"/>
          <p:nvPr/>
        </p:nvSpPr>
        <p:spPr>
          <a:xfrm>
            <a:off x="2229980" y="4910177"/>
            <a:ext cx="43582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32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(C) 21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83E63B19-47AA-48F5-8C00-09BB69D5DBA1}"/>
              </a:ext>
            </a:extLst>
          </p:cNvPr>
          <p:cNvSpPr txBox="1"/>
          <p:nvPr/>
        </p:nvSpPr>
        <p:spPr>
          <a:xfrm>
            <a:off x="2229980" y="4361240"/>
            <a:ext cx="43582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32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(B) 15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E619CBF0-A37F-4454-9A37-C8ECA34C3E7E}"/>
              </a:ext>
            </a:extLst>
          </p:cNvPr>
          <p:cNvSpPr txBox="1"/>
          <p:nvPr/>
        </p:nvSpPr>
        <p:spPr>
          <a:xfrm>
            <a:off x="2229980" y="5479709"/>
            <a:ext cx="43582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32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(D) 3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D934B6F3-39F2-42D5-8B92-DEA107313951}"/>
              </a:ext>
            </a:extLst>
          </p:cNvPr>
          <p:cNvSpPr txBox="1"/>
          <p:nvPr/>
        </p:nvSpPr>
        <p:spPr>
          <a:xfrm>
            <a:off x="2229980" y="6064484"/>
            <a:ext cx="43582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32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(E) 16</a:t>
            </a:r>
          </a:p>
        </p:txBody>
      </p:sp>
      <p:pic>
        <p:nvPicPr>
          <p:cNvPr id="2" name="Bild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0" y="476672"/>
            <a:ext cx="8424936" cy="3270056"/>
          </a:xfrm>
          <a:prstGeom prst="rect">
            <a:avLst/>
          </a:prstGeom>
        </p:spPr>
      </p:pic>
      <p:pic>
        <p:nvPicPr>
          <p:cNvPr id="3" name="gk10_11_Bd1_KB_Track_02.27_K08_A7a_b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87624" y="14127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114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167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  <p:bldP spid="7" grpId="0"/>
      <p:bldP spid="8" grpId="0"/>
      <p:bldP spid="9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BCADD88C-A168-456C-9D24-1B4205316702}"/>
              </a:ext>
            </a:extLst>
          </p:cNvPr>
          <p:cNvSpPr txBox="1"/>
          <p:nvPr/>
        </p:nvSpPr>
        <p:spPr>
          <a:xfrm>
            <a:off x="141649" y="4452000"/>
            <a:ext cx="367554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30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David will wissen,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BE378606-D33F-4D10-B91B-353C2C778B5D}"/>
              </a:ext>
            </a:extLst>
          </p:cNvPr>
          <p:cNvSpPr txBox="1"/>
          <p:nvPr/>
        </p:nvSpPr>
        <p:spPr>
          <a:xfrm>
            <a:off x="179173" y="1402095"/>
            <a:ext cx="292291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30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Melanie fragt,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2B61401-1A3C-4A4A-B33F-2D2ECA138681}"/>
              </a:ext>
            </a:extLst>
          </p:cNvPr>
          <p:cNvSpPr txBox="1"/>
          <p:nvPr/>
        </p:nvSpPr>
        <p:spPr>
          <a:xfrm>
            <a:off x="2774369" y="1402095"/>
            <a:ext cx="637281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was „Jugend forscht“ bedeutet.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E1F5F74-8F02-4574-BD13-623F8DA96649}"/>
              </a:ext>
            </a:extLst>
          </p:cNvPr>
          <p:cNvSpPr txBox="1"/>
          <p:nvPr/>
        </p:nvSpPr>
        <p:spPr>
          <a:xfrm>
            <a:off x="2771800" y="2998655"/>
            <a:ext cx="614639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30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 man auch in Gruppen teilnehmen kann.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02C7FEC7-6D30-4665-AC26-A9B0BE52725F}"/>
              </a:ext>
            </a:extLst>
          </p:cNvPr>
          <p:cNvSpPr txBox="1"/>
          <p:nvPr/>
        </p:nvSpPr>
        <p:spPr>
          <a:xfrm>
            <a:off x="3635896" y="4440242"/>
            <a:ext cx="51182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30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wie lange es diesen Wettbewerb schon gibt</a:t>
            </a:r>
            <a:r>
              <a:rPr lang="de-CH" sz="30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D821C5AC-0EE8-4F49-B219-373AF2FD685D}"/>
              </a:ext>
            </a:extLst>
          </p:cNvPr>
          <p:cNvSpPr txBox="1"/>
          <p:nvPr/>
        </p:nvSpPr>
        <p:spPr>
          <a:xfrm>
            <a:off x="2771800" y="1990474"/>
            <a:ext cx="63040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30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wer an diesem Wettbewerb teilnehmen kann.</a:t>
            </a:r>
          </a:p>
        </p:txBody>
      </p:sp>
      <p:pic>
        <p:nvPicPr>
          <p:cNvPr id="8" name="Bild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016" y="620688"/>
            <a:ext cx="8172400" cy="486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113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2863078"/>
            <a:ext cx="6639222" cy="396044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5736D32-5F2F-4093-ACB1-F0E7A48999A4}"/>
              </a:ext>
            </a:extLst>
          </p:cNvPr>
          <p:cNvSpPr txBox="1"/>
          <p:nvPr/>
        </p:nvSpPr>
        <p:spPr>
          <a:xfrm>
            <a:off x="4860032" y="3708321"/>
            <a:ext cx="26719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32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 Satzende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0156C83F-0C79-43D9-B26A-28877CE3101C}"/>
              </a:ext>
            </a:extLst>
          </p:cNvPr>
          <p:cNvSpPr txBox="1"/>
          <p:nvPr/>
        </p:nvSpPr>
        <p:spPr>
          <a:xfrm>
            <a:off x="4860032" y="4716433"/>
            <a:ext cx="1788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32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W-Wort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2D9AAC58-96ED-4E4E-88BD-9F204A6C151F}"/>
              </a:ext>
            </a:extLst>
          </p:cNvPr>
          <p:cNvSpPr txBox="1"/>
          <p:nvPr/>
        </p:nvSpPr>
        <p:spPr>
          <a:xfrm>
            <a:off x="4860032" y="5796553"/>
            <a:ext cx="7243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32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</a:t>
            </a:r>
          </a:p>
        </p:txBody>
      </p:sp>
      <p:pic>
        <p:nvPicPr>
          <p:cNvPr id="2" name="Bild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59" y="548680"/>
            <a:ext cx="7615593" cy="216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705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/>
          <p:cNvSpPr txBox="1"/>
          <p:nvPr/>
        </p:nvSpPr>
        <p:spPr>
          <a:xfrm>
            <a:off x="8112801" y="3214456"/>
            <a:ext cx="4925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3600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8300915" y="3706678"/>
            <a:ext cx="560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3600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pic>
        <p:nvPicPr>
          <p:cNvPr id="4" name="Bild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51" y="764704"/>
            <a:ext cx="9144000" cy="1748118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5580112" y="1772816"/>
            <a:ext cx="3384376" cy="369332"/>
          </a:xfrm>
          <a:prstGeom prst="rect">
            <a:avLst/>
          </a:prstGeom>
          <a:noFill/>
          <a:ln w="38100" cmpd="sng">
            <a:solidFill>
              <a:srgbClr val="0066FF"/>
            </a:solidFill>
          </a:ln>
        </p:spPr>
        <p:txBody>
          <a:bodyPr wrap="square" rtlCol="0">
            <a:spAutoFit/>
          </a:bodyPr>
          <a:lstStyle/>
          <a:p>
            <a:endParaRPr lang="de-DE" dirty="0">
              <a:solidFill>
                <a:srgbClr val="0432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2075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24744"/>
            <a:ext cx="8892480" cy="1296989"/>
          </a:xfrm>
          <a:prstGeom prst="rect">
            <a:avLst/>
          </a:prstGeom>
        </p:spPr>
      </p:pic>
      <p:pic>
        <p:nvPicPr>
          <p:cNvPr id="12" name="Bild 11"/>
          <p:cNvPicPr>
            <a:picLocks noChangeAspect="1"/>
          </p:cNvPicPr>
          <p:nvPr/>
        </p:nvPicPr>
        <p:blipFill rotWithShape="1">
          <a:blip r:embed="rId3"/>
          <a:srcRect b="2080"/>
          <a:stretch/>
        </p:blipFill>
        <p:spPr>
          <a:xfrm>
            <a:off x="2483768" y="2348880"/>
            <a:ext cx="3810000" cy="1964871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0648"/>
            <a:ext cx="9144000" cy="1690421"/>
          </a:xfrm>
          <a:prstGeom prst="rect">
            <a:avLst/>
          </a:prstGeom>
        </p:spPr>
      </p:pic>
      <p:pic>
        <p:nvPicPr>
          <p:cNvPr id="6" name="Bild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60848"/>
            <a:ext cx="9144000" cy="2218544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7020272" y="3356992"/>
            <a:ext cx="2304256" cy="120032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39603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D769572-D5C8-FC45-ABDF-E2C0309127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2852936"/>
            <a:ext cx="8208912" cy="3456384"/>
          </a:xfrm>
        </p:spPr>
        <p:txBody>
          <a:bodyPr>
            <a:normAutofit/>
          </a:bodyPr>
          <a:lstStyle/>
          <a:p>
            <a:pPr marL="514350" indent="-514350" algn="just">
              <a:buFont typeface="+mj-lt"/>
              <a:buAutoNum type="arabicPeriod"/>
            </a:pPr>
            <a:r>
              <a:rPr lang="de-DE" sz="28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Marvin Scherschel hat einen Vokabeltrainer mit Musik erfunden.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de-DE" sz="28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Beim (langweiligen) Vokabellernen.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de-DE" sz="28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Das Programm sucht bekannte Songzeilen zu englischen Vokabeln. Die Vokabeln bleiben so leichter im Gedächtnis. 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de-DE" sz="28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 Schülern gefällt die Erfindung.</a:t>
            </a:r>
            <a:endParaRPr lang="de-DE" sz="2800" dirty="0">
              <a:solidFill>
                <a:srgbClr val="0432FF"/>
              </a:solidFill>
            </a:endParaRPr>
          </a:p>
          <a:p>
            <a:pPr marL="514350" indent="-514350" algn="just">
              <a:buFont typeface="+mj-lt"/>
              <a:buAutoNum type="arabicPeriod"/>
            </a:pPr>
            <a:endParaRPr lang="de-DE" sz="2800" dirty="0">
              <a:solidFill>
                <a:srgbClr val="0432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de-DE" sz="2800" dirty="0">
              <a:solidFill>
                <a:srgbClr val="0432FF"/>
              </a:solidFill>
            </a:endParaRPr>
          </a:p>
        </p:txBody>
      </p:sp>
      <p:pic>
        <p:nvPicPr>
          <p:cNvPr id="6" name="Bild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6672"/>
            <a:ext cx="9144000" cy="2218544"/>
          </a:xfrm>
          <a:prstGeom prst="rect">
            <a:avLst/>
          </a:prstGeom>
        </p:spPr>
      </p:pic>
      <p:sp>
        <p:nvSpPr>
          <p:cNvPr id="2" name="Textfeld 1"/>
          <p:cNvSpPr txBox="1"/>
          <p:nvPr/>
        </p:nvSpPr>
        <p:spPr>
          <a:xfrm>
            <a:off x="7092280" y="1573747"/>
            <a:ext cx="2051720" cy="120032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07689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CA03202-7B61-2644-A1BC-E1A295D7E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576" y="4509120"/>
            <a:ext cx="7943850" cy="1619519"/>
          </a:xfrm>
        </p:spPr>
        <p:txBody>
          <a:bodyPr>
            <a:normAutofit/>
          </a:bodyPr>
          <a:lstStyle/>
          <a:p>
            <a:pPr algn="just"/>
            <a:r>
              <a:rPr lang="de-DE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Ich hätte gern …. .</a:t>
            </a:r>
          </a:p>
          <a:p>
            <a:pPr algn="just"/>
            <a:r>
              <a:rPr lang="de-DE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Damit + S + …. + V.</a:t>
            </a:r>
            <a:endParaRPr lang="de-DE" b="1" dirty="0">
              <a:solidFill>
                <a:srgbClr val="0432FF"/>
              </a:solidFill>
            </a:endParaRPr>
          </a:p>
        </p:txBody>
      </p:sp>
      <p:pic>
        <p:nvPicPr>
          <p:cNvPr id="2" name="Bild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620688"/>
            <a:ext cx="7848872" cy="1183651"/>
          </a:xfrm>
          <a:prstGeom prst="rect">
            <a:avLst/>
          </a:prstGeom>
        </p:spPr>
      </p:pic>
      <p:pic>
        <p:nvPicPr>
          <p:cNvPr id="4" name="Bild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9249" y="1844824"/>
            <a:ext cx="4784751" cy="2448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751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6196406" y="980728"/>
            <a:ext cx="228339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das Bein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6178293" y="1635865"/>
            <a:ext cx="278493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 der </a:t>
            </a:r>
            <a:r>
              <a:rPr lang="de-DE" sz="32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Rücken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6156176" y="2273390"/>
            <a:ext cx="230543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C: der Fuss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6156176" y="3566052"/>
            <a:ext cx="226215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E: der Kopf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6156176" y="2919721"/>
            <a:ext cx="214574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D: der Arm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6156176" y="4212383"/>
            <a:ext cx="230604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F: die Hand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2160378" y="5661248"/>
            <a:ext cx="4924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dirty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1691680" y="5661248"/>
            <a:ext cx="5180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dirty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3047322" y="5661248"/>
            <a:ext cx="5180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dirty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2590122" y="5661248"/>
            <a:ext cx="4924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dirty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19" name="ZoneTexte 18"/>
          <p:cNvSpPr txBox="1"/>
          <p:nvPr/>
        </p:nvSpPr>
        <p:spPr>
          <a:xfrm>
            <a:off x="3516020" y="5661248"/>
            <a:ext cx="4667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dirty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</a:p>
        </p:txBody>
      </p:sp>
      <p:sp>
        <p:nvSpPr>
          <p:cNvPr id="20" name="ZoneTexte 19"/>
          <p:cNvSpPr txBox="1"/>
          <p:nvPr/>
        </p:nvSpPr>
        <p:spPr>
          <a:xfrm>
            <a:off x="3984718" y="5661248"/>
            <a:ext cx="4924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dirty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pic>
        <p:nvPicPr>
          <p:cNvPr id="2" name="Bild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1" y="260648"/>
            <a:ext cx="5779604" cy="4509120"/>
          </a:xfrm>
          <a:prstGeom prst="rect">
            <a:avLst/>
          </a:prstGeom>
        </p:spPr>
      </p:pic>
      <p:pic>
        <p:nvPicPr>
          <p:cNvPr id="15" name="Bild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32040" y="586431"/>
            <a:ext cx="4104456" cy="322289"/>
          </a:xfrm>
          <a:prstGeom prst="rect">
            <a:avLst/>
          </a:prstGeom>
        </p:spPr>
      </p:pic>
      <p:pic>
        <p:nvPicPr>
          <p:cNvPr id="21" name="Bild 20"/>
          <p:cNvPicPr>
            <a:picLocks noChangeAspect="1"/>
          </p:cNvPicPr>
          <p:nvPr/>
        </p:nvPicPr>
        <p:blipFill rotWithShape="1">
          <a:blip r:embed="rId6"/>
          <a:srcRect t="10362"/>
          <a:stretch/>
        </p:blipFill>
        <p:spPr>
          <a:xfrm>
            <a:off x="107504" y="5188857"/>
            <a:ext cx="6804248" cy="616407"/>
          </a:xfrm>
          <a:prstGeom prst="rect">
            <a:avLst/>
          </a:prstGeom>
        </p:spPr>
      </p:pic>
      <p:pic>
        <p:nvPicPr>
          <p:cNvPr id="3" name="gk10_11_Bd1_KB_Track_02.28_K08_A9b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5531" y="57645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560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1011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4" grpId="0"/>
      <p:bldP spid="16" grpId="0"/>
      <p:bldP spid="17" grpId="0"/>
      <p:bldP spid="18" grpId="0"/>
      <p:bldP spid="19" grpId="0"/>
      <p:bldP spid="2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3728" y="1396222"/>
            <a:ext cx="5040560" cy="4913098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2195736" y="2420888"/>
            <a:ext cx="18261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600" dirty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das Ohr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1187624" y="3140968"/>
            <a:ext cx="26990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600" dirty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das Gesicht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1979712" y="4293096"/>
            <a:ext cx="19030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600" dirty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der Hals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1835696" y="4942909"/>
            <a:ext cx="2031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600" dirty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die Hand</a:t>
            </a:r>
          </a:p>
        </p:txBody>
      </p:sp>
      <p:cxnSp>
        <p:nvCxnSpPr>
          <p:cNvPr id="11" name="Connecteur droit 10"/>
          <p:cNvCxnSpPr/>
          <p:nvPr/>
        </p:nvCxnSpPr>
        <p:spPr>
          <a:xfrm flipH="1">
            <a:off x="3995937" y="3717032"/>
            <a:ext cx="1656183" cy="206426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/>
          <p:cNvCxnSpPr/>
          <p:nvPr/>
        </p:nvCxnSpPr>
        <p:spPr>
          <a:xfrm flipH="1" flipV="1">
            <a:off x="2411760" y="1916832"/>
            <a:ext cx="3101180" cy="21602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22"/>
          <p:cNvCxnSpPr/>
          <p:nvPr/>
        </p:nvCxnSpPr>
        <p:spPr>
          <a:xfrm rot="10800000">
            <a:off x="5694062" y="2181537"/>
            <a:ext cx="1187222" cy="47556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24"/>
          <p:cNvCxnSpPr/>
          <p:nvPr/>
        </p:nvCxnSpPr>
        <p:spPr>
          <a:xfrm>
            <a:off x="5652120" y="1988840"/>
            <a:ext cx="1392147" cy="6247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ZoneTexte 34"/>
          <p:cNvSpPr txBox="1"/>
          <p:nvPr/>
        </p:nvSpPr>
        <p:spPr>
          <a:xfrm>
            <a:off x="2123728" y="5661248"/>
            <a:ext cx="22878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600" dirty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der Bauch</a:t>
            </a:r>
          </a:p>
        </p:txBody>
      </p:sp>
      <p:sp>
        <p:nvSpPr>
          <p:cNvPr id="36" name="ZoneTexte 35"/>
          <p:cNvSpPr txBox="1"/>
          <p:nvPr/>
        </p:nvSpPr>
        <p:spPr>
          <a:xfrm>
            <a:off x="6804248" y="2276872"/>
            <a:ext cx="2031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600" dirty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der Zahn</a:t>
            </a:r>
          </a:p>
        </p:txBody>
      </p:sp>
      <p:sp>
        <p:nvSpPr>
          <p:cNvPr id="37" name="ZoneTexte 36"/>
          <p:cNvSpPr txBox="1"/>
          <p:nvPr/>
        </p:nvSpPr>
        <p:spPr>
          <a:xfrm>
            <a:off x="6994839" y="1656352"/>
            <a:ext cx="22367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600" dirty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die Augen</a:t>
            </a:r>
          </a:p>
        </p:txBody>
      </p:sp>
      <p:sp>
        <p:nvSpPr>
          <p:cNvPr id="40" name="ZoneTexte 39"/>
          <p:cNvSpPr txBox="1"/>
          <p:nvPr/>
        </p:nvSpPr>
        <p:spPr>
          <a:xfrm>
            <a:off x="6948264" y="764704"/>
            <a:ext cx="196399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die Haare</a:t>
            </a:r>
          </a:p>
        </p:txBody>
      </p:sp>
      <p:sp>
        <p:nvSpPr>
          <p:cNvPr id="42" name="ZoneTexte 41"/>
          <p:cNvSpPr txBox="1"/>
          <p:nvPr/>
        </p:nvSpPr>
        <p:spPr>
          <a:xfrm>
            <a:off x="683568" y="1556792"/>
            <a:ext cx="180430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die Nase</a:t>
            </a:r>
          </a:p>
        </p:txBody>
      </p:sp>
      <p:cxnSp>
        <p:nvCxnSpPr>
          <p:cNvPr id="22" name="Connecteur droit 21"/>
          <p:cNvCxnSpPr/>
          <p:nvPr/>
        </p:nvCxnSpPr>
        <p:spPr>
          <a:xfrm flipV="1">
            <a:off x="5940152" y="4005064"/>
            <a:ext cx="1223819" cy="39691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27"/>
          <p:cNvCxnSpPr/>
          <p:nvPr/>
        </p:nvCxnSpPr>
        <p:spPr>
          <a:xfrm flipH="1">
            <a:off x="6012160" y="4725144"/>
            <a:ext cx="1224136" cy="7200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29"/>
          <p:cNvCxnSpPr>
            <a:stCxn id="33" idx="1"/>
          </p:cNvCxnSpPr>
          <p:nvPr/>
        </p:nvCxnSpPr>
        <p:spPr>
          <a:xfrm flipH="1">
            <a:off x="6444209" y="5120318"/>
            <a:ext cx="743916" cy="61293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ZoneTexte 30"/>
          <p:cNvSpPr txBox="1"/>
          <p:nvPr/>
        </p:nvSpPr>
        <p:spPr>
          <a:xfrm>
            <a:off x="7163971" y="3717032"/>
            <a:ext cx="19800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600" dirty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das Bein</a:t>
            </a:r>
          </a:p>
        </p:txBody>
      </p:sp>
      <p:sp>
        <p:nvSpPr>
          <p:cNvPr id="32" name="ZoneTexte 31"/>
          <p:cNvSpPr txBox="1"/>
          <p:nvPr/>
        </p:nvSpPr>
        <p:spPr>
          <a:xfrm>
            <a:off x="7163971" y="4293096"/>
            <a:ext cx="19800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600" dirty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das Knie</a:t>
            </a:r>
          </a:p>
        </p:txBody>
      </p:sp>
      <p:sp>
        <p:nvSpPr>
          <p:cNvPr id="33" name="ZoneTexte 32"/>
          <p:cNvSpPr txBox="1"/>
          <p:nvPr/>
        </p:nvSpPr>
        <p:spPr>
          <a:xfrm>
            <a:off x="7188125" y="4797152"/>
            <a:ext cx="19800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600" dirty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der Fuss</a:t>
            </a:r>
          </a:p>
        </p:txBody>
      </p:sp>
      <p:sp>
        <p:nvSpPr>
          <p:cNvPr id="34" name="ZoneTexte 33"/>
          <p:cNvSpPr txBox="1"/>
          <p:nvPr/>
        </p:nvSpPr>
        <p:spPr>
          <a:xfrm>
            <a:off x="7236296" y="5805264"/>
            <a:ext cx="11081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600" dirty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usw.</a:t>
            </a:r>
          </a:p>
        </p:txBody>
      </p:sp>
      <p:cxnSp>
        <p:nvCxnSpPr>
          <p:cNvPr id="41" name="Connecteur droit 40"/>
          <p:cNvCxnSpPr/>
          <p:nvPr/>
        </p:nvCxnSpPr>
        <p:spPr>
          <a:xfrm>
            <a:off x="6228184" y="3068960"/>
            <a:ext cx="1036320" cy="23447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ZoneTexte 42"/>
          <p:cNvSpPr txBox="1"/>
          <p:nvPr/>
        </p:nvSpPr>
        <p:spPr>
          <a:xfrm>
            <a:off x="7196667" y="2830014"/>
            <a:ext cx="18006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600" dirty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der Arm</a:t>
            </a:r>
          </a:p>
        </p:txBody>
      </p:sp>
      <p:pic>
        <p:nvPicPr>
          <p:cNvPr id="3" name="Bild 2"/>
          <p:cNvPicPr>
            <a:picLocks noChangeAspect="1"/>
          </p:cNvPicPr>
          <p:nvPr/>
        </p:nvPicPr>
        <p:blipFill rotWithShape="1">
          <a:blip r:embed="rId6"/>
          <a:srcRect b="8551"/>
          <a:stretch/>
        </p:blipFill>
        <p:spPr>
          <a:xfrm>
            <a:off x="827584" y="116632"/>
            <a:ext cx="5927700" cy="1225939"/>
          </a:xfrm>
          <a:prstGeom prst="rect">
            <a:avLst/>
          </a:prstGeom>
        </p:spPr>
      </p:pic>
      <p:pic>
        <p:nvPicPr>
          <p:cNvPr id="44" name="Bild 43"/>
          <p:cNvPicPr>
            <a:picLocks noChangeAspect="1"/>
          </p:cNvPicPr>
          <p:nvPr/>
        </p:nvPicPr>
        <p:blipFill rotWithShape="1">
          <a:blip r:embed="rId7"/>
          <a:srcRect t="9640" r="4149"/>
          <a:stretch/>
        </p:blipFill>
        <p:spPr>
          <a:xfrm>
            <a:off x="27609" y="5188856"/>
            <a:ext cx="3746106" cy="971759"/>
          </a:xfrm>
          <a:prstGeom prst="rect">
            <a:avLst/>
          </a:prstGeom>
        </p:spPr>
      </p:pic>
      <p:cxnSp>
        <p:nvCxnSpPr>
          <p:cNvPr id="21" name="Connecteur droit 20"/>
          <p:cNvCxnSpPr>
            <a:endCxn id="40" idx="1"/>
          </p:cNvCxnSpPr>
          <p:nvPr/>
        </p:nvCxnSpPr>
        <p:spPr>
          <a:xfrm flipV="1">
            <a:off x="5796136" y="1057092"/>
            <a:ext cx="1152128" cy="57170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Connecteur droit 10"/>
          <p:cNvCxnSpPr/>
          <p:nvPr/>
        </p:nvCxnSpPr>
        <p:spPr>
          <a:xfrm flipH="1">
            <a:off x="3779914" y="2348880"/>
            <a:ext cx="1728190" cy="1704229"/>
          </a:xfrm>
          <a:prstGeom prst="line">
            <a:avLst/>
          </a:prstGeom>
          <a:ln w="9525" cmpd="sng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gk10_11_Bd1_KB_Track_02.29_K08_A9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82824" y="10059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712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4074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  <p:bldP spid="7" grpId="0"/>
      <p:bldP spid="8" grpId="0"/>
      <p:bldP spid="9" grpId="0"/>
      <p:bldP spid="35" grpId="0"/>
      <p:bldP spid="36" grpId="0"/>
      <p:bldP spid="37" grpId="0"/>
      <p:bldP spid="40" grpId="0"/>
      <p:bldP spid="42" grpId="0"/>
      <p:bldP spid="31" grpId="0"/>
      <p:bldP spid="32" grpId="0"/>
      <p:bldP spid="33" grpId="0"/>
      <p:bldP spid="34" grpId="0"/>
      <p:bldP spid="4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41500"/>
            <a:ext cx="9144000" cy="3152102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5148064" y="1484784"/>
            <a:ext cx="3528392" cy="14773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055720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A1C4BC9D-24DB-6545-A194-8AFE6C188F3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628340"/>
              </p:ext>
            </p:extLst>
          </p:nvPr>
        </p:nvGraphicFramePr>
        <p:xfrm>
          <a:off x="827584" y="2996952"/>
          <a:ext cx="7704858" cy="339810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36104">
                  <a:extLst>
                    <a:ext uri="{9D8B030D-6E8A-4147-A177-3AD203B41FA5}">
                      <a16:colId xmlns:a16="http://schemas.microsoft.com/office/drawing/2014/main" val="346951462"/>
                    </a:ext>
                  </a:extLst>
                </a:gridCol>
                <a:gridCol w="1440160">
                  <a:extLst>
                    <a:ext uri="{9D8B030D-6E8A-4147-A177-3AD203B41FA5}">
                      <a16:colId xmlns:a16="http://schemas.microsoft.com/office/drawing/2014/main" val="190674054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val="691262872"/>
                    </a:ext>
                  </a:extLst>
                </a:gridCol>
                <a:gridCol w="1104124">
                  <a:extLst>
                    <a:ext uri="{9D8B030D-6E8A-4147-A177-3AD203B41FA5}">
                      <a16:colId xmlns:a16="http://schemas.microsoft.com/office/drawing/2014/main" val="3476964726"/>
                    </a:ext>
                  </a:extLst>
                </a:gridCol>
                <a:gridCol w="1284143">
                  <a:extLst>
                    <a:ext uri="{9D8B030D-6E8A-4147-A177-3AD203B41FA5}">
                      <a16:colId xmlns:a16="http://schemas.microsoft.com/office/drawing/2014/main" val="788949176"/>
                    </a:ext>
                  </a:extLst>
                </a:gridCol>
                <a:gridCol w="1284143">
                  <a:extLst>
                    <a:ext uri="{9D8B030D-6E8A-4147-A177-3AD203B41FA5}">
                      <a16:colId xmlns:a16="http://schemas.microsoft.com/office/drawing/2014/main" val="3312467359"/>
                    </a:ext>
                  </a:extLst>
                </a:gridCol>
              </a:tblGrid>
              <a:tr h="720080">
                <a:tc>
                  <a:txBody>
                    <a:bodyPr/>
                    <a:lstStyle/>
                    <a:p>
                      <a:r>
                        <a:rPr lang="de-DE" sz="200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Name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de-DE" sz="2000" b="1" noProof="0" dirty="0">
                          <a:solidFill>
                            <a:srgbClr val="0432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Sophie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de-DE" sz="2000" b="1" noProof="0" dirty="0">
                          <a:solidFill>
                            <a:srgbClr val="0432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Paul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de-DE" sz="2000" b="1" noProof="0" dirty="0">
                          <a:solidFill>
                            <a:srgbClr val="0432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Tabea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de-DE" sz="2000" b="1" noProof="0" dirty="0">
                          <a:solidFill>
                            <a:srgbClr val="0432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Tristan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de-DE" sz="2000" b="1" noProof="0" dirty="0">
                          <a:solidFill>
                            <a:srgbClr val="0432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Patrick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643921829"/>
                  </a:ext>
                </a:extLst>
              </a:tr>
              <a:tr h="792088">
                <a:tc>
                  <a:txBody>
                    <a:bodyPr/>
                    <a:lstStyle/>
                    <a:p>
                      <a:r>
                        <a:rPr lang="de-DE" sz="2000" noProof="0" dirty="0">
                          <a:solidFill>
                            <a:schemeClr val="tx1"/>
                          </a:solidFill>
                        </a:rPr>
                        <a:t>Alter</a:t>
                      </a:r>
                      <a:r>
                        <a:rPr lang="de-DE" sz="2000" noProof="0" dirty="0">
                          <a:solidFill>
                            <a:srgbClr val="0432FF"/>
                          </a:solidFill>
                        </a:rPr>
                        <a:t> 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de-DE" sz="2000" b="1" noProof="0" dirty="0">
                          <a:solidFill>
                            <a:srgbClr val="0432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de-DE" sz="2000" noProof="0" dirty="0">
                          <a:solidFill>
                            <a:srgbClr val="0432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de-DE" sz="2000" b="1" noProof="0" dirty="0">
                          <a:solidFill>
                            <a:srgbClr val="0432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de-DE" sz="2000" b="1" noProof="0" dirty="0">
                          <a:solidFill>
                            <a:srgbClr val="0432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de-DE" sz="2000" b="1" noProof="0" dirty="0">
                          <a:solidFill>
                            <a:srgbClr val="0432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458519480"/>
                  </a:ext>
                </a:extLst>
              </a:tr>
              <a:tr h="720080">
                <a:tc>
                  <a:txBody>
                    <a:bodyPr/>
                    <a:lstStyle/>
                    <a:p>
                      <a:r>
                        <a:rPr lang="de-DE" sz="2000" noProof="0" dirty="0">
                          <a:solidFill>
                            <a:schemeClr val="tx1"/>
                          </a:solidFill>
                        </a:rPr>
                        <a:t>Klasse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de-DE" sz="2000" b="1" noProof="0" dirty="0">
                          <a:solidFill>
                            <a:srgbClr val="0432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11c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de-DE" sz="2000" b="1" noProof="0" dirty="0">
                          <a:solidFill>
                            <a:srgbClr val="0432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8d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de-DE" sz="2000" b="1" noProof="0" dirty="0">
                          <a:solidFill>
                            <a:srgbClr val="0432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de-DE" sz="2000" b="1" noProof="0" dirty="0">
                          <a:solidFill>
                            <a:srgbClr val="0432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de-DE" sz="2000" b="1" noProof="0" dirty="0">
                          <a:solidFill>
                            <a:srgbClr val="0432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10c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289853482"/>
                  </a:ext>
                </a:extLst>
              </a:tr>
              <a:tr h="1165860">
                <a:tc>
                  <a:txBody>
                    <a:bodyPr/>
                    <a:lstStyle/>
                    <a:p>
                      <a:r>
                        <a:rPr lang="de-DE" sz="2000" noProof="0" dirty="0">
                          <a:solidFill>
                            <a:schemeClr val="tx1"/>
                          </a:solidFill>
                        </a:rPr>
                        <a:t>Talent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de-DE" sz="2000" b="1" noProof="0" dirty="0">
                          <a:solidFill>
                            <a:srgbClr val="0432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Kleidung zeichnen und nähen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de-DE" sz="2000" b="1" noProof="0" dirty="0">
                          <a:solidFill>
                            <a:srgbClr val="0432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Musik auf Gläsern mit Wasser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de-DE" sz="2000" b="1" noProof="0" dirty="0">
                          <a:solidFill>
                            <a:srgbClr val="0432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singen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de-DE" sz="2000" b="1" noProof="0" dirty="0">
                          <a:solidFill>
                            <a:srgbClr val="0432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Klavier spielen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de-DE" sz="2000" b="1" noProof="0" dirty="0">
                          <a:solidFill>
                            <a:srgbClr val="0432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sprayen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760788324"/>
                  </a:ext>
                </a:extLst>
              </a:tr>
            </a:tbl>
          </a:graphicData>
        </a:graphic>
      </p:graphicFrame>
      <p:pic>
        <p:nvPicPr>
          <p:cNvPr id="2" name="Bild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576" y="188640"/>
            <a:ext cx="5688632" cy="1972799"/>
          </a:xfrm>
          <a:prstGeom prst="rect">
            <a:avLst/>
          </a:prstGeom>
        </p:spPr>
      </p:pic>
      <p:pic>
        <p:nvPicPr>
          <p:cNvPr id="3" name="Bild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1" y="1196752"/>
            <a:ext cx="2808312" cy="1546513"/>
          </a:xfrm>
          <a:prstGeom prst="rect">
            <a:avLst/>
          </a:prstGeom>
        </p:spPr>
      </p:pic>
      <p:pic>
        <p:nvPicPr>
          <p:cNvPr id="4" name="gk10_11_Bd1_KB_Track_02.30_K08_A10a_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5976" y="133847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003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4974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A1C4BC9D-24DB-6545-A194-8AFE6C188F3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5147503"/>
              </p:ext>
            </p:extLst>
          </p:nvPr>
        </p:nvGraphicFramePr>
        <p:xfrm>
          <a:off x="323526" y="3789040"/>
          <a:ext cx="8568954" cy="182650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28159">
                  <a:extLst>
                    <a:ext uri="{9D8B030D-6E8A-4147-A177-3AD203B41FA5}">
                      <a16:colId xmlns:a16="http://schemas.microsoft.com/office/drawing/2014/main" val="346951462"/>
                    </a:ext>
                  </a:extLst>
                </a:gridCol>
                <a:gridCol w="1240383">
                  <a:extLst>
                    <a:ext uri="{9D8B030D-6E8A-4147-A177-3AD203B41FA5}">
                      <a16:colId xmlns:a16="http://schemas.microsoft.com/office/drawing/2014/main" val="190674054"/>
                    </a:ext>
                  </a:extLst>
                </a:gridCol>
                <a:gridCol w="1615935">
                  <a:extLst>
                    <a:ext uri="{9D8B030D-6E8A-4147-A177-3AD203B41FA5}">
                      <a16:colId xmlns:a16="http://schemas.microsoft.com/office/drawing/2014/main" val="691262872"/>
                    </a:ext>
                  </a:extLst>
                </a:gridCol>
                <a:gridCol w="1428159">
                  <a:extLst>
                    <a:ext uri="{9D8B030D-6E8A-4147-A177-3AD203B41FA5}">
                      <a16:colId xmlns:a16="http://schemas.microsoft.com/office/drawing/2014/main" val="3476964726"/>
                    </a:ext>
                  </a:extLst>
                </a:gridCol>
                <a:gridCol w="1488166">
                  <a:extLst>
                    <a:ext uri="{9D8B030D-6E8A-4147-A177-3AD203B41FA5}">
                      <a16:colId xmlns:a16="http://schemas.microsoft.com/office/drawing/2014/main" val="788949176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3312467359"/>
                    </a:ext>
                  </a:extLst>
                </a:gridCol>
              </a:tblGrid>
              <a:tr h="432048">
                <a:tc>
                  <a:txBody>
                    <a:bodyPr/>
                    <a:lstStyle/>
                    <a:p>
                      <a:pPr algn="ctr"/>
                      <a:r>
                        <a:rPr lang="de-DE" sz="1800" b="1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Name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b="1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Sophie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b="1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Paul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b="1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Tabea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b="1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Tristan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b="1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Patrick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643921829"/>
                  </a:ext>
                </a:extLst>
              </a:tr>
              <a:tr h="1394460">
                <a:tc>
                  <a:txBody>
                    <a:bodyPr/>
                    <a:lstStyle/>
                    <a:p>
                      <a:pPr algn="ctr"/>
                      <a:r>
                        <a:rPr lang="de-DE" sz="1800" b="1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Charakter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b="1" noProof="0" dirty="0">
                          <a:solidFill>
                            <a:srgbClr val="0432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kreativ, geduldig </a:t>
                      </a:r>
                    </a:p>
                    <a:p>
                      <a:pPr algn="ctr">
                        <a:lnSpc>
                          <a:spcPct val="110000"/>
                        </a:lnSpc>
                      </a:pPr>
                      <a:endParaRPr lang="de-DE" sz="1800" b="1" noProof="0" dirty="0">
                        <a:solidFill>
                          <a:srgbClr val="0432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b="1" noProof="0" dirty="0">
                          <a:solidFill>
                            <a:srgbClr val="0432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faul, musikalisch</a:t>
                      </a:r>
                    </a:p>
                    <a:p>
                      <a:pPr algn="ctr">
                        <a:lnSpc>
                          <a:spcPct val="110000"/>
                        </a:lnSpc>
                      </a:pPr>
                      <a:endParaRPr lang="de-DE" sz="1800" b="1" noProof="0" dirty="0">
                        <a:solidFill>
                          <a:srgbClr val="0432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</a:pPr>
                      <a:r>
                        <a:rPr lang="de-DE" sz="1800" b="1" noProof="0" dirty="0">
                          <a:solidFill>
                            <a:srgbClr val="0432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nicht schüchtern, (nicht) talentiert 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b="1" noProof="0" dirty="0">
                          <a:solidFill>
                            <a:srgbClr val="0432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nervös, optimistisch </a:t>
                      </a:r>
                    </a:p>
                    <a:p>
                      <a:pPr algn="ctr">
                        <a:lnSpc>
                          <a:spcPct val="110000"/>
                        </a:lnSpc>
                      </a:pPr>
                      <a:endParaRPr lang="de-DE" sz="1800" b="1" noProof="0" dirty="0">
                        <a:solidFill>
                          <a:srgbClr val="0432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</a:pPr>
                      <a:r>
                        <a:rPr lang="de-DE" sz="1800" b="1" noProof="0" dirty="0">
                          <a:solidFill>
                            <a:srgbClr val="0432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neugierig, chaotisch, ehrgeizig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720998248"/>
                  </a:ext>
                </a:extLst>
              </a:tr>
            </a:tbl>
          </a:graphicData>
        </a:graphic>
      </p:graphicFrame>
      <p:pic>
        <p:nvPicPr>
          <p:cNvPr id="2" name="Bild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764704"/>
            <a:ext cx="8640960" cy="2389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314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/>
          <p:cNvPicPr>
            <a:picLocks noChangeAspect="1"/>
          </p:cNvPicPr>
          <p:nvPr/>
        </p:nvPicPr>
        <p:blipFill rotWithShape="1">
          <a:blip r:embed="rId2"/>
          <a:srcRect l="2116" t="5934" r="11508" b="4577"/>
          <a:stretch/>
        </p:blipFill>
        <p:spPr>
          <a:xfrm>
            <a:off x="193523" y="2286000"/>
            <a:ext cx="8877913" cy="2583160"/>
          </a:xfrm>
          <a:prstGeom prst="rect">
            <a:avLst/>
          </a:prstGeom>
        </p:spPr>
      </p:pic>
      <p:sp>
        <p:nvSpPr>
          <p:cNvPr id="6" name="Ovale Legende 5"/>
          <p:cNvSpPr/>
          <p:nvPr/>
        </p:nvSpPr>
        <p:spPr>
          <a:xfrm>
            <a:off x="3749282" y="692696"/>
            <a:ext cx="4135086" cy="1296144"/>
          </a:xfrm>
          <a:prstGeom prst="wedgeEllipseCallout">
            <a:avLst>
              <a:gd name="adj1" fmla="val -54680"/>
              <a:gd name="adj2" fmla="val 55687"/>
            </a:avLst>
          </a:prstGeom>
          <a:noFill/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de-DE" sz="2000" i="1" dirty="0">
                <a:solidFill>
                  <a:schemeClr val="tx1"/>
                </a:solidFill>
              </a:rPr>
              <a:t>Mir hat die Präsentation von ... gut gefallen.</a:t>
            </a:r>
          </a:p>
          <a:p>
            <a:pPr algn="ctr"/>
            <a:r>
              <a:rPr lang="de-DE" sz="2000" i="1" dirty="0">
                <a:solidFill>
                  <a:schemeClr val="tx1"/>
                </a:solidFill>
              </a:rPr>
              <a:t>Ich denke ...</a:t>
            </a:r>
          </a:p>
        </p:txBody>
      </p:sp>
    </p:spTree>
    <p:extLst>
      <p:ext uri="{BB962C8B-B14F-4D97-AF65-F5344CB8AC3E}">
        <p14:creationId xmlns:p14="http://schemas.microsoft.com/office/powerpoint/2010/main" val="22084010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80728"/>
            <a:ext cx="9144000" cy="3937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6307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3"/>
          <p:cNvSpPr txBox="1"/>
          <p:nvPr/>
        </p:nvSpPr>
        <p:spPr>
          <a:xfrm>
            <a:off x="2195736" y="3993232"/>
            <a:ext cx="4343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Jugend musiziert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195736" y="4755232"/>
            <a:ext cx="518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Ninja Warrior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195736" y="5517232"/>
            <a:ext cx="106978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Poetry Slam</a:t>
            </a:r>
          </a:p>
        </p:txBody>
      </p:sp>
      <p:pic>
        <p:nvPicPr>
          <p:cNvPr id="6" name="Bild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19" y="764704"/>
            <a:ext cx="8444079" cy="1728192"/>
          </a:xfrm>
          <a:prstGeom prst="rect">
            <a:avLst/>
          </a:prstGeom>
        </p:spPr>
      </p:pic>
      <p:pic>
        <p:nvPicPr>
          <p:cNvPr id="10" name="Bild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9672" y="2492897"/>
            <a:ext cx="3240360" cy="1598862"/>
          </a:xfrm>
          <a:prstGeom prst="rect">
            <a:avLst/>
          </a:prstGeom>
        </p:spPr>
      </p:pic>
      <p:pic>
        <p:nvPicPr>
          <p:cNvPr id="2" name="gk10_11_Bd1_KB_Track_02.24_K08_A1b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41655" y="26334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742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929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/>
      <p:bldP spid="8" grpId="0"/>
      <p:bldP spid="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107504" y="2708920"/>
            <a:ext cx="85689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latin typeface="Arial" panose="020B0604020202020204" pitchFamily="34" charset="0"/>
                <a:cs typeface="Arial" panose="020B0604020202020204" pitchFamily="34" charset="0"/>
              </a:rPr>
              <a:t>Beschreibt die Figur.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107504" y="3265820"/>
            <a:ext cx="24482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Die Figur hat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2483768" y="3265820"/>
            <a:ext cx="2232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zwei Augen,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4644008" y="3265820"/>
            <a:ext cx="2232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zwei Ohren,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6732239" y="3265820"/>
            <a:ext cx="23999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einen Mund,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107504" y="3790452"/>
            <a:ext cx="24482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sechs Arme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2195736" y="3790452"/>
            <a:ext cx="35283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 zwei Beine.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107504" y="4705980"/>
            <a:ext cx="30243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Das Gesicht ist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2843808" y="4705980"/>
            <a:ext cx="2232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blau,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3743908" y="4705980"/>
            <a:ext cx="33483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der Bauch auch.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6804248" y="4705980"/>
            <a:ext cx="15841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/>
          <a:srcRect l="19288" t="25285" r="52362" b="68900"/>
          <a:stretch/>
        </p:blipFill>
        <p:spPr>
          <a:xfrm>
            <a:off x="168626" y="75418"/>
            <a:ext cx="4907430" cy="545270"/>
          </a:xfrm>
          <a:prstGeom prst="rect">
            <a:avLst/>
          </a:prstGeom>
        </p:spPr>
      </p:pic>
      <p:pic>
        <p:nvPicPr>
          <p:cNvPr id="3" name="Bild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36712"/>
            <a:ext cx="9144000" cy="1804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300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4" grpId="0"/>
      <p:bldP spid="15" grpId="0"/>
      <p:bldP spid="1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179512" y="2564904"/>
            <a:ext cx="85689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latin typeface="Arial" panose="020B0604020202020204" pitchFamily="34" charset="0"/>
                <a:cs typeface="Arial" panose="020B0604020202020204" pitchFamily="34" charset="0"/>
              </a:rPr>
              <a:t>Ergänzt.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107504" y="3265820"/>
            <a:ext cx="24482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latin typeface="Arial" panose="020B0604020202020204" pitchFamily="34" charset="0"/>
                <a:cs typeface="Arial" panose="020B0604020202020204" pitchFamily="34" charset="0"/>
              </a:rPr>
              <a:t>Wir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827584" y="3265820"/>
            <a:ext cx="2232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werden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2267744" y="3265820"/>
            <a:ext cx="2232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latin typeface="Arial" panose="020B0604020202020204" pitchFamily="34" charset="0"/>
                <a:cs typeface="Arial" panose="020B0604020202020204" pitchFamily="34" charset="0"/>
              </a:rPr>
              <a:t>wütend,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3716452" y="3265820"/>
            <a:ext cx="45279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latin typeface="Arial" panose="020B0604020202020204" pitchFamily="34" charset="0"/>
                <a:cs typeface="Arial" panose="020B0604020202020204" pitchFamily="34" charset="0"/>
              </a:rPr>
              <a:t>wenn ihr nervös              .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6624228" y="3265820"/>
            <a:ext cx="15481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werdet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1547664" y="4417948"/>
            <a:ext cx="12961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Ärztin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128128" y="3849392"/>
            <a:ext cx="62440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latin typeface="Arial" panose="020B0604020202020204" pitchFamily="34" charset="0"/>
                <a:cs typeface="Arial" panose="020B0604020202020204" pitchFamily="34" charset="0"/>
              </a:rPr>
              <a:t>Immer wenn Jan Maja sieht, wird er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6228184" y="3849392"/>
            <a:ext cx="15481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rot.</a:t>
            </a:r>
          </a:p>
        </p:txBody>
      </p:sp>
      <p:sp>
        <p:nvSpPr>
          <p:cNvPr id="19" name="ZoneTexte 18"/>
          <p:cNvSpPr txBox="1"/>
          <p:nvPr/>
        </p:nvSpPr>
        <p:spPr>
          <a:xfrm>
            <a:off x="153820" y="4417948"/>
            <a:ext cx="14658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latin typeface="Arial" panose="020B0604020202020204" pitchFamily="34" charset="0"/>
                <a:cs typeface="Arial" panose="020B0604020202020204" pitchFamily="34" charset="0"/>
              </a:rPr>
              <a:t>Ich will</a:t>
            </a:r>
          </a:p>
        </p:txBody>
      </p:sp>
      <p:sp>
        <p:nvSpPr>
          <p:cNvPr id="20" name="ZoneTexte 19"/>
          <p:cNvSpPr txBox="1"/>
          <p:nvPr/>
        </p:nvSpPr>
        <p:spPr>
          <a:xfrm>
            <a:off x="2771799" y="4417948"/>
            <a:ext cx="17989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latin typeface="Arial" panose="020B0604020202020204" pitchFamily="34" charset="0"/>
                <a:cs typeface="Arial" panose="020B0604020202020204" pitchFamily="34" charset="0"/>
              </a:rPr>
              <a:t>werden.</a:t>
            </a:r>
          </a:p>
        </p:txBody>
      </p:sp>
      <p:sp>
        <p:nvSpPr>
          <p:cNvPr id="21" name="ZoneTexte 20"/>
          <p:cNvSpPr txBox="1"/>
          <p:nvPr/>
        </p:nvSpPr>
        <p:spPr>
          <a:xfrm>
            <a:off x="153820" y="4941168"/>
            <a:ext cx="43821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latin typeface="Arial" panose="020B0604020202020204" pitchFamily="34" charset="0"/>
                <a:cs typeface="Arial" panose="020B0604020202020204" pitchFamily="34" charset="0"/>
              </a:rPr>
              <a:t>Nächstes Jahr werde ich</a:t>
            </a:r>
          </a:p>
        </p:txBody>
      </p:sp>
      <p:sp>
        <p:nvSpPr>
          <p:cNvPr id="22" name="ZoneTexte 21"/>
          <p:cNvSpPr txBox="1"/>
          <p:nvPr/>
        </p:nvSpPr>
        <p:spPr>
          <a:xfrm>
            <a:off x="5076056" y="4941168"/>
            <a:ext cx="13337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latin typeface="Arial" panose="020B0604020202020204" pitchFamily="34" charset="0"/>
                <a:cs typeface="Arial" panose="020B0604020202020204" pitchFamily="34" charset="0"/>
              </a:rPr>
              <a:t>Jahre.</a:t>
            </a:r>
          </a:p>
        </p:txBody>
      </p:sp>
      <p:sp>
        <p:nvSpPr>
          <p:cNvPr id="23" name="ZoneTexte 22"/>
          <p:cNvSpPr txBox="1"/>
          <p:nvPr/>
        </p:nvSpPr>
        <p:spPr>
          <a:xfrm>
            <a:off x="4499992" y="4941168"/>
            <a:ext cx="10093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pic>
        <p:nvPicPr>
          <p:cNvPr id="2" name="Bild 1"/>
          <p:cNvPicPr>
            <a:picLocks noChangeAspect="1"/>
          </p:cNvPicPr>
          <p:nvPr/>
        </p:nvPicPr>
        <p:blipFill rotWithShape="1">
          <a:blip r:embed="rId2"/>
          <a:srcRect t="4114"/>
          <a:stretch/>
        </p:blipFill>
        <p:spPr>
          <a:xfrm>
            <a:off x="14912" y="544286"/>
            <a:ext cx="9144000" cy="1575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058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  <p:bldP spid="14" grpId="0"/>
      <p:bldP spid="18" grpId="0"/>
      <p:bldP spid="2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251520" y="2415340"/>
            <a:ext cx="85689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latin typeface="Arial" panose="020B0604020202020204" pitchFamily="34" charset="0"/>
                <a:cs typeface="Arial" panose="020B0604020202020204" pitchFamily="34" charset="0"/>
              </a:rPr>
              <a:t>Wer gefällt euch am besten?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251520" y="3798284"/>
            <a:ext cx="2232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latin typeface="Arial" panose="020B0604020202020204" pitchFamily="34" charset="0"/>
                <a:cs typeface="Arial" panose="020B0604020202020204" pitchFamily="34" charset="0"/>
              </a:rPr>
              <a:t>a. der grün 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2075910" y="3798284"/>
            <a:ext cx="10081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6641469" y="4417948"/>
            <a:ext cx="2232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latin typeface="Arial" panose="020B0604020202020204" pitchFamily="34" charset="0"/>
                <a:cs typeface="Arial" panose="020B0604020202020204" pitchFamily="34" charset="0"/>
              </a:rPr>
              <a:t>Haaren.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5256076" y="3798284"/>
            <a:ext cx="15481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gelben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755576" y="4417948"/>
            <a:ext cx="12961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dem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6608848" y="3798284"/>
            <a:ext cx="14915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latin typeface="Arial" panose="020B0604020202020204" pitchFamily="34" charset="0"/>
                <a:cs typeface="Arial" panose="020B0604020202020204" pitchFamily="34" charset="0"/>
              </a:rPr>
              <a:t>Schal.</a:t>
            </a:r>
          </a:p>
        </p:txBody>
      </p:sp>
      <p:sp>
        <p:nvSpPr>
          <p:cNvPr id="19" name="ZoneTexte 18"/>
          <p:cNvSpPr txBox="1"/>
          <p:nvPr/>
        </p:nvSpPr>
        <p:spPr>
          <a:xfrm>
            <a:off x="2646196" y="3798284"/>
            <a:ext cx="30059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latin typeface="Arial" panose="020B0604020202020204" pitchFamily="34" charset="0"/>
                <a:cs typeface="Arial" panose="020B0604020202020204" pitchFamily="34" charset="0"/>
              </a:rPr>
              <a:t>Brille und dem</a:t>
            </a:r>
          </a:p>
        </p:txBody>
      </p:sp>
      <p:sp>
        <p:nvSpPr>
          <p:cNvPr id="20" name="ZoneTexte 19"/>
          <p:cNvSpPr txBox="1"/>
          <p:nvPr/>
        </p:nvSpPr>
        <p:spPr>
          <a:xfrm>
            <a:off x="287661" y="4417948"/>
            <a:ext cx="5040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latin typeface="Arial" panose="020B0604020202020204" pitchFamily="34" charset="0"/>
                <a:cs typeface="Arial" panose="020B0604020202020204" pitchFamily="34" charset="0"/>
              </a:rPr>
              <a:t>b.</a:t>
            </a:r>
          </a:p>
        </p:txBody>
      </p:sp>
      <p:sp>
        <p:nvSpPr>
          <p:cNvPr id="21" name="ZoneTexte 20"/>
          <p:cNvSpPr txBox="1"/>
          <p:nvPr/>
        </p:nvSpPr>
        <p:spPr>
          <a:xfrm>
            <a:off x="2884968" y="4417948"/>
            <a:ext cx="21910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latin typeface="Arial" panose="020B0604020202020204" pitchFamily="34" charset="0"/>
                <a:cs typeface="Arial" panose="020B0604020202020204" pitchFamily="34" charset="0"/>
              </a:rPr>
              <a:t>T-Shirt und</a:t>
            </a:r>
          </a:p>
        </p:txBody>
      </p:sp>
      <p:sp>
        <p:nvSpPr>
          <p:cNvPr id="22" name="ZoneTexte 21"/>
          <p:cNvSpPr txBox="1"/>
          <p:nvPr/>
        </p:nvSpPr>
        <p:spPr>
          <a:xfrm>
            <a:off x="4911607" y="4417948"/>
            <a:ext cx="9736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</a:t>
            </a:r>
          </a:p>
        </p:txBody>
      </p:sp>
      <p:sp>
        <p:nvSpPr>
          <p:cNvPr id="23" name="ZoneTexte 22"/>
          <p:cNvSpPr txBox="1"/>
          <p:nvPr/>
        </p:nvSpPr>
        <p:spPr>
          <a:xfrm>
            <a:off x="1619672" y="4417948"/>
            <a:ext cx="19442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bunten</a:t>
            </a:r>
          </a:p>
        </p:txBody>
      </p:sp>
      <p:sp>
        <p:nvSpPr>
          <p:cNvPr id="24" name="ZoneTexte 23"/>
          <p:cNvSpPr txBox="1"/>
          <p:nvPr/>
        </p:nvSpPr>
        <p:spPr>
          <a:xfrm>
            <a:off x="287661" y="3086890"/>
            <a:ext cx="85689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latin typeface="Arial" panose="020B0604020202020204" pitchFamily="34" charset="0"/>
                <a:cs typeface="Arial" panose="020B0604020202020204" pitchFamily="34" charset="0"/>
              </a:rPr>
              <a:t>Am besten gefällt mir das Mädchen mit</a:t>
            </a:r>
          </a:p>
        </p:txBody>
      </p:sp>
      <p:sp>
        <p:nvSpPr>
          <p:cNvPr id="25" name="ZoneTexte 24"/>
          <p:cNvSpPr txBox="1"/>
          <p:nvPr/>
        </p:nvSpPr>
        <p:spPr>
          <a:xfrm>
            <a:off x="5652120" y="4417948"/>
            <a:ext cx="11521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roten</a:t>
            </a:r>
          </a:p>
        </p:txBody>
      </p:sp>
      <p:pic>
        <p:nvPicPr>
          <p:cNvPr id="2" name="Bild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92696"/>
            <a:ext cx="9144000" cy="1406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111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  <p:bldP spid="14" grpId="0"/>
      <p:bldP spid="22" grpId="0"/>
      <p:bldP spid="23" grpId="0"/>
      <p:bldP spid="2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107504" y="1916832"/>
            <a:ext cx="85689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latin typeface="Arial" panose="020B0604020202020204" pitchFamily="34" charset="0"/>
                <a:cs typeface="Arial" panose="020B0604020202020204" pitchFamily="34" charset="0"/>
              </a:rPr>
              <a:t>Übt zu zweit.</a:t>
            </a:r>
          </a:p>
        </p:txBody>
      </p:sp>
      <p:sp>
        <p:nvSpPr>
          <p:cNvPr id="23" name="ZoneTexte 22"/>
          <p:cNvSpPr txBox="1"/>
          <p:nvPr/>
        </p:nvSpPr>
        <p:spPr>
          <a:xfrm>
            <a:off x="467544" y="2780928"/>
            <a:ext cx="54726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Er/Sie fragt, wie alt ich werde.</a:t>
            </a:r>
          </a:p>
        </p:txBody>
      </p:sp>
      <p:sp>
        <p:nvSpPr>
          <p:cNvPr id="24" name="ZoneTexte 23"/>
          <p:cNvSpPr txBox="1"/>
          <p:nvPr/>
        </p:nvSpPr>
        <p:spPr>
          <a:xfrm>
            <a:off x="35496" y="2492896"/>
            <a:ext cx="30602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</a:rPr>
              <a:t>Wie alt wirst du?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35496" y="3356992"/>
            <a:ext cx="4444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</a:rPr>
              <a:t>Was willst du später werden?</a:t>
            </a:r>
          </a:p>
        </p:txBody>
      </p:sp>
      <p:sp>
        <p:nvSpPr>
          <p:cNvPr id="26" name="ZoneTexte 25"/>
          <p:cNvSpPr txBox="1"/>
          <p:nvPr/>
        </p:nvSpPr>
        <p:spPr>
          <a:xfrm>
            <a:off x="467544" y="3645024"/>
            <a:ext cx="8784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Er/Sie möchte wissen, was ich später werden will.</a:t>
            </a:r>
          </a:p>
        </p:txBody>
      </p:sp>
      <p:sp>
        <p:nvSpPr>
          <p:cNvPr id="27" name="ZoneTexte 26"/>
          <p:cNvSpPr txBox="1"/>
          <p:nvPr/>
        </p:nvSpPr>
        <p:spPr>
          <a:xfrm>
            <a:off x="35496" y="4365104"/>
            <a:ext cx="50405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</a:rPr>
              <a:t>Magst du Castingshows?</a:t>
            </a:r>
          </a:p>
        </p:txBody>
      </p:sp>
      <p:sp>
        <p:nvSpPr>
          <p:cNvPr id="28" name="ZoneTexte 27"/>
          <p:cNvSpPr txBox="1"/>
          <p:nvPr/>
        </p:nvSpPr>
        <p:spPr>
          <a:xfrm>
            <a:off x="467544" y="4633972"/>
            <a:ext cx="86181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Er/Sie fragt, ob ich Castingshows mag.</a:t>
            </a:r>
          </a:p>
        </p:txBody>
      </p:sp>
      <p:sp>
        <p:nvSpPr>
          <p:cNvPr id="29" name="ZoneTexte 28"/>
          <p:cNvSpPr txBox="1"/>
          <p:nvPr/>
        </p:nvSpPr>
        <p:spPr>
          <a:xfrm>
            <a:off x="35496" y="5301208"/>
            <a:ext cx="50405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</a:rPr>
              <a:t>Willst du an einer Show teilnehmen?</a:t>
            </a:r>
          </a:p>
        </p:txBody>
      </p:sp>
      <p:sp>
        <p:nvSpPr>
          <p:cNvPr id="30" name="ZoneTexte 29"/>
          <p:cNvSpPr txBox="1"/>
          <p:nvPr/>
        </p:nvSpPr>
        <p:spPr>
          <a:xfrm>
            <a:off x="467544" y="5571237"/>
            <a:ext cx="86764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Er/Sie möchte wissen, ob ich an einer Show teilnehmen will.</a:t>
            </a:r>
          </a:p>
        </p:txBody>
      </p:sp>
      <p:pic>
        <p:nvPicPr>
          <p:cNvPr id="2" name="Bild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476672"/>
            <a:ext cx="9144000" cy="1199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297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6" grpId="0"/>
      <p:bldP spid="28" grpId="0"/>
      <p:bldP spid="3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>
            <a:extLst>
              <a:ext uri="{FF2B5EF4-FFF2-40B4-BE49-F238E27FC236}">
                <a16:creationId xmlns:a16="http://schemas.microsoft.com/office/drawing/2014/main" id="{809F9864-CB84-49B1-B549-3890AA32C396}"/>
              </a:ext>
            </a:extLst>
          </p:cNvPr>
          <p:cNvSpPr txBox="1">
            <a:spLocks/>
          </p:cNvSpPr>
          <p:nvPr/>
        </p:nvSpPr>
        <p:spPr>
          <a:xfrm>
            <a:off x="395536" y="3002770"/>
            <a:ext cx="6700102" cy="570246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CH" sz="32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Beispiel</a:t>
            </a:r>
          </a:p>
          <a:p>
            <a:endParaRPr lang="de-CH" sz="1800" b="1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809F9864-CB84-49B1-B549-3890AA32C396}"/>
              </a:ext>
            </a:extLst>
          </p:cNvPr>
          <p:cNvSpPr txBox="1">
            <a:spLocks/>
          </p:cNvSpPr>
          <p:nvPr/>
        </p:nvSpPr>
        <p:spPr>
          <a:xfrm>
            <a:off x="395536" y="3696714"/>
            <a:ext cx="8602473" cy="2252566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de-CH" sz="32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Die Fitness </a:t>
            </a:r>
            <a:r>
              <a:rPr lang="de-CH" sz="32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passt zu Foto 1: Für eine Sportshow muss man fit sein</a:t>
            </a:r>
            <a:r>
              <a:rPr lang="de-CH" sz="32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de-CH" sz="1800" b="1" dirty="0"/>
          </a:p>
        </p:txBody>
      </p:sp>
      <p:pic>
        <p:nvPicPr>
          <p:cNvPr id="8" name="Bild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052736"/>
            <a:ext cx="8856984" cy="1588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8648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60848"/>
            <a:ext cx="8467848" cy="2511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2309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>
            <a:extLst>
              <a:ext uri="{FF2B5EF4-FFF2-40B4-BE49-F238E27FC236}">
                <a16:creationId xmlns:a16="http://schemas.microsoft.com/office/drawing/2014/main" id="{809F9864-CB84-49B1-B549-3890AA32C396}"/>
              </a:ext>
            </a:extLst>
          </p:cNvPr>
          <p:cNvSpPr txBox="1">
            <a:spLocks/>
          </p:cNvSpPr>
          <p:nvPr/>
        </p:nvSpPr>
        <p:spPr>
          <a:xfrm>
            <a:off x="467544" y="2492896"/>
            <a:ext cx="8568952" cy="3960440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l">
              <a:lnSpc>
                <a:spcPct val="110000"/>
              </a:lnSpc>
              <a:buAutoNum type="arabicPeriod"/>
            </a:pPr>
            <a:r>
              <a:rPr lang="de-CH" sz="2600" b="1" dirty="0">
                <a:latin typeface="Arial" panose="020B0604020202020204" pitchFamily="34" charset="0"/>
                <a:cs typeface="Arial" panose="020B0604020202020204" pitchFamily="34" charset="0"/>
              </a:rPr>
              <a:t>  			hat eine Show gewonnen.</a:t>
            </a:r>
          </a:p>
          <a:p>
            <a:pPr marL="514350" indent="-514350" algn="l">
              <a:lnSpc>
                <a:spcPct val="110000"/>
              </a:lnSpc>
              <a:buAutoNum type="arabicPeriod"/>
            </a:pPr>
            <a:r>
              <a:rPr lang="de-CH" sz="2600" b="1" dirty="0">
                <a:latin typeface="Arial" panose="020B0604020202020204" pitchFamily="34" charset="0"/>
                <a:cs typeface="Arial" panose="020B0604020202020204" pitchFamily="34" charset="0"/>
              </a:rPr>
              <a:t> 			gibt nicht auf.</a:t>
            </a:r>
          </a:p>
          <a:p>
            <a:pPr marL="514350" indent="-514350" algn="l">
              <a:lnSpc>
                <a:spcPct val="110000"/>
              </a:lnSpc>
              <a:buAutoNum type="arabicPeriod"/>
            </a:pPr>
            <a:r>
              <a:rPr lang="de-CH" sz="2600" b="1" dirty="0">
                <a:latin typeface="Arial" panose="020B0604020202020204" pitchFamily="34" charset="0"/>
                <a:cs typeface="Arial" panose="020B0604020202020204" pitchFamily="34" charset="0"/>
              </a:rPr>
              <a:t> 			hat heute grossen Erfolg.</a:t>
            </a:r>
          </a:p>
          <a:p>
            <a:pPr marL="514350" indent="-514350" algn="l">
              <a:lnSpc>
                <a:spcPct val="110000"/>
              </a:lnSpc>
              <a:buAutoNum type="arabicPeriod"/>
            </a:pPr>
            <a:r>
              <a:rPr lang="de-CH" sz="2600" b="1" dirty="0">
                <a:latin typeface="Arial" panose="020B0604020202020204" pitchFamily="34" charset="0"/>
                <a:cs typeface="Arial" panose="020B0604020202020204" pitchFamily="34" charset="0"/>
              </a:rPr>
              <a:t> 			hat eine seltene Krankheit.</a:t>
            </a:r>
          </a:p>
          <a:p>
            <a:pPr marL="514350" indent="-514350" algn="l">
              <a:lnSpc>
                <a:spcPct val="110000"/>
              </a:lnSpc>
              <a:buAutoNum type="arabicPeriod"/>
            </a:pPr>
            <a:r>
              <a:rPr lang="de-CH" sz="2600" b="1" dirty="0">
                <a:latin typeface="Arial" panose="020B0604020202020204" pitchFamily="34" charset="0"/>
                <a:cs typeface="Arial" panose="020B0604020202020204" pitchFamily="34" charset="0"/>
              </a:rPr>
              <a:t> 			wohnt im Moment in Berlin.</a:t>
            </a:r>
          </a:p>
          <a:p>
            <a:pPr marL="514350" indent="-514350" algn="l">
              <a:lnSpc>
                <a:spcPct val="110000"/>
              </a:lnSpc>
              <a:buAutoNum type="arabicPeriod"/>
            </a:pPr>
            <a:r>
              <a:rPr lang="de-CH" sz="2600" b="1" dirty="0">
                <a:latin typeface="Arial" panose="020B0604020202020204" pitchFamily="34" charset="0"/>
                <a:cs typeface="Arial" panose="020B0604020202020204" pitchFamily="34" charset="0"/>
              </a:rPr>
              <a:t> 			hat wenig Zeit für sein/ihr Hobby.</a:t>
            </a:r>
          </a:p>
          <a:p>
            <a:pPr marL="514350" indent="-514350" algn="l">
              <a:lnSpc>
                <a:spcPct val="110000"/>
              </a:lnSpc>
              <a:buAutoNum type="arabicPeriod"/>
            </a:pPr>
            <a:r>
              <a:rPr lang="de-CH" sz="2600" b="1" dirty="0">
                <a:latin typeface="Arial" panose="020B0604020202020204" pitchFamily="34" charset="0"/>
                <a:cs typeface="Arial" panose="020B0604020202020204" pitchFamily="34" charset="0"/>
              </a:rPr>
              <a:t> 			reist gern.</a:t>
            </a:r>
          </a:p>
          <a:p>
            <a:pPr marL="514350" indent="-514350" algn="l">
              <a:lnSpc>
                <a:spcPct val="110000"/>
              </a:lnSpc>
              <a:buAutoNum type="arabicPeriod"/>
            </a:pPr>
            <a:endParaRPr lang="de-CH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 algn="l">
              <a:lnSpc>
                <a:spcPct val="110000"/>
              </a:lnSpc>
              <a:buAutoNum type="arabicPeriod"/>
            </a:pPr>
            <a:endParaRPr lang="de-CH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10000"/>
              </a:lnSpc>
            </a:pPr>
            <a:endParaRPr lang="de-CH" sz="2600" b="1" dirty="0"/>
          </a:p>
        </p:txBody>
      </p:sp>
      <p:sp>
        <p:nvSpPr>
          <p:cNvPr id="14" name="ZoneTexte 13"/>
          <p:cNvSpPr txBox="1"/>
          <p:nvPr/>
        </p:nvSpPr>
        <p:spPr>
          <a:xfrm>
            <a:off x="881336" y="3056474"/>
            <a:ext cx="1752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Wincent</a:t>
            </a:r>
            <a:endParaRPr lang="fr-CH" sz="2400" b="1" dirty="0">
              <a:solidFill>
                <a:srgbClr val="0432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899592" y="3620053"/>
            <a:ext cx="31803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Winc</a:t>
            </a:r>
            <a:r>
              <a:rPr lang="fr-FR" sz="24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/ </a:t>
            </a:r>
            <a:r>
              <a:rPr lang="fr-FR" sz="2400" b="1" dirty="0" err="1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Stef</a:t>
            </a:r>
            <a:r>
              <a:rPr lang="fr-FR" sz="24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fr-CH" sz="2400" b="1" dirty="0">
              <a:solidFill>
                <a:srgbClr val="0432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899592" y="2495137"/>
            <a:ext cx="1752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Stefanie</a:t>
            </a:r>
            <a:endParaRPr lang="fr-CH" sz="2400" b="1" dirty="0">
              <a:solidFill>
                <a:srgbClr val="0432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899592" y="4208602"/>
            <a:ext cx="1752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Stefanie</a:t>
            </a:r>
            <a:endParaRPr lang="fr-CH" sz="2400" b="1" dirty="0">
              <a:solidFill>
                <a:srgbClr val="0432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881336" y="4744092"/>
            <a:ext cx="31646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Winc</a:t>
            </a:r>
            <a:r>
              <a:rPr lang="fr-FR" sz="24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/ </a:t>
            </a:r>
            <a:r>
              <a:rPr lang="fr-FR" sz="2400" b="1" dirty="0" err="1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Stef</a:t>
            </a:r>
            <a:r>
              <a:rPr lang="fr-FR" sz="24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fr-CH" sz="2400" b="1" dirty="0">
              <a:solidFill>
                <a:srgbClr val="0432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881336" y="5332641"/>
            <a:ext cx="1752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Wincent</a:t>
            </a:r>
            <a:endParaRPr lang="fr-CH" sz="2400" b="1" dirty="0">
              <a:solidFill>
                <a:srgbClr val="0432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881336" y="5866314"/>
            <a:ext cx="1752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Stefanie</a:t>
            </a:r>
            <a:endParaRPr lang="fr-CH" sz="2400" b="1" dirty="0">
              <a:solidFill>
                <a:srgbClr val="0432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Bild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43001"/>
            <a:ext cx="6516216" cy="2398938"/>
          </a:xfrm>
          <a:prstGeom prst="rect">
            <a:avLst/>
          </a:prstGeom>
        </p:spPr>
      </p:pic>
      <p:sp>
        <p:nvSpPr>
          <p:cNvPr id="11" name="Textfeld 10"/>
          <p:cNvSpPr txBox="1"/>
          <p:nvPr/>
        </p:nvSpPr>
        <p:spPr>
          <a:xfrm>
            <a:off x="611560" y="1772816"/>
            <a:ext cx="6480720" cy="64807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endParaRPr lang="de-DE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E5A4015D-882C-884E-9F7C-E8A2E1B3EA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099" y="1740079"/>
            <a:ext cx="5724989" cy="655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745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/>
          <a:srcRect l="34985" t="49430" r="32728" b="46208"/>
          <a:stretch/>
        </p:blipFill>
        <p:spPr>
          <a:xfrm>
            <a:off x="107504" y="116632"/>
            <a:ext cx="7704856" cy="563771"/>
          </a:xfrm>
          <a:prstGeom prst="rect">
            <a:avLst/>
          </a:prstGeom>
        </p:spPr>
      </p:pic>
      <p:graphicFrame>
        <p:nvGraphicFramePr>
          <p:cNvPr id="5" name="Tableau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55157"/>
              </p:ext>
            </p:extLst>
          </p:nvPr>
        </p:nvGraphicFramePr>
        <p:xfrm>
          <a:off x="179254" y="710001"/>
          <a:ext cx="8785234" cy="595935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893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115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8437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08396">
                <a:tc>
                  <a:txBody>
                    <a:bodyPr/>
                    <a:lstStyle/>
                    <a:p>
                      <a:pPr algn="ctr"/>
                      <a:r>
                        <a:rPr lang="de-DE" sz="2000" b="1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Name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000" b="1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Wincent Weiss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000" b="1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Stefanie Giesinger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2411">
                <a:tc>
                  <a:txBody>
                    <a:bodyPr/>
                    <a:lstStyle/>
                    <a:p>
                      <a:pPr algn="ctr"/>
                      <a:r>
                        <a:rPr lang="de-DE" sz="2000" b="1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Geburtsdatum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de-DE" sz="2000" b="1" noProof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e-DE" sz="2000" b="1" noProof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8219">
                <a:tc>
                  <a:txBody>
                    <a:bodyPr/>
                    <a:lstStyle/>
                    <a:p>
                      <a:pPr algn="ctr"/>
                      <a:r>
                        <a:rPr lang="de-DE" sz="2000" b="1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Geburtsort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de-DE" sz="2000" b="1" noProof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e-DE" sz="2000" b="1" noProof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4056">
                <a:tc>
                  <a:txBody>
                    <a:bodyPr/>
                    <a:lstStyle/>
                    <a:p>
                      <a:pPr algn="ctr"/>
                      <a:r>
                        <a:rPr lang="de-DE" sz="2000" b="1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Talent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de-DE" sz="2000" b="1" noProof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e-DE" sz="2000" b="1" noProof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92088">
                <a:tc>
                  <a:txBody>
                    <a:bodyPr/>
                    <a:lstStyle/>
                    <a:p>
                      <a:pPr algn="ctr"/>
                      <a:r>
                        <a:rPr lang="de-DE" sz="2000" b="1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Karrierebeginn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de-DE" sz="2000" b="1" noProof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e-DE" sz="2000" b="1" noProof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20280">
                <a:tc>
                  <a:txBody>
                    <a:bodyPr/>
                    <a:lstStyle/>
                    <a:p>
                      <a:pPr algn="ctr"/>
                      <a:r>
                        <a:rPr lang="de-DE" sz="2000" b="1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Erste Erfolge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de-DE" sz="2000" b="1" noProof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e-DE" sz="2000" b="1" noProof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20080">
                <a:tc>
                  <a:txBody>
                    <a:bodyPr/>
                    <a:lstStyle/>
                    <a:p>
                      <a:pPr algn="ctr"/>
                      <a:r>
                        <a:rPr lang="de-DE" sz="2000" b="1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Hobbys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de-DE" sz="2000" b="1" noProof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e-DE" sz="2000" b="1" noProof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6" name="ZoneTexte 5"/>
          <p:cNvSpPr txBox="1"/>
          <p:nvPr/>
        </p:nvSpPr>
        <p:spPr>
          <a:xfrm>
            <a:off x="2637148" y="1270976"/>
            <a:ext cx="27363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21.01.1993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2653976" y="1701693"/>
            <a:ext cx="27363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Eutin (D)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2554543" y="2174545"/>
            <a:ext cx="27363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singen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2918926" y="2636210"/>
            <a:ext cx="27363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Castingshow DSDS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2407017" y="3567403"/>
            <a:ext cx="3105830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de-DE" sz="22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Single „Regenbogen“ (2015),</a:t>
            </a:r>
          </a:p>
          <a:p>
            <a:r>
              <a:rPr lang="de-DE" sz="22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Album </a:t>
            </a:r>
          </a:p>
          <a:p>
            <a:pPr>
              <a:spcAft>
                <a:spcPts val="600"/>
              </a:spcAft>
            </a:pPr>
            <a:r>
              <a:rPr lang="de-DE" sz="22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„Musik sein“ (2016), </a:t>
            </a:r>
          </a:p>
          <a:p>
            <a:pPr>
              <a:spcAft>
                <a:spcPts val="600"/>
              </a:spcAft>
            </a:pPr>
            <a:r>
              <a:rPr lang="de-DE" sz="22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MTV Europe Music Awards (2017) 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2150046" y="6043949"/>
            <a:ext cx="34082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Skateboard </a:t>
            </a:r>
            <a:r>
              <a:rPr lang="de-DE" sz="24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fahren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5817316" y="1295548"/>
            <a:ext cx="27363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27.08.1996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5997336" y="1692673"/>
            <a:ext cx="27363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Kaiserlautern (D)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5294412" y="2214871"/>
            <a:ext cx="40308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 sein, gut aussehen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5655230" y="6025069"/>
            <a:ext cx="27363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shoppen, reisen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6019613" y="2632895"/>
            <a:ext cx="27363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Castingshow GNTM</a:t>
            </a:r>
          </a:p>
        </p:txBody>
      </p:sp>
      <p:sp>
        <p:nvSpPr>
          <p:cNvPr id="19" name="ZoneTexte 18"/>
          <p:cNvSpPr txBox="1"/>
          <p:nvPr/>
        </p:nvSpPr>
        <p:spPr>
          <a:xfrm>
            <a:off x="5725682" y="3560305"/>
            <a:ext cx="3168352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de-DE" sz="24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Gewinn der Castingshow, </a:t>
            </a:r>
          </a:p>
          <a:p>
            <a:pPr>
              <a:spcAft>
                <a:spcPts val="600"/>
              </a:spcAft>
            </a:pPr>
            <a:r>
              <a:rPr lang="de-DE" sz="24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Cover-Model, </a:t>
            </a:r>
          </a:p>
          <a:p>
            <a:r>
              <a:rPr lang="de-DE" sz="24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Vertrag mit Modelagentur</a:t>
            </a:r>
          </a:p>
        </p:txBody>
      </p:sp>
    </p:spTree>
    <p:extLst>
      <p:ext uri="{BB962C8B-B14F-4D97-AF65-F5344CB8AC3E}">
        <p14:creationId xmlns:p14="http://schemas.microsoft.com/office/powerpoint/2010/main" val="3726251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7" grpId="0"/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au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6749041"/>
              </p:ext>
            </p:extLst>
          </p:nvPr>
        </p:nvGraphicFramePr>
        <p:xfrm>
          <a:off x="251520" y="2564904"/>
          <a:ext cx="8712968" cy="388843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3123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00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40657">
                <a:tc>
                  <a:txBody>
                    <a:bodyPr/>
                    <a:lstStyle/>
                    <a:p>
                      <a:pPr algn="ctr"/>
                      <a:r>
                        <a:rPr lang="de-DE" sz="2000" b="1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Vorteile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000" b="1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Nachteile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9555">
                <a:tc>
                  <a:txBody>
                    <a:bodyPr/>
                    <a:lstStyle/>
                    <a:p>
                      <a:pPr algn="ctr"/>
                      <a:endParaRPr lang="de-DE" sz="2000" noProof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e-DE" sz="2000" noProof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9555">
                <a:tc>
                  <a:txBody>
                    <a:bodyPr/>
                    <a:lstStyle/>
                    <a:p>
                      <a:pPr algn="ctr"/>
                      <a:endParaRPr lang="de-DE" sz="2000" noProof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e-DE" sz="2000" noProof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9555">
                <a:tc>
                  <a:txBody>
                    <a:bodyPr/>
                    <a:lstStyle/>
                    <a:p>
                      <a:pPr algn="ctr"/>
                      <a:endParaRPr lang="de-DE" sz="2000" noProof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e-DE" sz="2000" noProof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49555">
                <a:tc>
                  <a:txBody>
                    <a:bodyPr/>
                    <a:lstStyle/>
                    <a:p>
                      <a:pPr algn="ctr"/>
                      <a:endParaRPr lang="de-DE" sz="2000" noProof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endParaRPr lang="de-DE" sz="2000" noProof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49555">
                <a:tc>
                  <a:txBody>
                    <a:bodyPr/>
                    <a:lstStyle/>
                    <a:p>
                      <a:pPr algn="ctr"/>
                      <a:endParaRPr lang="de-DE" sz="2000" noProof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de-DE" sz="2000" noProof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" name="ZoneTexte 4"/>
          <p:cNvSpPr txBox="1"/>
          <p:nvPr/>
        </p:nvSpPr>
        <p:spPr>
          <a:xfrm>
            <a:off x="-180528" y="3284984"/>
            <a:ext cx="40324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Talente zeigen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539552" y="3933056"/>
            <a:ext cx="28083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berühmt werden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269522" y="4603139"/>
            <a:ext cx="33483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neue Kontakte finden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179512" y="5301208"/>
            <a:ext cx="35283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mit Kritik umgehen lernen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251520" y="5909210"/>
            <a:ext cx="33123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jeder kann teilnehmen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3617894" y="3284984"/>
            <a:ext cx="49865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 darf nicht schüchtern sein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4139952" y="3969216"/>
            <a:ext cx="4320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die Shows sind oft nicht fair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3563888" y="4653136"/>
            <a:ext cx="54726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 muss viele Leute kennen / Fans haben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4283968" y="5549170"/>
            <a:ext cx="40324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die Jury ist oft nicht fair</a:t>
            </a:r>
          </a:p>
        </p:txBody>
      </p:sp>
      <p:pic>
        <p:nvPicPr>
          <p:cNvPr id="2" name="Bild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332656"/>
            <a:ext cx="9144000" cy="2029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161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8697" y="2276872"/>
            <a:ext cx="6443715" cy="2448272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03" t="48750" r="40387" b="44963"/>
          <a:stretch/>
        </p:blipFill>
        <p:spPr bwMode="auto">
          <a:xfrm>
            <a:off x="156613" y="260648"/>
            <a:ext cx="8807875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5082739" y="4437112"/>
            <a:ext cx="40324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Kritik aushalten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35496" y="4584953"/>
            <a:ext cx="40324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mit Kritik umgehen können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1979712" y="1844824"/>
            <a:ext cx="489654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selbstbewusst sein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-108520" y="2636912"/>
            <a:ext cx="35283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nicht aufgeben</a:t>
            </a:r>
          </a:p>
        </p:txBody>
      </p:sp>
    </p:spTree>
    <p:extLst>
      <p:ext uri="{BB962C8B-B14F-4D97-AF65-F5344CB8AC3E}">
        <p14:creationId xmlns:p14="http://schemas.microsoft.com/office/powerpoint/2010/main" val="1405609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</TotalTime>
  <Words>876</Words>
  <Application>Microsoft Macintosh PowerPoint</Application>
  <PresentationFormat>Affichage à l'écran (4:3)</PresentationFormat>
  <Paragraphs>253</Paragraphs>
  <Slides>33</Slides>
  <Notes>2</Notes>
  <HiddenSlides>0</HiddenSlides>
  <MMClips>7</MMClips>
  <ScaleCrop>false</ScaleCrop>
  <HeadingPairs>
    <vt:vector size="6" baseType="variant">
      <vt:variant>
        <vt:lpstr>Polices utilisées</vt:lpstr>
      </vt:variant>
      <vt:variant>
        <vt:i4>2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33</vt:i4>
      </vt:variant>
    </vt:vector>
  </HeadingPairs>
  <TitlesOfParts>
    <vt:vector size="37" baseType="lpstr">
      <vt:lpstr>Arial</vt:lpstr>
      <vt:lpstr>Calibri</vt:lpstr>
      <vt:lpstr>Thème Office</vt:lpstr>
      <vt:lpstr>1_Thème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CO ESTAVAYER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Florian</dc:creator>
  <cp:lastModifiedBy>Studer Vital Alexander</cp:lastModifiedBy>
  <cp:revision>58</cp:revision>
  <dcterms:created xsi:type="dcterms:W3CDTF">2019-12-09T07:29:16Z</dcterms:created>
  <dcterms:modified xsi:type="dcterms:W3CDTF">2020-11-16T15:27:11Z</dcterms:modified>
</cp:coreProperties>
</file>