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95" r:id="rId3"/>
    <p:sldId id="353" r:id="rId4"/>
    <p:sldId id="262" r:id="rId5"/>
    <p:sldId id="297" r:id="rId6"/>
    <p:sldId id="298" r:id="rId7"/>
    <p:sldId id="299" r:id="rId8"/>
    <p:sldId id="266" r:id="rId9"/>
    <p:sldId id="300" r:id="rId10"/>
    <p:sldId id="301" r:id="rId11"/>
    <p:sldId id="302" r:id="rId12"/>
    <p:sldId id="303" r:id="rId13"/>
    <p:sldId id="304" r:id="rId14"/>
    <p:sldId id="306" r:id="rId15"/>
    <p:sldId id="307" r:id="rId16"/>
    <p:sldId id="308" r:id="rId17"/>
    <p:sldId id="309" r:id="rId18"/>
    <p:sldId id="310" r:id="rId19"/>
    <p:sldId id="311" r:id="rId20"/>
    <p:sldId id="313" r:id="rId21"/>
    <p:sldId id="312" r:id="rId22"/>
    <p:sldId id="314" r:id="rId23"/>
    <p:sldId id="315" r:id="rId24"/>
    <p:sldId id="316" r:id="rId25"/>
    <p:sldId id="317" r:id="rId26"/>
    <p:sldId id="319" r:id="rId27"/>
    <p:sldId id="320" r:id="rId28"/>
    <p:sldId id="322" r:id="rId29"/>
    <p:sldId id="354" r:id="rId30"/>
    <p:sldId id="355" r:id="rId31"/>
    <p:sldId id="363" r:id="rId32"/>
    <p:sldId id="356" r:id="rId33"/>
    <p:sldId id="321" r:id="rId34"/>
    <p:sldId id="318" r:id="rId35"/>
    <p:sldId id="364" r:id="rId36"/>
    <p:sldId id="365" r:id="rId37"/>
    <p:sldId id="357" r:id="rId38"/>
    <p:sldId id="358" r:id="rId39"/>
    <p:sldId id="359" r:id="rId40"/>
    <p:sldId id="362" r:id="rId41"/>
    <p:sldId id="348" r:id="rId42"/>
    <p:sldId id="323" r:id="rId43"/>
    <p:sldId id="324" r:id="rId44"/>
    <p:sldId id="325" r:id="rId45"/>
    <p:sldId id="326" r:id="rId46"/>
    <p:sldId id="327" r:id="rId47"/>
    <p:sldId id="328" r:id="rId48"/>
    <p:sldId id="329" r:id="rId49"/>
    <p:sldId id="330" r:id="rId50"/>
    <p:sldId id="331" r:id="rId51"/>
    <p:sldId id="332" r:id="rId52"/>
    <p:sldId id="333" r:id="rId53"/>
    <p:sldId id="334" r:id="rId54"/>
    <p:sldId id="335" r:id="rId55"/>
    <p:sldId id="336" r:id="rId56"/>
    <p:sldId id="337" r:id="rId57"/>
    <p:sldId id="338" r:id="rId58"/>
    <p:sldId id="339" r:id="rId59"/>
    <p:sldId id="340" r:id="rId60"/>
    <p:sldId id="366" r:id="rId61"/>
    <p:sldId id="341" r:id="rId62"/>
    <p:sldId id="342" r:id="rId63"/>
    <p:sldId id="351" r:id="rId6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81"/>
    <p:restoredTop sz="94485"/>
  </p:normalViewPr>
  <p:slideViewPr>
    <p:cSldViewPr snapToGrid="0" snapToObjects="1">
      <p:cViewPr varScale="1">
        <p:scale>
          <a:sx n="87" d="100"/>
          <a:sy n="87" d="100"/>
        </p:scale>
        <p:origin x="40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668E31-5810-9749-A21E-2E8B94F571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9C4D679-4675-CF4E-8B9B-7FFD4EDD70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121413-5DC9-D647-8F9F-2F99DEEE9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3F1EA0-F548-E14A-87BB-6B5B24F4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E1E6DC-E0E7-A041-B4CE-29DC092EB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2438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4A98CD-3436-A240-8263-90AF6E07A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2CF0233-E93C-0A4F-BC24-826D3C5643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6A061A-2BD5-7544-8F8B-45E35E7D4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6AE6AB-9DA5-7345-8774-6B3905FDD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4C4BCE-C36B-794B-B968-53D277A38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4877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B9963EF-A95F-C848-88EB-60E4AC5562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724FE9F-B894-C843-974A-015E9E09E1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AD658A-4BDE-DE41-B134-51EE7124F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D28C55-795E-DD4F-BF9D-CED1E9B01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298B00-B2BD-D34E-A56F-DF312FBE8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16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D7BB23-688D-604B-A662-B0C4A1A23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0D5F6D-022A-5747-9864-D64EBC722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771A03-BBAF-C741-B529-5ADAE33FF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7E5AD0-30A7-CB4A-975D-4DBD9F32D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6491CA-1E76-D346-B87C-6DF527DB1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1199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20ED38-A548-194E-8B9C-0F40BE025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79FDFE-1E28-F148-B938-67E9632F7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21CDDB-2DCB-144B-82CD-CB3D77D3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D6AB19-25F5-DF44-8399-B27825011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84AAF5-92E7-AC47-9AA7-9898EB6B1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1024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B8BF6E-668C-E14B-89AB-7CA63E3A8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A32C3D-8C7B-3945-9F20-5CBB668495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9E63279-9928-A141-8930-EAD994431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DD02303-0886-1146-BAD6-71A23DAE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D62799C-64B0-6E42-835C-97227A663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D7FB065-8D5C-724A-968F-E5A83C16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9955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8D2D4D-F4E9-0443-A415-43310D2C8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DACFD1B-5298-DC40-8E88-B6D24FA97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20E5E85-2673-8D48-8EC6-ED463066AC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4D918C7-9BEC-3A46-B70C-D1D29251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B9230E8-B3AA-0449-B4F6-BDF50E627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A3EBFED-2CC7-9F4B-909B-24BA54BA4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2CE4D1D-4B18-EB45-9CD3-CE81ACED7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5A4A013-B6D2-9F4B-ACD2-DD7D16C17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3592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E99035-10F7-E642-BB43-EB26548FA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A5E86D2-0EA0-DF4F-B70C-5ED0A984F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3AB80A1-C44E-F84E-A834-356069A83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95019E4-40F1-CB41-AF33-74670133F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2256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FA397B3-9134-FA4C-A8A8-EE457D606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A1CF5C5-93B3-C849-9E0A-CA865AB02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374EB03-FD9B-DD45-A4E7-437C4848F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967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C14BC-8554-404A-80E7-12FC3FB94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BF16A3-386B-7449-9709-C2E41EAD5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EE415B2-EAB4-214F-AEEC-40F50F83A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E735681-586F-AE4C-AA46-0E47A22B6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30A89F6-5A3D-294C-A430-A54A7128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98FBA5C-65A9-2242-BB3B-E0FCFB65D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1672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B00A95-D523-B64A-897A-374CD719D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id="{84D9D0E7-B63B-B941-896E-9667F8B7B3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EB31584-900A-4447-B0E8-915F77954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387B0C-DCD1-7B4F-A693-329E8E971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82F2792-03E4-4348-9798-AC0B0235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06588AD-E559-6342-9177-2DC214D9C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1647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164E15D-7D1C-9942-9326-71E1A7828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CC64E0-7F4A-AA41-B6C7-A7087C823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FFE1E8-DD28-0D43-881D-811BA51214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989BF-C277-4446-B38C-6A378E6E9C40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6DC596-C95F-6048-8532-CE0CB54C54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436573-3EEB-EB42-AF99-EE906FB77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20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110653-9635-5740-90D2-EBDCEFF94E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Wortschatz</a:t>
            </a:r>
            <a:r>
              <a:rPr lang="fr-FR" dirty="0"/>
              <a:t> – </a:t>
            </a:r>
            <a:r>
              <a:rPr lang="fr-FR" dirty="0" err="1"/>
              <a:t>Kapitel</a:t>
            </a:r>
            <a:r>
              <a:rPr lang="fr-FR" dirty="0"/>
              <a:t> 8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879CF15-2738-4741-AFB7-651364255A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4400" dirty="0"/>
              <a:t>Bei uns </a:t>
            </a:r>
            <a:r>
              <a:rPr lang="fr-FR" sz="4400" dirty="0" err="1"/>
              <a:t>zu</a:t>
            </a:r>
            <a:r>
              <a:rPr lang="fr-FR" sz="4400" dirty="0"/>
              <a:t> </a:t>
            </a:r>
            <a:r>
              <a:rPr lang="fr-FR" sz="4400" dirty="0" err="1"/>
              <a:t>Hause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2089760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Poster, -</a:t>
            </a:r>
          </a:p>
        </p:txBody>
      </p:sp>
      <p:sp>
        <p:nvSpPr>
          <p:cNvPr id="3" name="AutoShape 2" descr="Bildergebnis für weg">
            <a:extLst>
              <a:ext uri="{FF2B5EF4-FFF2-40B4-BE49-F238E27FC236}">
                <a16:creationId xmlns:a16="http://schemas.microsoft.com/office/drawing/2014/main" id="{D1D8D870-F94C-FA47-8762-A685953733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6550" y="2139950"/>
            <a:ext cx="3898900" cy="257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F3E186C5-BDB9-924A-965B-508A087008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551310" y="1690688"/>
            <a:ext cx="3029360" cy="466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88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Bett</a:t>
            </a:r>
            <a:r>
              <a:rPr lang="fr-FR" b="1" dirty="0">
                <a:solidFill>
                  <a:srgbClr val="FF0000"/>
                </a:solidFill>
              </a:rPr>
              <a:t>, -en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25CD8C83-9376-1D4E-A7BE-EDCF0FF1C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140200" y="2045494"/>
            <a:ext cx="3911600" cy="3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55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Schreibtisch</a:t>
            </a:r>
            <a:r>
              <a:rPr lang="fr-FR" b="1" dirty="0">
                <a:solidFill>
                  <a:srgbClr val="FF0000"/>
                </a:solidFill>
              </a:rPr>
              <a:t>, -e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AutoShape 2" descr="Bildergebnis für links icon">
            <a:extLst>
              <a:ext uri="{FF2B5EF4-FFF2-40B4-BE49-F238E27FC236}">
                <a16:creationId xmlns:a16="http://schemas.microsoft.com/office/drawing/2014/main" id="{C04EF47C-444B-2E4A-BED4-2F0E420ACA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473200"/>
            <a:ext cx="3911600" cy="3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Bildergebnis für links icon">
            <a:extLst>
              <a:ext uri="{FF2B5EF4-FFF2-40B4-BE49-F238E27FC236}">
                <a16:creationId xmlns:a16="http://schemas.microsoft.com/office/drawing/2014/main" id="{38A876AA-B65D-3546-8676-0E6A7ACF70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92600" y="1625600"/>
            <a:ext cx="3911600" cy="3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03DA9725-3DC8-8441-B5C4-5A4AE92F7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077361" y="2141231"/>
            <a:ext cx="6037278" cy="339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83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Tür</a:t>
            </a:r>
            <a:r>
              <a:rPr lang="fr-FR" b="1" dirty="0">
                <a:solidFill>
                  <a:srgbClr val="FF0000"/>
                </a:solidFill>
              </a:rPr>
              <a:t>, -en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AutoShape 2" descr="Bildergebnis für geradeaus">
            <a:extLst>
              <a:ext uri="{FF2B5EF4-FFF2-40B4-BE49-F238E27FC236}">
                <a16:creationId xmlns:a16="http://schemas.microsoft.com/office/drawing/2014/main" id="{21E4020A-CC77-DF4C-B4D9-1025F486C5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473200"/>
            <a:ext cx="3911600" cy="3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Bildergebnis für geradeaus">
            <a:extLst>
              <a:ext uri="{FF2B5EF4-FFF2-40B4-BE49-F238E27FC236}">
                <a16:creationId xmlns:a16="http://schemas.microsoft.com/office/drawing/2014/main" id="{40DEA678-9DDC-504D-9FA2-DF656E6544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92600" y="1625600"/>
            <a:ext cx="3911600" cy="3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198" name="Picture 6">
            <a:extLst>
              <a:ext uri="{FF2B5EF4-FFF2-40B4-BE49-F238E27FC236}">
                <a16:creationId xmlns:a16="http://schemas.microsoft.com/office/drawing/2014/main" id="{DDEB9E47-106A-3A4A-8E75-017F56727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099414" y="2045494"/>
            <a:ext cx="1993171" cy="3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65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draussen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/>
          </a:p>
          <a:p>
            <a:pPr marL="0" indent="0" algn="ctr">
              <a:buNone/>
            </a:pPr>
            <a:r>
              <a:rPr lang="fr-FR" sz="4400" b="1" dirty="0"/>
              <a:t>dehors</a:t>
            </a:r>
          </a:p>
        </p:txBody>
      </p:sp>
    </p:spTree>
    <p:extLst>
      <p:ext uri="{BB962C8B-B14F-4D97-AF65-F5344CB8AC3E}">
        <p14:creationId xmlns:p14="http://schemas.microsoft.com/office/powerpoint/2010/main" val="43128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Schrank</a:t>
            </a:r>
            <a:r>
              <a:rPr lang="fr-FR" b="1" dirty="0">
                <a:solidFill>
                  <a:srgbClr val="FF0000"/>
                </a:solidFill>
              </a:rPr>
              <a:t>, ¨-e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D7F23A8-1660-684E-A93C-761A70505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2674" y="2168399"/>
            <a:ext cx="3306650" cy="319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18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Garderobe</a:t>
            </a:r>
            <a:r>
              <a:rPr lang="fr-FR" b="1" dirty="0">
                <a:solidFill>
                  <a:srgbClr val="FF0000"/>
                </a:solidFill>
              </a:rPr>
              <a:t>, -n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7E26402-17C5-134F-AD72-7F189AB3F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6626" y="1768505"/>
            <a:ext cx="1898748" cy="446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1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Teppich</a:t>
            </a:r>
            <a:r>
              <a:rPr lang="fr-FR" b="1" dirty="0">
                <a:solidFill>
                  <a:srgbClr val="FF0000"/>
                </a:solidFill>
              </a:rPr>
              <a:t>, -e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E1BB89E-6B42-BE4F-A224-76820B054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157" y="1825625"/>
            <a:ext cx="4141686" cy="414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36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Wand</a:t>
            </a:r>
            <a:r>
              <a:rPr lang="fr-FR" b="1" dirty="0">
                <a:solidFill>
                  <a:srgbClr val="FF0000"/>
                </a:solidFill>
              </a:rPr>
              <a:t>, ¨-e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134DA7C-8A22-1E4B-8C40-BA9F8AE4D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488" y="2144069"/>
            <a:ext cx="5076267" cy="337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5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Fenster</a:t>
            </a:r>
            <a:r>
              <a:rPr lang="fr-FR" b="1" dirty="0">
                <a:solidFill>
                  <a:srgbClr val="FF0000"/>
                </a:solidFill>
              </a:rPr>
              <a:t>, -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17AD693-3BDA-844B-8132-AC6431F8B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511" y="1663956"/>
            <a:ext cx="3008671" cy="451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2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FDBF66-935E-1345-993E-171901326B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Zu</a:t>
            </a:r>
            <a:r>
              <a:rPr lang="fr-FR" dirty="0"/>
              <a:t> </a:t>
            </a:r>
            <a:r>
              <a:rPr lang="fr-FR" dirty="0" err="1"/>
              <a:t>Hause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478604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offen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C21D9EE-5D86-B64E-8BE5-776856395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381" y="2286000"/>
            <a:ext cx="4606452" cy="326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2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Balkon</a:t>
            </a:r>
            <a:r>
              <a:rPr lang="fr-FR" b="1" dirty="0">
                <a:solidFill>
                  <a:srgbClr val="FF0000"/>
                </a:solidFill>
              </a:rPr>
              <a:t>, -e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5850497-6558-DF49-AF68-9F70AF678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266" y="1991033"/>
            <a:ext cx="4823308" cy="362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5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Papierkorb</a:t>
            </a:r>
            <a:r>
              <a:rPr lang="fr-FR" b="1" dirty="0">
                <a:solidFill>
                  <a:srgbClr val="FF0000"/>
                </a:solidFill>
              </a:rPr>
              <a:t>, ¨-e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A77891B-2D03-4F4B-A12D-9A6FF6339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5601" y="2718173"/>
            <a:ext cx="2294725" cy="310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51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Boden, ¨-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3D2D2BC-FC03-054E-80A3-E5A821368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729" y="2005075"/>
            <a:ext cx="2639961" cy="397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9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Ecke</a:t>
            </a:r>
            <a:r>
              <a:rPr lang="fr-FR" b="1" dirty="0">
                <a:solidFill>
                  <a:srgbClr val="FF0000"/>
                </a:solidFill>
              </a:rPr>
              <a:t>, -n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1BA2BCDD-4044-0644-B85C-E4BBA3761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291415" y="1825625"/>
            <a:ext cx="3672714" cy="43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69396229-9C6D-9744-81FA-2FC00B08260B}"/>
              </a:ext>
            </a:extLst>
          </p:cNvPr>
          <p:cNvCxnSpPr/>
          <p:nvPr/>
        </p:nvCxnSpPr>
        <p:spPr>
          <a:xfrm flipV="1">
            <a:off x="5535561" y="4572000"/>
            <a:ext cx="1120877" cy="63418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043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Decke</a:t>
            </a:r>
            <a:r>
              <a:rPr lang="fr-FR" b="1" dirty="0">
                <a:solidFill>
                  <a:srgbClr val="FF0000"/>
                </a:solidFill>
              </a:rPr>
              <a:t>, -n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06A5109-62B0-2649-B538-1C1C8B3A2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675218" y="2286000"/>
            <a:ext cx="4715795" cy="313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8DDDC011-FB34-3643-87F0-412AFB325AFC}"/>
              </a:ext>
            </a:extLst>
          </p:cNvPr>
          <p:cNvCxnSpPr/>
          <p:nvPr/>
        </p:nvCxnSpPr>
        <p:spPr>
          <a:xfrm flipV="1">
            <a:off x="3377380" y="3179865"/>
            <a:ext cx="825910" cy="82142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179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Hängematte</a:t>
            </a:r>
            <a:r>
              <a:rPr lang="fr-FR" b="1" dirty="0">
                <a:solidFill>
                  <a:srgbClr val="FF0000"/>
                </a:solidFill>
              </a:rPr>
              <a:t>, -n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7A6D55D6-5CFC-1241-90BB-E7DA93B80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439371" y="2131103"/>
            <a:ext cx="5313257" cy="352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18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Sessel</a:t>
            </a:r>
            <a:r>
              <a:rPr lang="fr-FR" b="1" dirty="0">
                <a:solidFill>
                  <a:srgbClr val="FF0000"/>
                </a:solidFill>
              </a:rPr>
              <a:t>, -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C9C6FED6-F2C5-0F47-80EB-DC649E742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295658" y="2245782"/>
            <a:ext cx="3540343" cy="347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65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Klamotten</a:t>
            </a:r>
            <a:r>
              <a:rPr lang="fr-FR" b="1" dirty="0">
                <a:solidFill>
                  <a:srgbClr val="FF0000"/>
                </a:solidFill>
              </a:rPr>
              <a:t> (Pl.)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D124218-D034-0D40-A328-DC83924F5F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5023" y="1825625"/>
            <a:ext cx="5941953" cy="4351338"/>
          </a:xfrm>
        </p:spPr>
      </p:pic>
    </p:spTree>
    <p:extLst>
      <p:ext uri="{BB962C8B-B14F-4D97-AF65-F5344CB8AC3E}">
        <p14:creationId xmlns:p14="http://schemas.microsoft.com/office/powerpoint/2010/main" val="224129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Laptop, -s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951D4EE-D7CB-1E4F-BFBA-5EFB18BD85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3071" y="1690688"/>
            <a:ext cx="3670095" cy="3478612"/>
          </a:xfrm>
        </p:spPr>
      </p:pic>
    </p:spTree>
    <p:extLst>
      <p:ext uri="{BB962C8B-B14F-4D97-AF65-F5344CB8AC3E}">
        <p14:creationId xmlns:p14="http://schemas.microsoft.com/office/powerpoint/2010/main" val="261411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Zimmer, -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BB222F4-F431-864C-802A-7C7AC4A589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7600" y="2375694"/>
            <a:ext cx="4876800" cy="3251200"/>
          </a:xfrm>
        </p:spPr>
      </p:pic>
    </p:spTree>
    <p:extLst>
      <p:ext uri="{BB962C8B-B14F-4D97-AF65-F5344CB8AC3E}">
        <p14:creationId xmlns:p14="http://schemas.microsoft.com/office/powerpoint/2010/main" val="308593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Ordner</a:t>
            </a:r>
            <a:r>
              <a:rPr lang="fr-FR" b="1" dirty="0">
                <a:solidFill>
                  <a:srgbClr val="FF0000"/>
                </a:solidFill>
              </a:rPr>
              <a:t>, -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AutoShape 2" descr="Bildergebnis für bäckerei">
            <a:extLst>
              <a:ext uri="{FF2B5EF4-FFF2-40B4-BE49-F238E27FC236}">
                <a16:creationId xmlns:a16="http://schemas.microsoft.com/office/drawing/2014/main" id="{0595FE2C-C667-7546-B985-8513B2470F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9621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5385496-9E6C-A248-AA50-10261A1A4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760839" y="2318997"/>
            <a:ext cx="4650788" cy="312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27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sz="4800" dirty="0"/>
          </a:p>
          <a:p>
            <a:pPr marL="0" indent="0" algn="ctr">
              <a:buNone/>
            </a:pPr>
            <a:r>
              <a:rPr lang="fr-FR" sz="6000" dirty="0" err="1"/>
              <a:t>Ordnung</a:t>
            </a:r>
            <a:r>
              <a:rPr lang="fr-FR" sz="6000" dirty="0"/>
              <a:t> </a:t>
            </a:r>
            <a:r>
              <a:rPr lang="fr-FR" sz="6000" dirty="0" err="1"/>
              <a:t>und</a:t>
            </a:r>
            <a:r>
              <a:rPr lang="fr-FR" sz="6000" dirty="0"/>
              <a:t> Chaos</a:t>
            </a:r>
          </a:p>
        </p:txBody>
      </p:sp>
      <p:sp>
        <p:nvSpPr>
          <p:cNvPr id="3" name="AutoShape 2" descr="Bildergebnis für bäckerei">
            <a:extLst>
              <a:ext uri="{FF2B5EF4-FFF2-40B4-BE49-F238E27FC236}">
                <a16:creationId xmlns:a16="http://schemas.microsoft.com/office/drawing/2014/main" id="{0595FE2C-C667-7546-B985-8513B2470F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9621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370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Chaos (</a:t>
            </a:r>
            <a:r>
              <a:rPr lang="fr-FR" b="1" dirty="0" err="1">
                <a:solidFill>
                  <a:srgbClr val="FF0000"/>
                </a:solidFill>
              </a:rPr>
              <a:t>Sg</a:t>
            </a:r>
            <a:r>
              <a:rPr lang="fr-FR" b="1" dirty="0">
                <a:solidFill>
                  <a:srgbClr val="FF0000"/>
                </a:solidFill>
              </a:rPr>
              <a:t>.)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AutoShape 2" descr="Bildergebnis für bäckerei">
            <a:extLst>
              <a:ext uri="{FF2B5EF4-FFF2-40B4-BE49-F238E27FC236}">
                <a16:creationId xmlns:a16="http://schemas.microsoft.com/office/drawing/2014/main" id="{0595FE2C-C667-7546-B985-8513B2470F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9621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2" descr="Résultat de recherche d'images pour &quot;rathaus fribourg&quot;">
            <a:extLst>
              <a:ext uri="{FF2B5EF4-FFF2-40B4-BE49-F238E27FC236}">
                <a16:creationId xmlns:a16="http://schemas.microsoft.com/office/drawing/2014/main" id="{A162782A-DF3A-2241-A88C-45865F0EF6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81500" y="2241550"/>
            <a:ext cx="3429000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5E935C7-D755-B249-A19F-A9E56E953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276600" y="1956333"/>
            <a:ext cx="5638800" cy="370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64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gemütlich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/>
          </a:p>
          <a:p>
            <a:pPr marL="0" indent="0" algn="ctr">
              <a:buNone/>
            </a:pPr>
            <a:r>
              <a:rPr lang="fr-FR" sz="4400" b="1" dirty="0"/>
              <a:t>confortable, agréable</a:t>
            </a:r>
          </a:p>
        </p:txBody>
      </p:sp>
    </p:spTree>
    <p:extLst>
      <p:ext uri="{BB962C8B-B14F-4D97-AF65-F5344CB8AC3E}">
        <p14:creationId xmlns:p14="http://schemas.microsoft.com/office/powerpoint/2010/main" val="235117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aufräumen</a:t>
            </a:r>
            <a:r>
              <a:rPr lang="fr-FR" b="1" dirty="0">
                <a:solidFill>
                  <a:srgbClr val="FF0000"/>
                </a:solidFill>
              </a:rPr>
              <a:t>, er </a:t>
            </a:r>
            <a:r>
              <a:rPr lang="fr-FR" b="1" dirty="0" err="1">
                <a:solidFill>
                  <a:srgbClr val="FF0000"/>
                </a:solidFill>
              </a:rPr>
              <a:t>räumt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auf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/>
          </a:p>
          <a:p>
            <a:pPr marL="0" indent="0" algn="ctr">
              <a:buNone/>
            </a:pPr>
            <a:r>
              <a:rPr lang="fr-FR" sz="4400" b="1" dirty="0"/>
              <a:t>ranger</a:t>
            </a:r>
          </a:p>
        </p:txBody>
      </p:sp>
    </p:spTree>
    <p:extLst>
      <p:ext uri="{BB962C8B-B14F-4D97-AF65-F5344CB8AC3E}">
        <p14:creationId xmlns:p14="http://schemas.microsoft.com/office/powerpoint/2010/main" val="126138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Ordnung</a:t>
            </a:r>
            <a:r>
              <a:rPr lang="fr-FR" b="1" dirty="0">
                <a:solidFill>
                  <a:srgbClr val="FF0000"/>
                </a:solidFill>
              </a:rPr>
              <a:t>, -en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/>
          </a:p>
          <a:p>
            <a:pPr marL="0" indent="0" algn="ctr">
              <a:buNone/>
            </a:pPr>
            <a:r>
              <a:rPr lang="fr-FR" sz="4400" b="1" dirty="0"/>
              <a:t>L’ordre</a:t>
            </a:r>
          </a:p>
        </p:txBody>
      </p:sp>
    </p:spTree>
    <p:extLst>
      <p:ext uri="{BB962C8B-B14F-4D97-AF65-F5344CB8AC3E}">
        <p14:creationId xmlns:p14="http://schemas.microsoft.com/office/powerpoint/2010/main" val="85859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Unordnung</a:t>
            </a:r>
            <a:r>
              <a:rPr lang="fr-FR" b="1" dirty="0">
                <a:solidFill>
                  <a:srgbClr val="FF0000"/>
                </a:solidFill>
              </a:rPr>
              <a:t>, -en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/>
          </a:p>
          <a:p>
            <a:pPr marL="0" indent="0" algn="ctr">
              <a:buNone/>
            </a:pPr>
            <a:r>
              <a:rPr lang="fr-FR" sz="4400" b="1" dirty="0"/>
              <a:t>Le désordre</a:t>
            </a:r>
          </a:p>
        </p:txBody>
      </p:sp>
    </p:spTree>
    <p:extLst>
      <p:ext uri="{BB962C8B-B14F-4D97-AF65-F5344CB8AC3E}">
        <p14:creationId xmlns:p14="http://schemas.microsoft.com/office/powerpoint/2010/main" val="330178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ordentlich</a:t>
            </a:r>
            <a:r>
              <a:rPr lang="fr-FR" b="1" dirty="0">
                <a:solidFill>
                  <a:srgbClr val="FF0000"/>
                </a:solidFill>
              </a:rPr>
              <a:t>             </a:t>
            </a:r>
            <a:r>
              <a:rPr lang="fr-FR" b="1" dirty="0" err="1">
                <a:solidFill>
                  <a:srgbClr val="FF0000"/>
                </a:solidFill>
              </a:rPr>
              <a:t>unordentlich</a:t>
            </a:r>
            <a:br>
              <a:rPr lang="fr-FR" b="1" dirty="0">
                <a:solidFill>
                  <a:srgbClr val="FF0000"/>
                </a:solidFill>
              </a:rPr>
            </a:br>
            <a:r>
              <a:rPr lang="fr-FR" b="1" dirty="0" err="1">
                <a:solidFill>
                  <a:srgbClr val="FF0000"/>
                </a:solidFill>
              </a:rPr>
              <a:t>aufgeräumt</a:t>
            </a:r>
            <a:r>
              <a:rPr lang="fr-FR" b="1" dirty="0">
                <a:solidFill>
                  <a:srgbClr val="FF0000"/>
                </a:solidFill>
              </a:rPr>
              <a:t>            </a:t>
            </a:r>
            <a:r>
              <a:rPr lang="fr-FR" b="1" dirty="0" err="1">
                <a:solidFill>
                  <a:srgbClr val="FF0000"/>
                </a:solidFill>
              </a:rPr>
              <a:t>chaotisch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A92E5919-4492-FB4E-93D1-A74B333912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2083" y="2053395"/>
            <a:ext cx="4323735" cy="2842455"/>
          </a:xfrm>
        </p:spPr>
      </p:pic>
      <p:sp>
        <p:nvSpPr>
          <p:cNvPr id="3" name="AutoShape 2" descr="Bildergebnis für bäckerei">
            <a:extLst>
              <a:ext uri="{FF2B5EF4-FFF2-40B4-BE49-F238E27FC236}">
                <a16:creationId xmlns:a16="http://schemas.microsoft.com/office/drawing/2014/main" id="{0595FE2C-C667-7546-B985-8513B2470F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9621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BD8C164-C24F-7D46-8CC7-A166CB322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138517" y="2027131"/>
            <a:ext cx="2659956" cy="280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ifférent de 7">
            <a:extLst>
              <a:ext uri="{FF2B5EF4-FFF2-40B4-BE49-F238E27FC236}">
                <a16:creationId xmlns:a16="http://schemas.microsoft.com/office/drawing/2014/main" id="{FDACCF2F-1C6F-C245-9531-A790FEC95FDB}"/>
              </a:ext>
            </a:extLst>
          </p:cNvPr>
          <p:cNvSpPr/>
          <p:nvPr/>
        </p:nvSpPr>
        <p:spPr>
          <a:xfrm>
            <a:off x="5257800" y="3073400"/>
            <a:ext cx="630988" cy="546100"/>
          </a:xfrm>
          <a:prstGeom prst="mathNotEqual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Différent de 9">
            <a:extLst>
              <a:ext uri="{FF2B5EF4-FFF2-40B4-BE49-F238E27FC236}">
                <a16:creationId xmlns:a16="http://schemas.microsoft.com/office/drawing/2014/main" id="{A44FEBFF-7BAA-844B-9F1A-6C01A443AFB0}"/>
              </a:ext>
            </a:extLst>
          </p:cNvPr>
          <p:cNvSpPr/>
          <p:nvPr/>
        </p:nvSpPr>
        <p:spPr>
          <a:xfrm>
            <a:off x="5780506" y="692944"/>
            <a:ext cx="630988" cy="546100"/>
          </a:xfrm>
          <a:prstGeom prst="mathNotEqual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94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sauber</a:t>
            </a:r>
            <a:r>
              <a:rPr lang="fr-FR" b="1" dirty="0">
                <a:solidFill>
                  <a:srgbClr val="FF0000"/>
                </a:solidFill>
              </a:rPr>
              <a:t>        </a:t>
            </a:r>
            <a:r>
              <a:rPr lang="fr-FR" b="1" dirty="0" err="1">
                <a:solidFill>
                  <a:srgbClr val="FF0000"/>
                </a:solidFill>
              </a:rPr>
              <a:t>schmutzig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AutoShape 2" descr="Bildergebnis für bäckerei">
            <a:extLst>
              <a:ext uri="{FF2B5EF4-FFF2-40B4-BE49-F238E27FC236}">
                <a16:creationId xmlns:a16="http://schemas.microsoft.com/office/drawing/2014/main" id="{0595FE2C-C667-7546-B985-8513B2470F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9621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64A90A3-14CF-9847-AEFE-5CA2E7C06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747058" y="1967503"/>
            <a:ext cx="4400550" cy="292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71008762-4469-FA4B-80C5-A657D7BC8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895776" y="3261041"/>
            <a:ext cx="3564496" cy="26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fférent de 4">
            <a:extLst>
              <a:ext uri="{FF2B5EF4-FFF2-40B4-BE49-F238E27FC236}">
                <a16:creationId xmlns:a16="http://schemas.microsoft.com/office/drawing/2014/main" id="{BA208798-699C-BE4D-B697-E2AC07D80D34}"/>
              </a:ext>
            </a:extLst>
          </p:cNvPr>
          <p:cNvSpPr/>
          <p:nvPr/>
        </p:nvSpPr>
        <p:spPr>
          <a:xfrm>
            <a:off x="6223404" y="4292600"/>
            <a:ext cx="584200" cy="431800"/>
          </a:xfrm>
          <a:prstGeom prst="mathNotEqua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Différent de 7">
            <a:extLst>
              <a:ext uri="{FF2B5EF4-FFF2-40B4-BE49-F238E27FC236}">
                <a16:creationId xmlns:a16="http://schemas.microsoft.com/office/drawing/2014/main" id="{14998295-6B76-7845-94D7-EBF5280F7FCC}"/>
              </a:ext>
            </a:extLst>
          </p:cNvPr>
          <p:cNvSpPr/>
          <p:nvPr/>
        </p:nvSpPr>
        <p:spPr>
          <a:xfrm>
            <a:off x="5511800" y="812006"/>
            <a:ext cx="584200" cy="431800"/>
          </a:xfrm>
          <a:prstGeom prst="mathNotEqua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57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nerven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AutoShape 2" descr="Bildergebnis für bäckerei">
            <a:extLst>
              <a:ext uri="{FF2B5EF4-FFF2-40B4-BE49-F238E27FC236}">
                <a16:creationId xmlns:a16="http://schemas.microsoft.com/office/drawing/2014/main" id="{0595FE2C-C667-7546-B985-8513B2470F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9621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2" descr="Résultat de recherche d'images pour &quot;abbiegen&quot;">
            <a:extLst>
              <a:ext uri="{FF2B5EF4-FFF2-40B4-BE49-F238E27FC236}">
                <a16:creationId xmlns:a16="http://schemas.microsoft.com/office/drawing/2014/main" id="{5A6D8392-21CE-5942-BDD3-BC7653908F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46500" y="1079500"/>
            <a:ext cx="46990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Résultat de recherche d'images pour &quot;abbiegen&quot;">
            <a:extLst>
              <a:ext uri="{FF2B5EF4-FFF2-40B4-BE49-F238E27FC236}">
                <a16:creationId xmlns:a16="http://schemas.microsoft.com/office/drawing/2014/main" id="{2FE42ED5-2DD0-FD40-9CE7-D788A777E5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898900" y="1231900"/>
            <a:ext cx="46990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6" descr="Résultat de recherche d'images pour &quot;abbiegen&quot;">
            <a:extLst>
              <a:ext uri="{FF2B5EF4-FFF2-40B4-BE49-F238E27FC236}">
                <a16:creationId xmlns:a16="http://schemas.microsoft.com/office/drawing/2014/main" id="{B3937E31-245B-644F-8554-EF8B04BE8F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51300" y="1384300"/>
            <a:ext cx="46990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130" name="Picture 10">
            <a:extLst>
              <a:ext uri="{FF2B5EF4-FFF2-40B4-BE49-F238E27FC236}">
                <a16:creationId xmlns:a16="http://schemas.microsoft.com/office/drawing/2014/main" id="{499368D5-105D-5548-9DD7-06984C56E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362168" y="2197511"/>
            <a:ext cx="4707412" cy="352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32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Garten</a:t>
            </a:r>
            <a:r>
              <a:rPr lang="fr-FR" b="1" dirty="0">
                <a:solidFill>
                  <a:srgbClr val="FF0000"/>
                </a:solidFill>
              </a:rPr>
              <a:t>, ¨-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591D81E-BB6A-A84F-9F3E-D7F286DE7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861982" y="2094271"/>
            <a:ext cx="4483509" cy="336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39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romantisch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AutoShape 2" descr="Bildergebnis für bäckerei">
            <a:extLst>
              <a:ext uri="{FF2B5EF4-FFF2-40B4-BE49-F238E27FC236}">
                <a16:creationId xmlns:a16="http://schemas.microsoft.com/office/drawing/2014/main" id="{0595FE2C-C667-7546-B985-8513B2470F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9621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2" descr="Résultat de recherche d'images pour &quot;abbiegen&quot;">
            <a:extLst>
              <a:ext uri="{FF2B5EF4-FFF2-40B4-BE49-F238E27FC236}">
                <a16:creationId xmlns:a16="http://schemas.microsoft.com/office/drawing/2014/main" id="{5A6D8392-21CE-5942-BDD3-BC7653908F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46500" y="1079500"/>
            <a:ext cx="46990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Résultat de recherche d'images pour &quot;abbiegen&quot;">
            <a:extLst>
              <a:ext uri="{FF2B5EF4-FFF2-40B4-BE49-F238E27FC236}">
                <a16:creationId xmlns:a16="http://schemas.microsoft.com/office/drawing/2014/main" id="{2FE42ED5-2DD0-FD40-9CE7-D788A777E5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898900" y="1231900"/>
            <a:ext cx="46990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6" descr="Résultat de recherche d'images pour &quot;abbiegen&quot;">
            <a:extLst>
              <a:ext uri="{FF2B5EF4-FFF2-40B4-BE49-F238E27FC236}">
                <a16:creationId xmlns:a16="http://schemas.microsoft.com/office/drawing/2014/main" id="{B3937E31-245B-644F-8554-EF8B04BE8F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51300" y="1384300"/>
            <a:ext cx="46990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130" name="Picture 10">
            <a:extLst>
              <a:ext uri="{FF2B5EF4-FFF2-40B4-BE49-F238E27FC236}">
                <a16:creationId xmlns:a16="http://schemas.microsoft.com/office/drawing/2014/main" id="{499368D5-105D-5548-9DD7-06984C56E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362168" y="2394672"/>
            <a:ext cx="5297482" cy="351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44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FDBF66-935E-1345-993E-171901326B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Wohnformen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37618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Haus</a:t>
            </a:r>
            <a:r>
              <a:rPr lang="fr-FR" b="1" dirty="0">
                <a:solidFill>
                  <a:srgbClr val="FF0000"/>
                </a:solidFill>
              </a:rPr>
              <a:t>, ¨-er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AutoShape 2" descr="Bildergebnis für bäckerei">
            <a:extLst>
              <a:ext uri="{FF2B5EF4-FFF2-40B4-BE49-F238E27FC236}">
                <a16:creationId xmlns:a16="http://schemas.microsoft.com/office/drawing/2014/main" id="{0595FE2C-C667-7546-B985-8513B2470F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9621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74F9D4C4-4305-E549-B4F6-D525EFA9D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435979" y="2293751"/>
            <a:ext cx="5479421" cy="34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49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Ich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wohne</a:t>
            </a:r>
            <a:r>
              <a:rPr lang="fr-FR" b="1" dirty="0">
                <a:solidFill>
                  <a:srgbClr val="FF0000"/>
                </a:solidFill>
              </a:rPr>
              <a:t> in …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endParaRPr lang="fr-FR" sz="4000" dirty="0"/>
          </a:p>
          <a:p>
            <a:pPr marL="0" indent="0" algn="ctr">
              <a:buNone/>
            </a:pPr>
            <a:r>
              <a:rPr lang="fr-FR" sz="4000" b="1" dirty="0"/>
              <a:t>J’habite à … / je vis dans …</a:t>
            </a:r>
          </a:p>
        </p:txBody>
      </p:sp>
      <p:sp>
        <p:nvSpPr>
          <p:cNvPr id="3" name="AutoShape 2" descr="Bildergebnis für im kiosk">
            <a:extLst>
              <a:ext uri="{FF2B5EF4-FFF2-40B4-BE49-F238E27FC236}">
                <a16:creationId xmlns:a16="http://schemas.microsoft.com/office/drawing/2014/main" id="{0F5AF127-F53B-6B4D-BF04-244BC51D2D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2063750"/>
            <a:ext cx="3911600" cy="273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292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wohnen</a:t>
            </a:r>
            <a:r>
              <a:rPr lang="fr-FR" b="1" dirty="0">
                <a:solidFill>
                  <a:srgbClr val="FF0000"/>
                </a:solidFill>
              </a:rPr>
              <a:t>, er </a:t>
            </a:r>
            <a:r>
              <a:rPr lang="fr-FR" b="1" dirty="0" err="1">
                <a:solidFill>
                  <a:srgbClr val="FF0000"/>
                </a:solidFill>
              </a:rPr>
              <a:t>wohnt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sz="4400" b="1" dirty="0"/>
              <a:t>habiter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50156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Strasse, -n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AutoShape 2" descr="Bildergebnis für postkasten haus">
            <a:extLst>
              <a:ext uri="{FF2B5EF4-FFF2-40B4-BE49-F238E27FC236}">
                <a16:creationId xmlns:a16="http://schemas.microsoft.com/office/drawing/2014/main" id="{EC7639E1-DFE6-2743-957B-ED22B1A112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18000" y="1060450"/>
            <a:ext cx="3556000" cy="473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Bildergebnis für postkasten haus">
            <a:extLst>
              <a:ext uri="{FF2B5EF4-FFF2-40B4-BE49-F238E27FC236}">
                <a16:creationId xmlns:a16="http://schemas.microsoft.com/office/drawing/2014/main" id="{80FE11C7-3C61-274F-AEAE-0C546B20A5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2127250"/>
            <a:ext cx="3911600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6390" name="Picture 6">
            <a:extLst>
              <a:ext uri="{FF2B5EF4-FFF2-40B4-BE49-F238E27FC236}">
                <a16:creationId xmlns:a16="http://schemas.microsoft.com/office/drawing/2014/main" id="{D993A95C-7EC1-F545-9F75-A6010BC6F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658128" y="2127250"/>
            <a:ext cx="4875743" cy="365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96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im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Stadtzentrum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89DC4822-0ADD-5941-81E8-D7D6513C4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479044" y="2434165"/>
            <a:ext cx="5208512" cy="291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09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Wohnung</a:t>
            </a:r>
            <a:r>
              <a:rPr lang="fr-FR" b="1" dirty="0">
                <a:solidFill>
                  <a:srgbClr val="FF0000"/>
                </a:solidFill>
              </a:rPr>
              <a:t>, -en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01EB717A-1FBC-5C49-9894-B2BDC8EBD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359243" y="2199244"/>
            <a:ext cx="5810157" cy="348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89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In der </a:t>
            </a:r>
            <a:r>
              <a:rPr lang="fr-FR" b="1" dirty="0" err="1">
                <a:solidFill>
                  <a:srgbClr val="FF0000"/>
                </a:solidFill>
              </a:rPr>
              <a:t>Stadt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sz="4400" b="1" dirty="0"/>
              <a:t>Dans la ville, en ville</a:t>
            </a:r>
          </a:p>
        </p:txBody>
      </p:sp>
      <p:sp>
        <p:nvSpPr>
          <p:cNvPr id="3" name="AutoShape 2" descr="Bildergebnis für bezahlen euro">
            <a:extLst>
              <a:ext uri="{FF2B5EF4-FFF2-40B4-BE49-F238E27FC236}">
                <a16:creationId xmlns:a16="http://schemas.microsoft.com/office/drawing/2014/main" id="{0C1169CB-DF36-D342-9D73-EEFF6ABCC2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2101850"/>
            <a:ext cx="3911600" cy="265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653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Auf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dem</a:t>
            </a:r>
            <a:r>
              <a:rPr lang="fr-FR" b="1" dirty="0">
                <a:solidFill>
                  <a:srgbClr val="FF0000"/>
                </a:solidFill>
              </a:rPr>
              <a:t> Land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AutoShape 2" descr="Bildergebnis für shoppen frau">
            <a:extLst>
              <a:ext uri="{FF2B5EF4-FFF2-40B4-BE49-F238E27FC236}">
                <a16:creationId xmlns:a16="http://schemas.microsoft.com/office/drawing/2014/main" id="{C7A103EA-9C91-2642-952E-59D2F5EA39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2127250"/>
            <a:ext cx="3911600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484" name="Picture 4">
            <a:extLst>
              <a:ext uri="{FF2B5EF4-FFF2-40B4-BE49-F238E27FC236}">
                <a16:creationId xmlns:a16="http://schemas.microsoft.com/office/drawing/2014/main" id="{2AA80C7B-A7DF-4E47-89CD-AB162203D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111828" y="2271252"/>
            <a:ext cx="5486481" cy="365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20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Keller, -</a:t>
            </a:r>
          </a:p>
        </p:txBody>
      </p:sp>
      <p:sp>
        <p:nvSpPr>
          <p:cNvPr id="3" name="AutoShape 2" descr="Bildergebnis für sportplatz">
            <a:extLst>
              <a:ext uri="{FF2B5EF4-FFF2-40B4-BE49-F238E27FC236}">
                <a16:creationId xmlns:a16="http://schemas.microsoft.com/office/drawing/2014/main" id="{9992C327-34B2-4447-9C49-6FC29D5011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Bildergebnis für sportplatz">
            <a:extLst>
              <a:ext uri="{FF2B5EF4-FFF2-40B4-BE49-F238E27FC236}">
                <a16:creationId xmlns:a16="http://schemas.microsoft.com/office/drawing/2014/main" id="{49A15CB4-35B0-E445-A472-D1102BAE1B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2330450"/>
            <a:ext cx="3911600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6" descr="Bildergebnis für sportplatz">
            <a:extLst>
              <a:ext uri="{FF2B5EF4-FFF2-40B4-BE49-F238E27FC236}">
                <a16:creationId xmlns:a16="http://schemas.microsoft.com/office/drawing/2014/main" id="{749F99DE-FF58-5248-8D0C-5ADF6D5559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92600" y="2482850"/>
            <a:ext cx="3911600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10" descr="Bildergebnis für sportplatz">
            <a:extLst>
              <a:ext uri="{FF2B5EF4-FFF2-40B4-BE49-F238E27FC236}">
                <a16:creationId xmlns:a16="http://schemas.microsoft.com/office/drawing/2014/main" id="{6236C6F1-A356-2844-A2D8-049D0C71DE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45000" y="2635250"/>
            <a:ext cx="3911600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60" name="Picture 12">
            <a:extLst>
              <a:ext uri="{FF2B5EF4-FFF2-40B4-BE49-F238E27FC236}">
                <a16:creationId xmlns:a16="http://schemas.microsoft.com/office/drawing/2014/main" id="{4B7F51A8-1D52-7046-A87A-D9FC57692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43300" y="1819275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14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Dorf</a:t>
            </a:r>
            <a:r>
              <a:rPr lang="fr-FR" b="1" dirty="0">
                <a:solidFill>
                  <a:srgbClr val="FF0000"/>
                </a:solidFill>
              </a:rPr>
              <a:t>, - ¨er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62AD831F-2EF3-B244-AC0E-78B3CDB64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258035" y="1976437"/>
            <a:ext cx="5399617" cy="404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90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Natur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872FF295-C880-0F44-A04B-45908810DE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5553" y="2228083"/>
            <a:ext cx="6587156" cy="3713565"/>
          </a:xfrm>
        </p:spPr>
      </p:pic>
      <p:sp>
        <p:nvSpPr>
          <p:cNvPr id="3" name="AutoShape 2" descr="Résultat de recherche d'images pour &quot;fnac&quot;">
            <a:extLst>
              <a:ext uri="{FF2B5EF4-FFF2-40B4-BE49-F238E27FC236}">
                <a16:creationId xmlns:a16="http://schemas.microsoft.com/office/drawing/2014/main" id="{5106FF89-0A43-644C-912C-E9029A610C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89300" y="622300"/>
            <a:ext cx="5613400" cy="561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098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Baum, ¨-e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AF2A8540-78CD-F14E-ABFF-D23707086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43919" y="2318400"/>
            <a:ext cx="5104161" cy="336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5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Blume</a:t>
            </a:r>
            <a:r>
              <a:rPr lang="fr-FR" b="1" dirty="0">
                <a:solidFill>
                  <a:srgbClr val="FF0000"/>
                </a:solidFill>
              </a:rPr>
              <a:t>, -n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AutoShape 2" descr="Bildergebnis für medikament">
            <a:extLst>
              <a:ext uri="{FF2B5EF4-FFF2-40B4-BE49-F238E27FC236}">
                <a16:creationId xmlns:a16="http://schemas.microsoft.com/office/drawing/2014/main" id="{EB995759-7EF9-4C4D-8DC7-14ABCF07DE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9621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4582" name="Picture 6">
            <a:extLst>
              <a:ext uri="{FF2B5EF4-FFF2-40B4-BE49-F238E27FC236}">
                <a16:creationId xmlns:a16="http://schemas.microsoft.com/office/drawing/2014/main" id="{F7D95890-9722-FA43-B650-638BD3ED0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403149" y="1947333"/>
            <a:ext cx="5385700" cy="404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65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Altstadt</a:t>
            </a:r>
            <a:r>
              <a:rPr lang="fr-FR" b="1" dirty="0">
                <a:solidFill>
                  <a:srgbClr val="FF0000"/>
                </a:solidFill>
              </a:rPr>
              <a:t>, ¨-e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10471A98-F233-F144-B58D-9A82C0B72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301180" y="1982113"/>
            <a:ext cx="5589639" cy="419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25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Hochhaus</a:t>
            </a:r>
            <a:r>
              <a:rPr lang="fr-FR" b="1" dirty="0">
                <a:solidFill>
                  <a:srgbClr val="FF0000"/>
                </a:solidFill>
              </a:rPr>
              <a:t>, ¨-er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AutoShape 2" descr="Résultat de recherche d'images pour &quot;zeitung freiburger&quot;">
            <a:extLst>
              <a:ext uri="{FF2B5EF4-FFF2-40B4-BE49-F238E27FC236}">
                <a16:creationId xmlns:a16="http://schemas.microsoft.com/office/drawing/2014/main" id="{8FD8ECA4-2633-E348-8A44-84F6141F25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51000" y="1612900"/>
            <a:ext cx="8890000" cy="363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A3612FB1-2864-B64C-9998-0B77EBE96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630678" y="2096294"/>
            <a:ext cx="2530729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63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Miete</a:t>
            </a:r>
            <a:r>
              <a:rPr lang="fr-FR" b="1" dirty="0">
                <a:solidFill>
                  <a:srgbClr val="FF0000"/>
                </a:solidFill>
              </a:rPr>
              <a:t>, -n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sz="4400" b="1" dirty="0"/>
              <a:t>Le loyer</a:t>
            </a:r>
          </a:p>
        </p:txBody>
      </p:sp>
      <p:sp>
        <p:nvSpPr>
          <p:cNvPr id="3" name="AutoShape 2" descr="Bildergebnis für blatt papier">
            <a:extLst>
              <a:ext uri="{FF2B5EF4-FFF2-40B4-BE49-F238E27FC236}">
                <a16:creationId xmlns:a16="http://schemas.microsoft.com/office/drawing/2014/main" id="{50392E31-4D35-DC4C-8042-30A3C7D9FA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130300"/>
            <a:ext cx="3911600" cy="459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486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Nachbar</a:t>
            </a:r>
            <a:r>
              <a:rPr lang="fr-FR" b="1" dirty="0">
                <a:solidFill>
                  <a:srgbClr val="FF0000"/>
                </a:solidFill>
              </a:rPr>
              <a:t>, -n</a:t>
            </a:r>
            <a:br>
              <a:rPr lang="fr-FR" b="1" dirty="0">
                <a:solidFill>
                  <a:srgbClr val="FF0000"/>
                </a:solidFill>
              </a:rPr>
            </a:br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Nachbarin</a:t>
            </a:r>
            <a:r>
              <a:rPr lang="fr-FR" b="1" dirty="0">
                <a:solidFill>
                  <a:srgbClr val="FF0000"/>
                </a:solidFill>
              </a:rPr>
              <a:t>, -</a:t>
            </a:r>
            <a:r>
              <a:rPr lang="fr-FR" b="1" dirty="0" err="1">
                <a:solidFill>
                  <a:srgbClr val="FF0000"/>
                </a:solidFill>
              </a:rPr>
              <a:t>nen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sz="4000" dirty="0"/>
              <a:t>Le voisin</a:t>
            </a:r>
          </a:p>
          <a:p>
            <a:pPr marL="0" indent="0" algn="ctr">
              <a:buNone/>
            </a:pPr>
            <a:r>
              <a:rPr lang="fr-FR" sz="4000" dirty="0"/>
              <a:t>La voisine</a:t>
            </a:r>
          </a:p>
        </p:txBody>
      </p:sp>
      <p:sp>
        <p:nvSpPr>
          <p:cNvPr id="3" name="AutoShape 2" descr="Bildergebnis für kuli">
            <a:extLst>
              <a:ext uri="{FF2B5EF4-FFF2-40B4-BE49-F238E27FC236}">
                <a16:creationId xmlns:a16="http://schemas.microsoft.com/office/drawing/2014/main" id="{50282090-D204-7B4D-B5BD-5B0A4A92F4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13150" y="1568450"/>
            <a:ext cx="4965700" cy="372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718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Reihenhaus</a:t>
            </a:r>
            <a:r>
              <a:rPr lang="fr-FR" b="1" dirty="0">
                <a:solidFill>
                  <a:srgbClr val="FF0000"/>
                </a:solidFill>
              </a:rPr>
              <a:t>, ¨-er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9698" name="Picture 2">
            <a:extLst>
              <a:ext uri="{FF2B5EF4-FFF2-40B4-BE49-F238E27FC236}">
                <a16:creationId xmlns:a16="http://schemas.microsoft.com/office/drawing/2014/main" id="{04371EFE-1224-D448-9C1B-3577D3650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362632" y="2006767"/>
            <a:ext cx="6059626" cy="402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32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Altbau</a:t>
            </a:r>
            <a:r>
              <a:rPr lang="fr-FR" b="1" dirty="0">
                <a:solidFill>
                  <a:srgbClr val="FF0000"/>
                </a:solidFill>
              </a:rPr>
              <a:t>, die </a:t>
            </a:r>
            <a:r>
              <a:rPr lang="fr-FR" b="1" dirty="0" err="1">
                <a:solidFill>
                  <a:srgbClr val="FF0000"/>
                </a:solidFill>
              </a:rPr>
              <a:t>Altbauten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id="{BBD73BA7-AC94-6A4F-8AC2-D9DBE9304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891895" y="2343944"/>
            <a:ext cx="4408209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38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Stuhl</a:t>
            </a:r>
            <a:r>
              <a:rPr lang="fr-FR" b="1" dirty="0">
                <a:solidFill>
                  <a:srgbClr val="FF0000"/>
                </a:solidFill>
              </a:rPr>
              <a:t>, ¨-e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AutoShape 2" descr="Bildergebnis für bahnhof">
            <a:extLst>
              <a:ext uri="{FF2B5EF4-FFF2-40B4-BE49-F238E27FC236}">
                <a16:creationId xmlns:a16="http://schemas.microsoft.com/office/drawing/2014/main" id="{D239D018-3634-0340-8C0C-62804FC88E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9621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Bildergebnis für bahnhof">
            <a:extLst>
              <a:ext uri="{FF2B5EF4-FFF2-40B4-BE49-F238E27FC236}">
                <a16:creationId xmlns:a16="http://schemas.microsoft.com/office/drawing/2014/main" id="{A9FF1AA2-AE6B-E740-AA91-55D700186B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92600" y="21145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0E63C411-3E91-FD40-9C35-B7F8CE87E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638716" y="1844145"/>
            <a:ext cx="2914566" cy="404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44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Bauernhof</a:t>
            </a:r>
            <a:r>
              <a:rPr lang="fr-FR" b="1">
                <a:solidFill>
                  <a:srgbClr val="FF0000"/>
                </a:solidFill>
              </a:rPr>
              <a:t>, ¨-e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id="{BBD73BA7-AC94-6A4F-8AC2-D9DBE9304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891895" y="2353463"/>
            <a:ext cx="4408209" cy="329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46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Stall</a:t>
            </a:r>
            <a:r>
              <a:rPr lang="fr-FR" b="1" dirty="0">
                <a:solidFill>
                  <a:srgbClr val="FF0000"/>
                </a:solidFill>
              </a:rPr>
              <a:t>, ¨-e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AutoShape 2" descr="Bildergebnis für lineal">
            <a:extLst>
              <a:ext uri="{FF2B5EF4-FFF2-40B4-BE49-F238E27FC236}">
                <a16:creationId xmlns:a16="http://schemas.microsoft.com/office/drawing/2014/main" id="{CDA53BA9-0DD4-054D-9078-1BA7F1F00C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13150" y="2603500"/>
            <a:ext cx="4965700" cy="1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Bildergebnis für lineal">
            <a:extLst>
              <a:ext uri="{FF2B5EF4-FFF2-40B4-BE49-F238E27FC236}">
                <a16:creationId xmlns:a16="http://schemas.microsoft.com/office/drawing/2014/main" id="{711848EC-7FF0-CC48-893B-280EB14C21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25850" y="2609850"/>
            <a:ext cx="49403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1750" name="Picture 6">
            <a:extLst>
              <a:ext uri="{FF2B5EF4-FFF2-40B4-BE49-F238E27FC236}">
                <a16:creationId xmlns:a16="http://schemas.microsoft.com/office/drawing/2014/main" id="{4B93601C-B59A-3746-9C0A-DC650F553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861916" y="2528094"/>
            <a:ext cx="4468167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98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Hauptstrasse</a:t>
            </a:r>
            <a:r>
              <a:rPr lang="fr-FR" b="1" dirty="0">
                <a:solidFill>
                  <a:srgbClr val="FF0000"/>
                </a:solidFill>
              </a:rPr>
              <a:t>, -n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AutoShape 2" descr="Bildergebnis für schere">
            <a:extLst>
              <a:ext uri="{FF2B5EF4-FFF2-40B4-BE49-F238E27FC236}">
                <a16:creationId xmlns:a16="http://schemas.microsoft.com/office/drawing/2014/main" id="{6F2CA5A4-20A4-BD46-AE4A-326AAA1B7D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13150" y="1676400"/>
            <a:ext cx="49657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2772" name="Picture 4">
            <a:extLst>
              <a:ext uri="{FF2B5EF4-FFF2-40B4-BE49-F238E27FC236}">
                <a16:creationId xmlns:a16="http://schemas.microsoft.com/office/drawing/2014/main" id="{42BACD6D-81F6-024C-BB22-6E140E103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888875" y="2343944"/>
            <a:ext cx="4414249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16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in der </a:t>
            </a:r>
            <a:r>
              <a:rPr lang="fr-FR" b="1" dirty="0" err="1">
                <a:solidFill>
                  <a:srgbClr val="FF0000"/>
                </a:solidFill>
              </a:rPr>
              <a:t>Nähe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sz="4400" b="1" dirty="0"/>
              <a:t>à proximité</a:t>
            </a:r>
          </a:p>
        </p:txBody>
      </p:sp>
      <p:sp>
        <p:nvSpPr>
          <p:cNvPr id="3" name="AutoShape 4" descr="Résultat de recherche d'images pour &quot;samsung&quot;">
            <a:extLst>
              <a:ext uri="{FF2B5EF4-FFF2-40B4-BE49-F238E27FC236}">
                <a16:creationId xmlns:a16="http://schemas.microsoft.com/office/drawing/2014/main" id="{26369D7F-4616-7C4A-8649-2452488665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17900" y="622300"/>
            <a:ext cx="5156200" cy="561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684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Lampe, -n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107E746-DEF9-C448-B119-CA70053A8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035279" y="1825625"/>
            <a:ext cx="2123767" cy="427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33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Lieblingsplatz</a:t>
            </a:r>
            <a:r>
              <a:rPr lang="fr-FR" b="1" dirty="0">
                <a:solidFill>
                  <a:srgbClr val="FF0000"/>
                </a:solidFill>
              </a:rPr>
              <a:t>, ¨-e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/>
          </a:p>
          <a:p>
            <a:pPr marL="0" indent="0" algn="ctr">
              <a:buNone/>
            </a:pPr>
            <a:r>
              <a:rPr lang="fr-FR" sz="4400" b="1" dirty="0"/>
              <a:t>La place préférée</a:t>
            </a:r>
          </a:p>
          <a:p>
            <a:pPr marL="0" indent="0" algn="ctr">
              <a:buNone/>
            </a:pPr>
            <a:r>
              <a:rPr lang="fr-FR" sz="4400" b="1" dirty="0"/>
              <a:t>L’endroit préféré</a:t>
            </a:r>
          </a:p>
        </p:txBody>
      </p:sp>
    </p:spTree>
    <p:extLst>
      <p:ext uri="{BB962C8B-B14F-4D97-AF65-F5344CB8AC3E}">
        <p14:creationId xmlns:p14="http://schemas.microsoft.com/office/powerpoint/2010/main" val="427563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Regal</a:t>
            </a:r>
            <a:r>
              <a:rPr lang="fr-FR" b="1" dirty="0">
                <a:solidFill>
                  <a:srgbClr val="FF0000"/>
                </a:solidFill>
              </a:rPr>
              <a:t>, -e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AutoShape 2" descr="Bildergebnis für die Bank park">
            <a:extLst>
              <a:ext uri="{FF2B5EF4-FFF2-40B4-BE49-F238E27FC236}">
                <a16:creationId xmlns:a16="http://schemas.microsoft.com/office/drawing/2014/main" id="{45C1ED87-1EDE-EC49-91D3-6B3FF7E8FC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2127250"/>
            <a:ext cx="3911600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Bildergebnis für die Bank park">
            <a:extLst>
              <a:ext uri="{FF2B5EF4-FFF2-40B4-BE49-F238E27FC236}">
                <a16:creationId xmlns:a16="http://schemas.microsoft.com/office/drawing/2014/main" id="{AF65E697-FEB6-1B44-B4E9-DDC2755723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92600" y="2279650"/>
            <a:ext cx="3911600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3F2B7911-9A99-3C46-86DD-579C82794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117463" y="1825625"/>
            <a:ext cx="4191717" cy="419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21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7544</TotalTime>
  <Words>298</Words>
  <Application>Microsoft Macintosh PowerPoint</Application>
  <PresentationFormat>Grand écran</PresentationFormat>
  <Paragraphs>102</Paragraphs>
  <Slides>63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63</vt:i4>
      </vt:variant>
    </vt:vector>
  </HeadingPairs>
  <TitlesOfParts>
    <vt:vector size="67" baseType="lpstr">
      <vt:lpstr>Arial</vt:lpstr>
      <vt:lpstr>Calibri</vt:lpstr>
      <vt:lpstr>Calibri Light</vt:lpstr>
      <vt:lpstr>Thème Office</vt:lpstr>
      <vt:lpstr>Wortschatz – Kapitel 8</vt:lpstr>
      <vt:lpstr>Zu Hause</vt:lpstr>
      <vt:lpstr>Das Zimmer, -</vt:lpstr>
      <vt:lpstr>Der Garten, ¨-</vt:lpstr>
      <vt:lpstr>Der Keller, -</vt:lpstr>
      <vt:lpstr>Der Stuhl, ¨-e</vt:lpstr>
      <vt:lpstr>Die Lampe, -n</vt:lpstr>
      <vt:lpstr>Der Lieblingsplatz, ¨-e</vt:lpstr>
      <vt:lpstr>Das Regal, -e</vt:lpstr>
      <vt:lpstr>Das Poster, -</vt:lpstr>
      <vt:lpstr>Das Bett, -en</vt:lpstr>
      <vt:lpstr>Der Schreibtisch, -e</vt:lpstr>
      <vt:lpstr>Die Tür, -en</vt:lpstr>
      <vt:lpstr>draussen</vt:lpstr>
      <vt:lpstr>Der Schrank, ¨-e</vt:lpstr>
      <vt:lpstr>Die Garderobe, -n</vt:lpstr>
      <vt:lpstr>Der Teppich, -e</vt:lpstr>
      <vt:lpstr>Die Wand, ¨-e</vt:lpstr>
      <vt:lpstr>Das Fenster, -</vt:lpstr>
      <vt:lpstr>offen</vt:lpstr>
      <vt:lpstr>Der Balkon, -e</vt:lpstr>
      <vt:lpstr>Der Papierkorb, ¨-e</vt:lpstr>
      <vt:lpstr>Der Boden, ¨-</vt:lpstr>
      <vt:lpstr>Die Ecke, -n</vt:lpstr>
      <vt:lpstr>Die Decke, -n</vt:lpstr>
      <vt:lpstr>Die Hängematte, -n</vt:lpstr>
      <vt:lpstr>Der Sessel, -</vt:lpstr>
      <vt:lpstr>Die Klamotten (Pl.)</vt:lpstr>
      <vt:lpstr>Der Laptop, -s</vt:lpstr>
      <vt:lpstr>Der Ordner, -</vt:lpstr>
      <vt:lpstr>Présentation PowerPoint</vt:lpstr>
      <vt:lpstr>Das Chaos (Sg.)</vt:lpstr>
      <vt:lpstr>gemütlich</vt:lpstr>
      <vt:lpstr>aufräumen, er räumt auf</vt:lpstr>
      <vt:lpstr>Die Ordnung, -en</vt:lpstr>
      <vt:lpstr>Die Unordnung, -en</vt:lpstr>
      <vt:lpstr>ordentlich             unordentlich aufgeräumt            chaotisch</vt:lpstr>
      <vt:lpstr>sauber        schmutzig</vt:lpstr>
      <vt:lpstr>nerven</vt:lpstr>
      <vt:lpstr>romantisch</vt:lpstr>
      <vt:lpstr>Wohnformen</vt:lpstr>
      <vt:lpstr>Das Haus, ¨-er</vt:lpstr>
      <vt:lpstr>Ich wohne in …</vt:lpstr>
      <vt:lpstr>wohnen, er wohnt</vt:lpstr>
      <vt:lpstr>Die Strasse, -n</vt:lpstr>
      <vt:lpstr>im Stadtzentrum</vt:lpstr>
      <vt:lpstr>Die Wohnung, -en</vt:lpstr>
      <vt:lpstr>In der Stadt</vt:lpstr>
      <vt:lpstr>Auf dem Land</vt:lpstr>
      <vt:lpstr>Das Dorf, - ¨er</vt:lpstr>
      <vt:lpstr>Die Natur</vt:lpstr>
      <vt:lpstr>Der Baum, ¨-e</vt:lpstr>
      <vt:lpstr>Die Blume, -n</vt:lpstr>
      <vt:lpstr>Die Altstadt, ¨-e</vt:lpstr>
      <vt:lpstr>Das Hochhaus, ¨-er</vt:lpstr>
      <vt:lpstr>Die Miete, -n</vt:lpstr>
      <vt:lpstr>Der Nachbar, -n Die Nachbarin, -nen</vt:lpstr>
      <vt:lpstr>Das Reihenhaus, ¨-er</vt:lpstr>
      <vt:lpstr>Der Altbau, die Altbauten</vt:lpstr>
      <vt:lpstr>Der Bauernhof, ¨-e</vt:lpstr>
      <vt:lpstr>Der Stall, ¨-e</vt:lpstr>
      <vt:lpstr>Die Hauptstrasse, -n</vt:lpstr>
      <vt:lpstr>in der Nähe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Imperativ</dc:title>
  <dc:creator>Microsoft Office User</dc:creator>
  <cp:lastModifiedBy>Lauriane SAVARY</cp:lastModifiedBy>
  <cp:revision>42</cp:revision>
  <dcterms:created xsi:type="dcterms:W3CDTF">2018-09-04T06:28:48Z</dcterms:created>
  <dcterms:modified xsi:type="dcterms:W3CDTF">2019-01-26T21:31:13Z</dcterms:modified>
</cp:coreProperties>
</file>