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7" r:id="rId7"/>
    <p:sldId id="269" r:id="rId8"/>
    <p:sldId id="271" r:id="rId9"/>
    <p:sldId id="273" r:id="rId10"/>
    <p:sldId id="261" r:id="rId11"/>
    <p:sldId id="262" r:id="rId12"/>
    <p:sldId id="263" r:id="rId13"/>
    <p:sldId id="264" r:id="rId14"/>
    <p:sldId id="265" r:id="rId15"/>
    <p:sldId id="274" r:id="rId16"/>
    <p:sldId id="275" r:id="rId17"/>
    <p:sldId id="286" r:id="rId18"/>
    <p:sldId id="276" r:id="rId19"/>
    <p:sldId id="287" r:id="rId20"/>
    <p:sldId id="277" r:id="rId21"/>
    <p:sldId id="285" r:id="rId22"/>
    <p:sldId id="278" r:id="rId23"/>
    <p:sldId id="279" r:id="rId24"/>
    <p:sldId id="280" r:id="rId25"/>
    <p:sldId id="281" r:id="rId26"/>
    <p:sldId id="282" r:id="rId27"/>
    <p:sldId id="283" r:id="rId28"/>
    <p:sldId id="284" r:id="rId29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07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7"/>
    <p:restoredTop sz="94663"/>
  </p:normalViewPr>
  <p:slideViewPr>
    <p:cSldViewPr snapToGrid="0" snapToObjects="1">
      <p:cViewPr>
        <p:scale>
          <a:sx n="97" d="100"/>
          <a:sy n="97" d="100"/>
        </p:scale>
        <p:origin x="712" y="6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1BAA8-74E6-E848-B36A-657FC0B566E0}" type="datetimeFigureOut">
              <a:rPr lang="de-DE" smtClean="0"/>
              <a:t>30.10.20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1D8EA-E111-4A46-93D8-AE6D9F343D16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8762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1BAA8-74E6-E848-B36A-657FC0B566E0}" type="datetimeFigureOut">
              <a:rPr lang="de-DE" smtClean="0"/>
              <a:t>30.10.20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1D8EA-E111-4A46-93D8-AE6D9F343D16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4994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1BAA8-74E6-E848-B36A-657FC0B566E0}" type="datetimeFigureOut">
              <a:rPr lang="de-DE" smtClean="0"/>
              <a:t>30.10.20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1D8EA-E111-4A46-93D8-AE6D9F343D16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1865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1BAA8-74E6-E848-B36A-657FC0B566E0}" type="datetimeFigureOut">
              <a:rPr lang="de-DE" smtClean="0"/>
              <a:t>30.10.20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1D8EA-E111-4A46-93D8-AE6D9F343D16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9128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1BAA8-74E6-E848-B36A-657FC0B566E0}" type="datetimeFigureOut">
              <a:rPr lang="de-DE" smtClean="0"/>
              <a:t>30.10.20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1D8EA-E111-4A46-93D8-AE6D9F343D16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2870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1BAA8-74E6-E848-B36A-657FC0B566E0}" type="datetimeFigureOut">
              <a:rPr lang="de-DE" smtClean="0"/>
              <a:t>30.10.20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1D8EA-E111-4A46-93D8-AE6D9F343D16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718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1BAA8-74E6-E848-B36A-657FC0B566E0}" type="datetimeFigureOut">
              <a:rPr lang="de-DE" smtClean="0"/>
              <a:t>30.10.20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1D8EA-E111-4A46-93D8-AE6D9F343D16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983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1BAA8-74E6-E848-B36A-657FC0B566E0}" type="datetimeFigureOut">
              <a:rPr lang="de-DE" smtClean="0"/>
              <a:t>30.10.20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1D8EA-E111-4A46-93D8-AE6D9F343D16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4391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1BAA8-74E6-E848-B36A-657FC0B566E0}" type="datetimeFigureOut">
              <a:rPr lang="de-DE" smtClean="0"/>
              <a:t>30.10.20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1D8EA-E111-4A46-93D8-AE6D9F343D16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9218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1BAA8-74E6-E848-B36A-657FC0B566E0}" type="datetimeFigureOut">
              <a:rPr lang="de-DE" smtClean="0"/>
              <a:t>30.10.20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1D8EA-E111-4A46-93D8-AE6D9F343D16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341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1BAA8-74E6-E848-B36A-657FC0B566E0}" type="datetimeFigureOut">
              <a:rPr lang="de-DE" smtClean="0"/>
              <a:t>30.10.20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1D8EA-E111-4A46-93D8-AE6D9F343D16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3465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D1BAA8-74E6-E848-B36A-657FC0B566E0}" type="datetimeFigureOut">
              <a:rPr lang="de-DE" smtClean="0"/>
              <a:t>30.10.20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1D8EA-E111-4A46-93D8-AE6D9F343D16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6180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1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.mp3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4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gk9</a:t>
            </a:r>
            <a:br>
              <a:rPr lang="de-DE" dirty="0"/>
            </a:br>
            <a:r>
              <a:rPr lang="de-DE" dirty="0"/>
              <a:t>Kapitel 2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/>
              <a:t>Arbeitsbuch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60937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2219022"/>
            <a:ext cx="8640000" cy="2419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8388424" y="2912872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>
                <a:solidFill>
                  <a:srgbClr val="2B07C3"/>
                </a:solidFill>
              </a:rPr>
              <a:t>4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8388424" y="333562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>
                <a:solidFill>
                  <a:srgbClr val="2B07C3"/>
                </a:solidFill>
              </a:rPr>
              <a:t>2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8388424" y="369566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>
                <a:solidFill>
                  <a:srgbClr val="2B07C3"/>
                </a:solidFill>
              </a:rPr>
              <a:t>3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8388424" y="406500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>
                <a:solidFill>
                  <a:srgbClr val="2B07C3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0136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593284"/>
            <a:ext cx="8640000" cy="5671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555776" y="4147518"/>
            <a:ext cx="19430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 err="1">
                <a:solidFill>
                  <a:srgbClr val="2B07C3"/>
                </a:solidFill>
              </a:rPr>
              <a:t>Supermarkt</a:t>
            </a:r>
            <a:endParaRPr lang="fr-CH" sz="2800" b="1" dirty="0">
              <a:solidFill>
                <a:srgbClr val="2B07C3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547664" y="4888618"/>
            <a:ext cx="17765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 err="1">
                <a:solidFill>
                  <a:srgbClr val="2B07C3"/>
                </a:solidFill>
              </a:rPr>
              <a:t>Haltestelle</a:t>
            </a:r>
            <a:endParaRPr lang="fr-CH" sz="2800" b="1" dirty="0">
              <a:solidFill>
                <a:srgbClr val="2B07C3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652120" y="4941168"/>
            <a:ext cx="9781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2800" b="1">
                <a:solidFill>
                  <a:srgbClr val="2B07C3"/>
                </a:solidFill>
              </a:defRPr>
            </a:lvl1pPr>
          </a:lstStyle>
          <a:p>
            <a:r>
              <a:rPr lang="fr-CH" dirty="0"/>
              <a:t>Kiosk</a:t>
            </a:r>
          </a:p>
        </p:txBody>
      </p:sp>
      <p:sp>
        <p:nvSpPr>
          <p:cNvPr id="2" name="Rectangle 1"/>
          <p:cNvSpPr/>
          <p:nvPr/>
        </p:nvSpPr>
        <p:spPr>
          <a:xfrm>
            <a:off x="3866199" y="4509120"/>
            <a:ext cx="1771642" cy="288032"/>
          </a:xfrm>
          <a:prstGeom prst="rect">
            <a:avLst/>
          </a:prstGeom>
          <a:solidFill>
            <a:srgbClr val="00B0F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FEE3AF-59CA-AB40-96AE-3085BB721AD2}"/>
              </a:ext>
            </a:extLst>
          </p:cNvPr>
          <p:cNvSpPr/>
          <p:nvPr/>
        </p:nvSpPr>
        <p:spPr>
          <a:xfrm>
            <a:off x="2699793" y="5242902"/>
            <a:ext cx="1771642" cy="288032"/>
          </a:xfrm>
          <a:prstGeom prst="rect">
            <a:avLst/>
          </a:prstGeom>
          <a:solidFill>
            <a:srgbClr val="00B0F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3EDDDD1-944A-2F40-AB7A-1056367B541A}"/>
              </a:ext>
            </a:extLst>
          </p:cNvPr>
          <p:cNvSpPr/>
          <p:nvPr/>
        </p:nvSpPr>
        <p:spPr>
          <a:xfrm>
            <a:off x="6444208" y="5246561"/>
            <a:ext cx="2242592" cy="288032"/>
          </a:xfrm>
          <a:prstGeom prst="rect">
            <a:avLst/>
          </a:prstGeom>
          <a:solidFill>
            <a:srgbClr val="00B0F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4280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2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2256188"/>
            <a:ext cx="8640000" cy="234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039534" y="3608303"/>
            <a:ext cx="258288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600" b="1" dirty="0">
                <a:solidFill>
                  <a:srgbClr val="2B07C3"/>
                </a:solidFill>
              </a:rPr>
              <a:t>vor</a:t>
            </a:r>
            <a:r>
              <a:rPr lang="fr-CH" sz="2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CH" sz="2600" b="1" dirty="0" err="1">
                <a:solidFill>
                  <a:srgbClr val="2B07C3"/>
                </a:solidFill>
              </a:rPr>
              <a:t>dem</a:t>
            </a:r>
            <a:r>
              <a:rPr lang="fr-CH" sz="2600" b="1" dirty="0">
                <a:solidFill>
                  <a:srgbClr val="2B07C3"/>
                </a:solidFill>
              </a:rPr>
              <a:t> Bahnhof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622421" y="3604227"/>
            <a:ext cx="197605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2600" b="1">
                <a:solidFill>
                  <a:srgbClr val="2B07C3"/>
                </a:solidFill>
              </a:defRPr>
            </a:lvl1pPr>
          </a:lstStyle>
          <a:p>
            <a:r>
              <a:rPr lang="fr-CH" dirty="0" err="1"/>
              <a:t>hinter</a:t>
            </a:r>
            <a:r>
              <a:rPr lang="fr-CH" dirty="0"/>
              <a:t> </a:t>
            </a:r>
            <a:r>
              <a:rPr lang="fr-CH" dirty="0" err="1"/>
              <a:t>dem</a:t>
            </a:r>
            <a:r>
              <a:rPr lang="fr-CH" dirty="0"/>
              <a:t> </a:t>
            </a:r>
          </a:p>
          <a:p>
            <a:r>
              <a:rPr lang="fr-CH" dirty="0" err="1"/>
              <a:t>Krankenhaus</a:t>
            </a:r>
            <a:endParaRPr lang="fr-CH" dirty="0"/>
          </a:p>
        </p:txBody>
      </p:sp>
      <p:sp>
        <p:nvSpPr>
          <p:cNvPr id="7" name="ZoneTexte 6"/>
          <p:cNvSpPr txBox="1"/>
          <p:nvPr/>
        </p:nvSpPr>
        <p:spPr>
          <a:xfrm>
            <a:off x="6083218" y="3998995"/>
            <a:ext cx="28087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600" b="1" dirty="0" err="1">
                <a:solidFill>
                  <a:srgbClr val="2B07C3"/>
                </a:solidFill>
              </a:rPr>
              <a:t>neben</a:t>
            </a:r>
            <a:r>
              <a:rPr lang="fr-CH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CH" sz="2600" b="1" dirty="0">
                <a:solidFill>
                  <a:srgbClr val="2B07C3"/>
                </a:solidFill>
              </a:rPr>
              <a:t>der</a:t>
            </a:r>
            <a:r>
              <a:rPr lang="fr-CH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CH" sz="2600" b="1" dirty="0" err="1">
                <a:solidFill>
                  <a:srgbClr val="2B07C3"/>
                </a:solidFill>
              </a:rPr>
              <a:t>Bäckerei</a:t>
            </a:r>
            <a:endParaRPr lang="fr-CH" sz="2600" b="1" dirty="0">
              <a:solidFill>
                <a:srgbClr val="2B07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69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1432947"/>
            <a:ext cx="8640000" cy="3992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4576580" y="3933056"/>
            <a:ext cx="92204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2600" b="1">
                <a:solidFill>
                  <a:srgbClr val="2B07C3"/>
                </a:solidFill>
              </a:defRPr>
            </a:lvl1pPr>
          </a:lstStyle>
          <a:p>
            <a:r>
              <a:rPr lang="fr-CH" dirty="0"/>
              <a:t>Kiosk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716016" y="4466272"/>
            <a:ext cx="87716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2600" b="1">
                <a:solidFill>
                  <a:srgbClr val="2B07C3"/>
                </a:solidFill>
              </a:defRPr>
            </a:lvl1pPr>
          </a:lstStyle>
          <a:p>
            <a:r>
              <a:rPr lang="fr-CH" dirty="0"/>
              <a:t>Bank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923829" y="3355427"/>
            <a:ext cx="1690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b="1" dirty="0" err="1">
                <a:solidFill>
                  <a:srgbClr val="2B07C3"/>
                </a:solidFill>
              </a:rPr>
              <a:t>Supermarkt</a:t>
            </a:r>
            <a:endParaRPr lang="fr-CH" sz="2400" b="1" dirty="0">
              <a:solidFill>
                <a:srgbClr val="2B07C3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902945" y="3923764"/>
            <a:ext cx="14962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b="1" dirty="0" err="1">
                <a:solidFill>
                  <a:srgbClr val="2B07C3"/>
                </a:solidFill>
              </a:rPr>
              <a:t>Sportplatz</a:t>
            </a:r>
            <a:endParaRPr lang="fr-CH" sz="2400" b="1" dirty="0">
              <a:solidFill>
                <a:srgbClr val="2B07C3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880213" y="4476244"/>
            <a:ext cx="1423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b="1" dirty="0" err="1">
                <a:solidFill>
                  <a:srgbClr val="2B07C3"/>
                </a:solidFill>
              </a:rPr>
              <a:t>Apotheke</a:t>
            </a:r>
            <a:endParaRPr lang="fr-CH" sz="2400" b="1" dirty="0">
              <a:solidFill>
                <a:srgbClr val="2B07C3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740352" y="3429000"/>
            <a:ext cx="80823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600" b="1" dirty="0">
                <a:solidFill>
                  <a:srgbClr val="2B07C3"/>
                </a:solidFill>
              </a:rPr>
              <a:t>Kino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7295198" y="4499828"/>
            <a:ext cx="1834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b="1" dirty="0" err="1">
                <a:solidFill>
                  <a:srgbClr val="2B07C3"/>
                </a:solidFill>
              </a:rPr>
              <a:t>Krankenhaus</a:t>
            </a:r>
            <a:endParaRPr lang="fr-CH" sz="2400" b="1" dirty="0">
              <a:solidFill>
                <a:srgbClr val="2B07C3"/>
              </a:solidFill>
            </a:endParaRPr>
          </a:p>
        </p:txBody>
      </p:sp>
      <p:pic>
        <p:nvPicPr>
          <p:cNvPr id="2" name="gk9_AB_Track_07_K02_U11.mp3" descr="gk9_AB_Track_07_K02_U11.mp3">
            <a:hlinkClick r:id="" action="ppaction://media"/>
            <a:extLst>
              <a:ext uri="{FF2B5EF4-FFF2-40B4-BE49-F238E27FC236}">
                <a16:creationId xmlns:a16="http://schemas.microsoft.com/office/drawing/2014/main" id="{7A0E7911-74CC-B142-9F77-39FB44C0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66968" y="138130"/>
            <a:ext cx="612081" cy="61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6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4" t="8295" r="989" b="731"/>
          <a:stretch/>
        </p:blipFill>
        <p:spPr bwMode="auto">
          <a:xfrm>
            <a:off x="252000" y="1510353"/>
            <a:ext cx="8640000" cy="3837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5142100" y="2045026"/>
            <a:ext cx="83067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2600" b="1">
                <a:solidFill>
                  <a:srgbClr val="2B07C3"/>
                </a:solidFill>
              </a:defRPr>
            </a:lvl1pPr>
          </a:lstStyle>
          <a:p>
            <a:r>
              <a:rPr lang="fr-CH" dirty="0" err="1"/>
              <a:t>über</a:t>
            </a:r>
            <a:endParaRPr lang="fr-CH" dirty="0"/>
          </a:p>
        </p:txBody>
      </p:sp>
      <p:sp>
        <p:nvSpPr>
          <p:cNvPr id="4" name="ZoneTexte 3"/>
          <p:cNvSpPr txBox="1"/>
          <p:nvPr/>
        </p:nvSpPr>
        <p:spPr>
          <a:xfrm>
            <a:off x="5270468" y="2460008"/>
            <a:ext cx="102072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600" b="1" dirty="0" err="1">
                <a:solidFill>
                  <a:srgbClr val="2B07C3"/>
                </a:solidFill>
              </a:rPr>
              <a:t>hinter</a:t>
            </a:r>
            <a:endParaRPr lang="fr-CH" sz="2600" b="1" dirty="0">
              <a:solidFill>
                <a:srgbClr val="2B07C3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654356" y="4752960"/>
            <a:ext cx="63684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2600" b="1">
                <a:solidFill>
                  <a:srgbClr val="2B07C3"/>
                </a:solidFill>
              </a:defRPr>
            </a:lvl1pPr>
          </a:lstStyle>
          <a:p>
            <a:r>
              <a:rPr lang="fr-CH" dirty="0"/>
              <a:t>vor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238221" y="4577998"/>
            <a:ext cx="93897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2600" b="1">
                <a:solidFill>
                  <a:srgbClr val="2B07C3"/>
                </a:solidFill>
              </a:defRPr>
            </a:lvl1pPr>
          </a:lstStyle>
          <a:p>
            <a:r>
              <a:rPr lang="fr-CH" dirty="0" err="1"/>
              <a:t>unter</a:t>
            </a:r>
            <a:endParaRPr lang="fr-CH" dirty="0"/>
          </a:p>
        </p:txBody>
      </p:sp>
      <p:sp>
        <p:nvSpPr>
          <p:cNvPr id="7" name="ZoneTexte 6"/>
          <p:cNvSpPr txBox="1"/>
          <p:nvPr/>
        </p:nvSpPr>
        <p:spPr>
          <a:xfrm>
            <a:off x="1522012" y="4117714"/>
            <a:ext cx="5293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2600" b="1">
                <a:solidFill>
                  <a:srgbClr val="2B07C3"/>
                </a:solidFill>
              </a:defRPr>
            </a:lvl1pPr>
          </a:lstStyle>
          <a:p>
            <a:r>
              <a:rPr lang="fr-CH" dirty="0"/>
              <a:t>an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370404" y="3313480"/>
            <a:ext cx="44595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2600" b="1">
                <a:solidFill>
                  <a:srgbClr val="2B07C3"/>
                </a:solidFill>
              </a:defRPr>
            </a:lvl1pPr>
          </a:lstStyle>
          <a:p>
            <a:r>
              <a:rPr lang="fr-CH" dirty="0"/>
              <a:t>in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238221" y="2706230"/>
            <a:ext cx="63511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2600" b="1">
                <a:solidFill>
                  <a:srgbClr val="2B07C3"/>
                </a:solidFill>
              </a:defRPr>
            </a:lvl1pPr>
          </a:lstStyle>
          <a:p>
            <a:r>
              <a:rPr lang="fr-CH" dirty="0" err="1"/>
              <a:t>auf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54592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9" r="5785"/>
          <a:stretch/>
        </p:blipFill>
        <p:spPr bwMode="auto">
          <a:xfrm>
            <a:off x="252000" y="1565689"/>
            <a:ext cx="8640000" cy="3726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1625" y="2650360"/>
            <a:ext cx="514885" cy="492443"/>
          </a:xfrm>
          <a:noFill/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fr-CH" sz="2600" b="1" dirty="0">
                <a:solidFill>
                  <a:srgbClr val="2B07C3"/>
                </a:solidFill>
              </a:rPr>
              <a:t>  d</a:t>
            </a:r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1075573" y="3023814"/>
            <a:ext cx="514885" cy="492443"/>
          </a:xfrm>
          <a:prstGeom prst="rect">
            <a:avLst/>
          </a:prstGeom>
          <a:noFill/>
        </p:spPr>
        <p:txBody>
          <a:bodyPr vert="horz" wrap="non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fr-CH" sz="2600" b="1" dirty="0">
                <a:solidFill>
                  <a:srgbClr val="2B07C3"/>
                </a:solidFill>
              </a:rPr>
              <a:t>  b</a:t>
            </a:r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1075573" y="3339417"/>
            <a:ext cx="514885" cy="492443"/>
          </a:xfrm>
          <a:prstGeom prst="rect">
            <a:avLst/>
          </a:prstGeom>
          <a:noFill/>
        </p:spPr>
        <p:txBody>
          <a:bodyPr vert="horz" wrap="non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fr-CH" sz="2600" b="1" dirty="0">
                <a:solidFill>
                  <a:srgbClr val="2B07C3"/>
                </a:solidFill>
              </a:rPr>
              <a:t>  e</a:t>
            </a:r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1074270" y="3717159"/>
            <a:ext cx="514885" cy="492443"/>
          </a:xfrm>
          <a:prstGeom prst="rect">
            <a:avLst/>
          </a:prstGeom>
          <a:noFill/>
        </p:spPr>
        <p:txBody>
          <a:bodyPr vert="horz" wrap="non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fr-CH" sz="2600" b="1" dirty="0">
                <a:solidFill>
                  <a:srgbClr val="2B07C3"/>
                </a:solidFill>
              </a:rPr>
              <a:t>  a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0" y="1251857"/>
            <a:ext cx="3799114" cy="729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2" name="gk9_AB_Track_08_K02_U13b.mp3" descr="gk9_AB_Track_08_K02_U13b.mp3">
            <a:hlinkClick r:id="" action="ppaction://media"/>
            <a:extLst>
              <a:ext uri="{FF2B5EF4-FFF2-40B4-BE49-F238E27FC236}">
                <a16:creationId xmlns:a16="http://schemas.microsoft.com/office/drawing/2014/main" id="{F34CD417-1A26-F949-8E14-59A63FE34E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99251" y="4209602"/>
            <a:ext cx="609315" cy="609315"/>
          </a:xfrm>
          <a:prstGeom prst="rect">
            <a:avLst/>
          </a:prstGeom>
        </p:spPr>
      </p:pic>
      <p:pic>
        <p:nvPicPr>
          <p:cNvPr id="4" name="gk9_AB_Track_09_K02_U13c.mp3" descr="gk9_AB_Track_09_K02_U13c.mp3">
            <a:hlinkClick r:id="" action="ppaction://media"/>
            <a:extLst>
              <a:ext uri="{FF2B5EF4-FFF2-40B4-BE49-F238E27FC236}">
                <a16:creationId xmlns:a16="http://schemas.microsoft.com/office/drawing/2014/main" id="{53128393-73E3-DF4C-B003-36780BDD97D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62685" y="5224352"/>
            <a:ext cx="609315" cy="60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79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6" grpId="0" build="p"/>
      <p:bldP spid="7" grpId="0" build="p"/>
      <p:bldP spid="8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97"/>
          <a:stretch/>
        </p:blipFill>
        <p:spPr bwMode="auto">
          <a:xfrm>
            <a:off x="170597" y="239604"/>
            <a:ext cx="8640000" cy="2715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fr-CH" sz="2000" dirty="0"/>
          </a:p>
          <a:p>
            <a:pPr marL="0" indent="0">
              <a:buNone/>
            </a:pPr>
            <a:endParaRPr lang="fr-CH" sz="2000" dirty="0"/>
          </a:p>
          <a:p>
            <a:pPr marL="0" indent="0">
              <a:buNone/>
            </a:pPr>
            <a:endParaRPr lang="fr-CH" sz="2000" dirty="0"/>
          </a:p>
          <a:p>
            <a:pPr marL="0" indent="0">
              <a:buNone/>
            </a:pPr>
            <a:endParaRPr lang="fr-CH" sz="2000" dirty="0"/>
          </a:p>
          <a:p>
            <a:pPr marL="0" indent="0">
              <a:buNone/>
            </a:pPr>
            <a:endParaRPr lang="fr-CH" sz="2000" dirty="0"/>
          </a:p>
          <a:p>
            <a:pPr marL="0" indent="0">
              <a:buNone/>
            </a:pPr>
            <a:endParaRPr lang="fr-CH" sz="2000" dirty="0"/>
          </a:p>
          <a:p>
            <a:pPr marL="0" indent="0">
              <a:buNone/>
            </a:pPr>
            <a:endParaRPr lang="fr-CH" sz="2000" dirty="0"/>
          </a:p>
          <a:p>
            <a:pPr marL="0" indent="0">
              <a:buNone/>
            </a:pPr>
            <a:endParaRPr lang="fr-CH" sz="2000" dirty="0"/>
          </a:p>
        </p:txBody>
      </p:sp>
      <p:sp>
        <p:nvSpPr>
          <p:cNvPr id="4" name="ZoneTexte 3"/>
          <p:cNvSpPr txBox="1"/>
          <p:nvPr/>
        </p:nvSpPr>
        <p:spPr>
          <a:xfrm>
            <a:off x="2251736" y="1183944"/>
            <a:ext cx="987771" cy="492443"/>
          </a:xfrm>
          <a:prstGeom prst="rect">
            <a:avLst/>
          </a:prstGeom>
          <a:noFill/>
        </p:spPr>
        <p:txBody>
          <a:bodyPr vert="horz" wrap="none" lIns="91440" tIns="45720" rIns="91440" bIns="45720" rtlCol="0">
            <a:spAutoFit/>
          </a:bodyPr>
          <a:lstStyle>
            <a:lvl1pPr indent="0">
              <a:spcBef>
                <a:spcPct val="20000"/>
              </a:spcBef>
              <a:buFont typeface="Arial"/>
              <a:buNone/>
              <a:defRPr sz="2600" b="1">
                <a:solidFill>
                  <a:srgbClr val="2B07C3"/>
                </a:solidFill>
              </a:defRPr>
            </a:lvl1pPr>
            <a:lvl2pPr marL="742950" indent="-28575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fr-CH" dirty="0"/>
              <a:t>in der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715335" y="1496632"/>
            <a:ext cx="537327" cy="492443"/>
          </a:xfrm>
          <a:prstGeom prst="rect">
            <a:avLst/>
          </a:prstGeom>
          <a:noFill/>
        </p:spPr>
        <p:txBody>
          <a:bodyPr vert="horz" wrap="none" lIns="91440" tIns="45720" rIns="91440" bIns="45720" rtlCol="0">
            <a:spAutoFit/>
          </a:bodyPr>
          <a:lstStyle>
            <a:lvl1pPr indent="0">
              <a:spcBef>
                <a:spcPct val="20000"/>
              </a:spcBef>
              <a:buFont typeface="Arial"/>
              <a:buNone/>
              <a:defRPr sz="2600" b="1">
                <a:solidFill>
                  <a:srgbClr val="2B07C3"/>
                </a:solidFill>
              </a:defRPr>
            </a:lvl1pPr>
            <a:lvl2pPr marL="742950" indent="-28575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fr-CH" dirty="0" err="1"/>
              <a:t>im</a:t>
            </a:r>
            <a:endParaRPr lang="fr-CH" dirty="0"/>
          </a:p>
        </p:txBody>
      </p:sp>
      <p:sp>
        <p:nvSpPr>
          <p:cNvPr id="8" name="ZoneTexte 7"/>
          <p:cNvSpPr txBox="1"/>
          <p:nvPr/>
        </p:nvSpPr>
        <p:spPr>
          <a:xfrm>
            <a:off x="2439025" y="1829569"/>
            <a:ext cx="1404552" cy="492443"/>
          </a:xfrm>
          <a:prstGeom prst="rect">
            <a:avLst/>
          </a:prstGeom>
          <a:noFill/>
        </p:spPr>
        <p:txBody>
          <a:bodyPr vert="horz" wrap="none" lIns="91440" tIns="45720" rIns="91440" bIns="45720" rtlCol="0">
            <a:spAutoFit/>
          </a:bodyPr>
          <a:lstStyle>
            <a:lvl1pPr indent="0">
              <a:spcBef>
                <a:spcPct val="20000"/>
              </a:spcBef>
              <a:buFont typeface="Arial"/>
              <a:buNone/>
              <a:defRPr sz="2600" b="1">
                <a:solidFill>
                  <a:srgbClr val="2B07C3"/>
                </a:solidFill>
              </a:defRPr>
            </a:lvl1pPr>
            <a:lvl2pPr marL="742950" indent="-28575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fr-CH" dirty="0" err="1"/>
              <a:t>auf</a:t>
            </a:r>
            <a:r>
              <a:rPr lang="fr-CH" dirty="0"/>
              <a:t> </a:t>
            </a:r>
            <a:r>
              <a:rPr lang="fr-CH" dirty="0" err="1"/>
              <a:t>dem</a:t>
            </a:r>
            <a:r>
              <a:rPr lang="fr-CH" dirty="0"/>
              <a:t>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863249" y="863689"/>
            <a:ext cx="696024" cy="492443"/>
          </a:xfrm>
          <a:prstGeom prst="rect">
            <a:avLst/>
          </a:prstGeom>
          <a:noFill/>
        </p:spPr>
        <p:txBody>
          <a:bodyPr vert="horz" wrap="none" lIns="91440" tIns="45720" rIns="91440" bIns="45720" rtlCol="0">
            <a:spAutoFit/>
          </a:bodyPr>
          <a:lstStyle>
            <a:lvl1pPr indent="0">
              <a:spcBef>
                <a:spcPct val="20000"/>
              </a:spcBef>
              <a:buFont typeface="Arial"/>
              <a:buNone/>
              <a:defRPr sz="2600" b="1">
                <a:solidFill>
                  <a:srgbClr val="2B07C3"/>
                </a:solidFill>
              </a:defRPr>
            </a:lvl1pPr>
            <a:lvl2pPr marL="742950" indent="-28575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fr-CH" dirty="0" err="1"/>
              <a:t>am</a:t>
            </a:r>
            <a:r>
              <a:rPr lang="fr-CH" dirty="0"/>
              <a:t> 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374121" y="1206192"/>
            <a:ext cx="1107996" cy="492443"/>
          </a:xfrm>
          <a:prstGeom prst="rect">
            <a:avLst/>
          </a:prstGeom>
          <a:noFill/>
        </p:spPr>
        <p:txBody>
          <a:bodyPr vert="horz" wrap="none" lIns="91440" tIns="45720" rIns="91440" bIns="45720" rtlCol="0">
            <a:spAutoFit/>
          </a:bodyPr>
          <a:lstStyle>
            <a:lvl1pPr indent="0">
              <a:spcBef>
                <a:spcPct val="20000"/>
              </a:spcBef>
              <a:buFont typeface="Arial"/>
              <a:buNone/>
              <a:defRPr sz="2600" b="1">
                <a:solidFill>
                  <a:srgbClr val="2B07C3"/>
                </a:solidFill>
              </a:defRPr>
            </a:lvl1pPr>
            <a:lvl2pPr marL="742950" indent="-28575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fr-CH" dirty="0"/>
              <a:t>an der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6751634" y="1507518"/>
            <a:ext cx="696024" cy="492443"/>
          </a:xfrm>
          <a:prstGeom prst="rect">
            <a:avLst/>
          </a:prstGeom>
          <a:noFill/>
        </p:spPr>
        <p:txBody>
          <a:bodyPr vert="horz" wrap="none" lIns="91440" tIns="45720" rIns="91440" bIns="45720" rtlCol="0">
            <a:spAutoFit/>
          </a:bodyPr>
          <a:lstStyle>
            <a:lvl1pPr indent="0">
              <a:spcBef>
                <a:spcPct val="20000"/>
              </a:spcBef>
              <a:buFont typeface="Arial"/>
              <a:buNone/>
              <a:defRPr sz="2600" b="1">
                <a:solidFill>
                  <a:srgbClr val="2B07C3"/>
                </a:solidFill>
              </a:defRPr>
            </a:lvl1pPr>
            <a:lvl2pPr marL="742950" indent="-28575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fr-CH" dirty="0" err="1"/>
              <a:t>am</a:t>
            </a:r>
            <a:r>
              <a:rPr lang="fr-CH" dirty="0"/>
              <a:t>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884026" y="1840847"/>
            <a:ext cx="1069524" cy="492443"/>
          </a:xfrm>
          <a:prstGeom prst="rect">
            <a:avLst/>
          </a:prstGeom>
          <a:noFill/>
        </p:spPr>
        <p:txBody>
          <a:bodyPr vert="horz" wrap="none" lIns="91440" tIns="45720" rIns="91440" bIns="45720" rtlCol="0">
            <a:spAutoFit/>
          </a:bodyPr>
          <a:lstStyle>
            <a:lvl1pPr indent="0">
              <a:spcBef>
                <a:spcPct val="20000"/>
              </a:spcBef>
              <a:buFont typeface="Arial"/>
              <a:buNone/>
              <a:defRPr sz="2600" b="1">
                <a:solidFill>
                  <a:srgbClr val="2B07C3"/>
                </a:solidFill>
              </a:defRPr>
            </a:lvl1pPr>
            <a:lvl2pPr marL="742950" indent="-28575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fr-CH" dirty="0"/>
              <a:t>in der 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49079" y="3125107"/>
            <a:ext cx="7648566" cy="492443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indent="0">
              <a:spcBef>
                <a:spcPct val="20000"/>
              </a:spcBef>
              <a:buFont typeface="Arial"/>
              <a:buNone/>
              <a:defRPr sz="2600" b="1">
                <a:solidFill>
                  <a:srgbClr val="2B07C3"/>
                </a:solidFill>
              </a:defRPr>
            </a:lvl1pPr>
            <a:lvl2pPr marL="742950" indent="-28575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fr-CH" dirty="0"/>
              <a:t>1. Im </a:t>
            </a:r>
            <a:r>
              <a:rPr lang="fr-CH" dirty="0" err="1"/>
              <a:t>Krankenhaus</a:t>
            </a:r>
            <a:r>
              <a:rPr lang="fr-CH" dirty="0"/>
              <a:t> </a:t>
            </a:r>
            <a:r>
              <a:rPr lang="fr-CH" dirty="0" err="1"/>
              <a:t>kann</a:t>
            </a:r>
            <a:r>
              <a:rPr lang="fr-CH" dirty="0"/>
              <a:t> man </a:t>
            </a:r>
            <a:r>
              <a:rPr lang="fr-CH" dirty="0" err="1"/>
              <a:t>Kranke</a:t>
            </a:r>
            <a:r>
              <a:rPr lang="fr-CH" dirty="0"/>
              <a:t> </a:t>
            </a:r>
            <a:r>
              <a:rPr lang="fr-CH" dirty="0" err="1"/>
              <a:t>besuchen</a:t>
            </a:r>
            <a:r>
              <a:rPr lang="fr-CH" dirty="0"/>
              <a:t>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0F3696A-FFAC-914D-89DB-7167A4362EA3}"/>
              </a:ext>
            </a:extLst>
          </p:cNvPr>
          <p:cNvSpPr txBox="1"/>
          <p:nvPr/>
        </p:nvSpPr>
        <p:spPr>
          <a:xfrm>
            <a:off x="549079" y="3519115"/>
            <a:ext cx="7648566" cy="492443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indent="0">
              <a:spcBef>
                <a:spcPct val="20000"/>
              </a:spcBef>
              <a:buFont typeface="Arial"/>
              <a:buNone/>
              <a:defRPr sz="2600" b="1">
                <a:solidFill>
                  <a:srgbClr val="2B07C3"/>
                </a:solidFill>
              </a:defRPr>
            </a:lvl1pPr>
            <a:lvl2pPr marL="742950" indent="-28575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fr-CH" dirty="0"/>
              <a:t>2. In der </a:t>
            </a:r>
            <a:r>
              <a:rPr lang="fr-CH" dirty="0" err="1"/>
              <a:t>Bäckerei</a:t>
            </a:r>
            <a:r>
              <a:rPr lang="fr-CH" dirty="0"/>
              <a:t> </a:t>
            </a:r>
            <a:r>
              <a:rPr lang="fr-CH" dirty="0" err="1"/>
              <a:t>kann</a:t>
            </a:r>
            <a:r>
              <a:rPr lang="fr-CH" dirty="0"/>
              <a:t> man </a:t>
            </a:r>
            <a:r>
              <a:rPr lang="fr-CH" dirty="0" err="1"/>
              <a:t>Brot</a:t>
            </a:r>
            <a:r>
              <a:rPr lang="fr-CH" dirty="0"/>
              <a:t> </a:t>
            </a:r>
            <a:r>
              <a:rPr lang="fr-CH" dirty="0" err="1"/>
              <a:t>kaufen</a:t>
            </a:r>
            <a:r>
              <a:rPr lang="fr-CH" dirty="0"/>
              <a:t>.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1128069-1EA2-464D-B3BB-351014F4C73A}"/>
              </a:ext>
            </a:extLst>
          </p:cNvPr>
          <p:cNvSpPr txBox="1"/>
          <p:nvPr/>
        </p:nvSpPr>
        <p:spPr>
          <a:xfrm>
            <a:off x="549079" y="3921661"/>
            <a:ext cx="7648566" cy="492443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indent="0">
              <a:spcBef>
                <a:spcPct val="20000"/>
              </a:spcBef>
              <a:buFont typeface="Arial"/>
              <a:buNone/>
              <a:defRPr sz="2600" b="1">
                <a:solidFill>
                  <a:srgbClr val="2B07C3"/>
                </a:solidFill>
              </a:defRPr>
            </a:lvl1pPr>
            <a:lvl2pPr marL="742950" indent="-28575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fr-CH" dirty="0"/>
              <a:t>3. Im Kino </a:t>
            </a:r>
            <a:r>
              <a:rPr lang="fr-CH" dirty="0" err="1"/>
              <a:t>kann</a:t>
            </a:r>
            <a:r>
              <a:rPr lang="fr-CH" dirty="0"/>
              <a:t> man </a:t>
            </a:r>
            <a:r>
              <a:rPr lang="fr-CH" dirty="0" err="1"/>
              <a:t>einen</a:t>
            </a:r>
            <a:r>
              <a:rPr lang="fr-CH" dirty="0"/>
              <a:t> Film </a:t>
            </a:r>
            <a:r>
              <a:rPr lang="fr-CH" dirty="0" err="1"/>
              <a:t>sehen</a:t>
            </a:r>
            <a:r>
              <a:rPr lang="fr-CH" dirty="0"/>
              <a:t>.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E321452-B2C0-C743-8A18-8D166D4987DE}"/>
              </a:ext>
            </a:extLst>
          </p:cNvPr>
          <p:cNvSpPr txBox="1"/>
          <p:nvPr/>
        </p:nvSpPr>
        <p:spPr>
          <a:xfrm>
            <a:off x="549079" y="4343762"/>
            <a:ext cx="7648566" cy="492443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indent="0">
              <a:spcBef>
                <a:spcPct val="20000"/>
              </a:spcBef>
              <a:buFont typeface="Arial"/>
              <a:buNone/>
              <a:defRPr sz="2600" b="1">
                <a:solidFill>
                  <a:srgbClr val="2B07C3"/>
                </a:solidFill>
              </a:defRPr>
            </a:lvl1pPr>
            <a:lvl2pPr marL="742950" indent="-28575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fr-CH" dirty="0"/>
              <a:t>4. </a:t>
            </a:r>
            <a:r>
              <a:rPr lang="fr-CH" dirty="0" err="1"/>
              <a:t>Auf</a:t>
            </a:r>
            <a:r>
              <a:rPr lang="fr-CH" dirty="0"/>
              <a:t> </a:t>
            </a:r>
            <a:r>
              <a:rPr lang="fr-CH" dirty="0" err="1"/>
              <a:t>dem</a:t>
            </a:r>
            <a:r>
              <a:rPr lang="fr-CH" dirty="0"/>
              <a:t> </a:t>
            </a:r>
            <a:r>
              <a:rPr lang="fr-CH" dirty="0" err="1"/>
              <a:t>Sportplatz</a:t>
            </a:r>
            <a:r>
              <a:rPr lang="fr-CH" dirty="0"/>
              <a:t> </a:t>
            </a:r>
            <a:r>
              <a:rPr lang="fr-CH" dirty="0" err="1"/>
              <a:t>kann</a:t>
            </a:r>
            <a:r>
              <a:rPr lang="fr-CH" dirty="0"/>
              <a:t> man </a:t>
            </a:r>
            <a:r>
              <a:rPr lang="fr-CH" dirty="0" err="1"/>
              <a:t>Fussball</a:t>
            </a:r>
            <a:r>
              <a:rPr lang="fr-CH" dirty="0"/>
              <a:t> </a:t>
            </a:r>
            <a:r>
              <a:rPr lang="fr-CH" dirty="0" err="1"/>
              <a:t>spielen</a:t>
            </a:r>
            <a:r>
              <a:rPr lang="fr-CH" dirty="0"/>
              <a:t>.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53A082F-E947-B74D-A4E4-9CA7CAE33763}"/>
              </a:ext>
            </a:extLst>
          </p:cNvPr>
          <p:cNvSpPr txBox="1"/>
          <p:nvPr/>
        </p:nvSpPr>
        <p:spPr>
          <a:xfrm>
            <a:off x="549079" y="4808112"/>
            <a:ext cx="7648566" cy="492443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indent="0">
              <a:spcBef>
                <a:spcPct val="20000"/>
              </a:spcBef>
              <a:buFont typeface="Arial"/>
              <a:buNone/>
              <a:defRPr sz="2600" b="1">
                <a:solidFill>
                  <a:srgbClr val="2B07C3"/>
                </a:solidFill>
              </a:defRPr>
            </a:lvl1pPr>
            <a:lvl2pPr marL="742950" indent="-28575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fr-CH" dirty="0"/>
              <a:t>5. Am Kiosk </a:t>
            </a:r>
            <a:r>
              <a:rPr lang="fr-CH" dirty="0" err="1"/>
              <a:t>kann</a:t>
            </a:r>
            <a:r>
              <a:rPr lang="fr-CH" dirty="0"/>
              <a:t> man </a:t>
            </a:r>
            <a:r>
              <a:rPr lang="fr-CH" dirty="0" err="1"/>
              <a:t>Zeitungen</a:t>
            </a:r>
            <a:r>
              <a:rPr lang="fr-CH" dirty="0"/>
              <a:t> </a:t>
            </a:r>
            <a:r>
              <a:rPr lang="fr-CH" dirty="0" err="1"/>
              <a:t>kaufen</a:t>
            </a:r>
            <a:r>
              <a:rPr lang="fr-CH" dirty="0"/>
              <a:t>.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810B068-D1FC-914E-9D05-E686E100B4BA}"/>
              </a:ext>
            </a:extLst>
          </p:cNvPr>
          <p:cNvSpPr txBox="1"/>
          <p:nvPr/>
        </p:nvSpPr>
        <p:spPr>
          <a:xfrm>
            <a:off x="549079" y="5238559"/>
            <a:ext cx="7648566" cy="492443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indent="0">
              <a:spcBef>
                <a:spcPct val="20000"/>
              </a:spcBef>
              <a:buFont typeface="Arial"/>
              <a:buNone/>
              <a:defRPr sz="2600" b="1">
                <a:solidFill>
                  <a:srgbClr val="2B07C3"/>
                </a:solidFill>
              </a:defRPr>
            </a:lvl1pPr>
            <a:lvl2pPr marL="742950" indent="-28575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fr-CH" dirty="0"/>
              <a:t>6. An der </a:t>
            </a:r>
            <a:r>
              <a:rPr lang="fr-CH" dirty="0" err="1"/>
              <a:t>Haltestelle</a:t>
            </a:r>
            <a:r>
              <a:rPr lang="fr-CH" dirty="0"/>
              <a:t> </a:t>
            </a:r>
            <a:r>
              <a:rPr lang="fr-CH" dirty="0" err="1"/>
              <a:t>kann</a:t>
            </a:r>
            <a:r>
              <a:rPr lang="fr-CH" dirty="0"/>
              <a:t> man </a:t>
            </a:r>
            <a:r>
              <a:rPr lang="fr-CH" dirty="0" err="1"/>
              <a:t>auf</a:t>
            </a:r>
            <a:r>
              <a:rPr lang="fr-CH" dirty="0"/>
              <a:t> den Bus </a:t>
            </a:r>
            <a:r>
              <a:rPr lang="fr-CH" dirty="0" err="1"/>
              <a:t>warten</a:t>
            </a:r>
            <a:r>
              <a:rPr lang="fr-CH" dirty="0"/>
              <a:t>.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A39FEA9-FC6F-8247-B9A8-461122BE1E99}"/>
              </a:ext>
            </a:extLst>
          </p:cNvPr>
          <p:cNvSpPr txBox="1"/>
          <p:nvPr/>
        </p:nvSpPr>
        <p:spPr>
          <a:xfrm>
            <a:off x="549079" y="5674056"/>
            <a:ext cx="7648566" cy="492443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indent="0">
              <a:spcBef>
                <a:spcPct val="20000"/>
              </a:spcBef>
              <a:buFont typeface="Arial"/>
              <a:buNone/>
              <a:defRPr sz="2600" b="1">
                <a:solidFill>
                  <a:srgbClr val="2B07C3"/>
                </a:solidFill>
              </a:defRPr>
            </a:lvl1pPr>
            <a:lvl2pPr marL="742950" indent="-28575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fr-CH" dirty="0"/>
              <a:t>7. Am Bahnhof </a:t>
            </a:r>
            <a:r>
              <a:rPr lang="fr-CH" dirty="0" err="1"/>
              <a:t>kann</a:t>
            </a:r>
            <a:r>
              <a:rPr lang="fr-CH" dirty="0"/>
              <a:t> man </a:t>
            </a:r>
            <a:r>
              <a:rPr lang="fr-CH" dirty="0" err="1"/>
              <a:t>Fahrkarten</a:t>
            </a:r>
            <a:r>
              <a:rPr lang="fr-CH" dirty="0"/>
              <a:t> </a:t>
            </a:r>
            <a:r>
              <a:rPr lang="fr-CH" dirty="0" err="1"/>
              <a:t>kaufen</a:t>
            </a:r>
            <a:r>
              <a:rPr lang="fr-CH" dirty="0"/>
              <a:t>.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3AC4940B-AEA3-F241-85DC-7C39FB3A1483}"/>
              </a:ext>
            </a:extLst>
          </p:cNvPr>
          <p:cNvSpPr txBox="1"/>
          <p:nvPr/>
        </p:nvSpPr>
        <p:spPr>
          <a:xfrm>
            <a:off x="549079" y="6104503"/>
            <a:ext cx="7648566" cy="492443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indent="0">
              <a:spcBef>
                <a:spcPct val="20000"/>
              </a:spcBef>
              <a:buFont typeface="Arial"/>
              <a:buNone/>
              <a:defRPr sz="2600" b="1">
                <a:solidFill>
                  <a:srgbClr val="2B07C3"/>
                </a:solidFill>
              </a:defRPr>
            </a:lvl1pPr>
            <a:lvl2pPr marL="742950" indent="-28575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fr-CH" dirty="0"/>
              <a:t>8. In der </a:t>
            </a:r>
            <a:r>
              <a:rPr lang="fr-CH" dirty="0" err="1"/>
              <a:t>Apotheke</a:t>
            </a:r>
            <a:r>
              <a:rPr lang="fr-CH" dirty="0"/>
              <a:t> </a:t>
            </a:r>
            <a:r>
              <a:rPr lang="fr-CH" dirty="0" err="1"/>
              <a:t>kann</a:t>
            </a:r>
            <a:r>
              <a:rPr lang="fr-CH" dirty="0"/>
              <a:t> man </a:t>
            </a:r>
            <a:r>
              <a:rPr lang="fr-CH" dirty="0" err="1"/>
              <a:t>Medikamente</a:t>
            </a:r>
            <a:r>
              <a:rPr lang="fr-CH" dirty="0"/>
              <a:t> </a:t>
            </a:r>
            <a:r>
              <a:rPr lang="fr-CH" dirty="0" err="1"/>
              <a:t>kaufen</a:t>
            </a:r>
            <a:r>
              <a:rPr lang="fr-CH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650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2" grpId="0"/>
      <p:bldP spid="13" grpId="0"/>
      <p:bldP spid="11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75"/>
          <a:stretch/>
        </p:blipFill>
        <p:spPr bwMode="auto">
          <a:xfrm>
            <a:off x="324153" y="731837"/>
            <a:ext cx="8640000" cy="18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fr-CH" sz="2000" dirty="0"/>
          </a:p>
          <a:p>
            <a:pPr marL="0" indent="0">
              <a:buNone/>
            </a:pPr>
            <a:endParaRPr lang="fr-CH" sz="2000" dirty="0"/>
          </a:p>
          <a:p>
            <a:pPr marL="0" indent="0">
              <a:buNone/>
            </a:pPr>
            <a:endParaRPr lang="fr-CH" sz="2000" dirty="0"/>
          </a:p>
          <a:p>
            <a:pPr marL="0" indent="0">
              <a:buNone/>
            </a:pPr>
            <a:endParaRPr lang="fr-CH" sz="2000" dirty="0"/>
          </a:p>
          <a:p>
            <a:pPr marL="0" indent="0">
              <a:buNone/>
            </a:pPr>
            <a:endParaRPr lang="fr-CH" sz="2000" dirty="0"/>
          </a:p>
          <a:p>
            <a:pPr marL="0" indent="0">
              <a:buNone/>
            </a:pPr>
            <a:endParaRPr lang="fr-CH" sz="2000" dirty="0"/>
          </a:p>
          <a:p>
            <a:pPr marL="0" indent="0">
              <a:buNone/>
            </a:pPr>
            <a:endParaRPr lang="fr-CH" sz="2000" dirty="0"/>
          </a:p>
          <a:p>
            <a:pPr marL="0" indent="0">
              <a:buNone/>
            </a:pPr>
            <a:endParaRPr lang="fr-CH" sz="2000" dirty="0"/>
          </a:p>
        </p:txBody>
      </p:sp>
      <p:sp>
        <p:nvSpPr>
          <p:cNvPr id="11" name="ZoneTexte 10"/>
          <p:cNvSpPr txBox="1"/>
          <p:nvPr/>
        </p:nvSpPr>
        <p:spPr>
          <a:xfrm>
            <a:off x="772103" y="2864613"/>
            <a:ext cx="7648566" cy="492443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indent="0">
              <a:spcBef>
                <a:spcPct val="20000"/>
              </a:spcBef>
              <a:buFont typeface="Arial"/>
              <a:buNone/>
              <a:defRPr sz="2600" b="1">
                <a:solidFill>
                  <a:srgbClr val="2B07C3"/>
                </a:solidFill>
              </a:defRPr>
            </a:lvl1pPr>
            <a:lvl2pPr marL="742950" indent="-28575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fr-CH" dirty="0"/>
              <a:t>Im Restaurant </a:t>
            </a:r>
            <a:r>
              <a:rPr lang="fr-CH" dirty="0" err="1"/>
              <a:t>kann</a:t>
            </a:r>
            <a:r>
              <a:rPr lang="fr-CH" dirty="0"/>
              <a:t> </a:t>
            </a:r>
            <a:r>
              <a:rPr lang="fr-CH" dirty="0" err="1"/>
              <a:t>ich</a:t>
            </a:r>
            <a:r>
              <a:rPr lang="fr-CH" dirty="0"/>
              <a:t> </a:t>
            </a:r>
            <a:r>
              <a:rPr lang="fr-CH" dirty="0" err="1"/>
              <a:t>ein</a:t>
            </a:r>
            <a:r>
              <a:rPr lang="fr-CH" dirty="0"/>
              <a:t> </a:t>
            </a:r>
            <a:r>
              <a:rPr lang="fr-CH" dirty="0" err="1"/>
              <a:t>Schnitzel</a:t>
            </a:r>
            <a:r>
              <a:rPr lang="fr-CH" dirty="0"/>
              <a:t> </a:t>
            </a:r>
            <a:r>
              <a:rPr lang="fr-CH" dirty="0" err="1"/>
              <a:t>essen</a:t>
            </a:r>
            <a:r>
              <a:rPr lang="fr-CH" dirty="0"/>
              <a:t>.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772103" y="3391697"/>
            <a:ext cx="7648566" cy="492443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indent="0">
              <a:spcBef>
                <a:spcPct val="20000"/>
              </a:spcBef>
              <a:buFont typeface="Arial"/>
              <a:buNone/>
              <a:defRPr sz="2600" b="1">
                <a:solidFill>
                  <a:srgbClr val="2B07C3"/>
                </a:solidFill>
              </a:defRPr>
            </a:lvl1pPr>
            <a:lvl2pPr marL="742950" indent="-28575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fr-CH" dirty="0"/>
              <a:t>In der </a:t>
            </a:r>
            <a:r>
              <a:rPr lang="fr-CH" dirty="0" err="1"/>
              <a:t>Schule</a:t>
            </a:r>
            <a:r>
              <a:rPr lang="fr-CH" dirty="0"/>
              <a:t> </a:t>
            </a:r>
            <a:r>
              <a:rPr lang="fr-CH" dirty="0" err="1"/>
              <a:t>kann</a:t>
            </a:r>
            <a:r>
              <a:rPr lang="fr-CH" dirty="0"/>
              <a:t> </a:t>
            </a:r>
            <a:r>
              <a:rPr lang="fr-CH" dirty="0" err="1"/>
              <a:t>ich</a:t>
            </a:r>
            <a:r>
              <a:rPr lang="fr-CH" dirty="0"/>
              <a:t> </a:t>
            </a:r>
            <a:r>
              <a:rPr lang="fr-CH" dirty="0" err="1"/>
              <a:t>Englisch</a:t>
            </a:r>
            <a:r>
              <a:rPr lang="fr-CH" dirty="0"/>
              <a:t> </a:t>
            </a:r>
            <a:r>
              <a:rPr lang="fr-CH" dirty="0" err="1"/>
              <a:t>lernen</a:t>
            </a:r>
            <a:r>
              <a:rPr lang="fr-CH" dirty="0"/>
              <a:t>.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772102" y="3997020"/>
            <a:ext cx="8038494" cy="492443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indent="0">
              <a:spcBef>
                <a:spcPct val="20000"/>
              </a:spcBef>
              <a:buFont typeface="Arial"/>
              <a:buNone/>
              <a:defRPr sz="2600" b="1">
                <a:solidFill>
                  <a:srgbClr val="2B07C3"/>
                </a:solidFill>
              </a:defRPr>
            </a:lvl1pPr>
            <a:lvl2pPr marL="742950" indent="-28575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fr-CH" dirty="0"/>
              <a:t>Im </a:t>
            </a:r>
            <a:r>
              <a:rPr lang="fr-CH" dirty="0" err="1"/>
              <a:t>Supermarkt</a:t>
            </a:r>
            <a:r>
              <a:rPr lang="fr-CH" dirty="0"/>
              <a:t> </a:t>
            </a:r>
            <a:r>
              <a:rPr lang="fr-CH" dirty="0" err="1"/>
              <a:t>kann</a:t>
            </a:r>
            <a:r>
              <a:rPr lang="fr-CH" dirty="0"/>
              <a:t> </a:t>
            </a:r>
            <a:r>
              <a:rPr lang="fr-CH" dirty="0" err="1"/>
              <a:t>ich</a:t>
            </a:r>
            <a:r>
              <a:rPr lang="fr-CH" dirty="0"/>
              <a:t> </a:t>
            </a:r>
            <a:r>
              <a:rPr lang="fr-CH" dirty="0" err="1"/>
              <a:t>einkaufen</a:t>
            </a:r>
            <a:r>
              <a:rPr lang="fr-CH" dirty="0"/>
              <a:t>.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772102" y="4569148"/>
            <a:ext cx="8371897" cy="492443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indent="0">
              <a:spcBef>
                <a:spcPct val="20000"/>
              </a:spcBef>
              <a:buFont typeface="Arial"/>
              <a:buNone/>
              <a:defRPr sz="2600" b="1">
                <a:solidFill>
                  <a:srgbClr val="2B07C3"/>
                </a:solidFill>
              </a:defRPr>
            </a:lvl1pPr>
            <a:lvl2pPr marL="742950" indent="-28575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fr-CH" dirty="0"/>
              <a:t>Am Kiosk </a:t>
            </a:r>
            <a:r>
              <a:rPr lang="fr-CH" dirty="0" err="1"/>
              <a:t>kann</a:t>
            </a:r>
            <a:r>
              <a:rPr lang="fr-CH" dirty="0"/>
              <a:t> </a:t>
            </a:r>
            <a:r>
              <a:rPr lang="fr-CH" dirty="0" err="1"/>
              <a:t>ich</a:t>
            </a:r>
            <a:r>
              <a:rPr lang="fr-CH" dirty="0"/>
              <a:t> </a:t>
            </a:r>
            <a:r>
              <a:rPr lang="fr-CH" dirty="0" err="1"/>
              <a:t>eine</a:t>
            </a:r>
            <a:r>
              <a:rPr lang="fr-CH" dirty="0"/>
              <a:t> Cola une </a:t>
            </a:r>
            <a:r>
              <a:rPr lang="fr-CH" dirty="0" err="1"/>
              <a:t>eine</a:t>
            </a:r>
            <a:r>
              <a:rPr lang="fr-CH" dirty="0"/>
              <a:t> </a:t>
            </a:r>
            <a:r>
              <a:rPr lang="fr-CH" dirty="0" err="1"/>
              <a:t>Zeitschrift</a:t>
            </a:r>
            <a:r>
              <a:rPr lang="fr-CH" dirty="0"/>
              <a:t> </a:t>
            </a:r>
            <a:r>
              <a:rPr lang="fr-CH" dirty="0" err="1"/>
              <a:t>kaufen</a:t>
            </a:r>
            <a:r>
              <a:rPr lang="fr-CH" dirty="0"/>
              <a:t>.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772103" y="5157758"/>
            <a:ext cx="7744100" cy="492443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indent="0">
              <a:spcBef>
                <a:spcPct val="20000"/>
              </a:spcBef>
              <a:buFont typeface="Arial"/>
              <a:buNone/>
              <a:defRPr sz="2600" b="1">
                <a:solidFill>
                  <a:srgbClr val="2B07C3"/>
                </a:solidFill>
              </a:defRPr>
            </a:lvl1pPr>
            <a:lvl2pPr marL="742950" indent="-28575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fr-CH" dirty="0"/>
              <a:t>Im Café </a:t>
            </a:r>
            <a:r>
              <a:rPr lang="fr-CH" dirty="0" err="1"/>
              <a:t>kann</a:t>
            </a:r>
            <a:r>
              <a:rPr lang="fr-CH" dirty="0"/>
              <a:t> </a:t>
            </a:r>
            <a:r>
              <a:rPr lang="fr-CH" dirty="0" err="1"/>
              <a:t>ich</a:t>
            </a:r>
            <a:r>
              <a:rPr lang="fr-CH" dirty="0"/>
              <a:t> </a:t>
            </a:r>
            <a:r>
              <a:rPr lang="fr-CH" dirty="0" err="1"/>
              <a:t>einen</a:t>
            </a:r>
            <a:r>
              <a:rPr lang="fr-CH" dirty="0"/>
              <a:t> Tee </a:t>
            </a:r>
            <a:r>
              <a:rPr lang="fr-CH" dirty="0" err="1"/>
              <a:t>trinken</a:t>
            </a:r>
            <a:r>
              <a:rPr lang="fr-CH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3421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56"/>
          <a:stretch/>
        </p:blipFill>
        <p:spPr bwMode="auto">
          <a:xfrm>
            <a:off x="252000" y="265057"/>
            <a:ext cx="8640000" cy="4362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necteur droit avec flèche 4"/>
          <p:cNvCxnSpPr/>
          <p:nvPr/>
        </p:nvCxnSpPr>
        <p:spPr>
          <a:xfrm>
            <a:off x="1894347" y="2261792"/>
            <a:ext cx="1795904" cy="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 flipV="1">
            <a:off x="1872575" y="2261793"/>
            <a:ext cx="0" cy="159244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H="1" flipV="1">
            <a:off x="1730228" y="4014888"/>
            <a:ext cx="1306886" cy="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V="1">
            <a:off x="1730228" y="2309144"/>
            <a:ext cx="0" cy="170574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>
            <a:off x="919764" y="2309144"/>
            <a:ext cx="810464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3354132" y="1671697"/>
            <a:ext cx="367408" cy="492443"/>
          </a:xfrm>
          <a:prstGeom prst="rect">
            <a:avLst/>
          </a:prstGeom>
          <a:noFill/>
        </p:spPr>
        <p:txBody>
          <a:bodyPr vert="horz" wrap="none" lIns="91440" tIns="45720" rIns="91440" bIns="45720" rtlCol="0">
            <a:spAutoFit/>
          </a:bodyPr>
          <a:lstStyle>
            <a:defPPr>
              <a:defRPr lang="de-DE"/>
            </a:defPPr>
            <a:lvl1pPr indent="0">
              <a:spcBef>
                <a:spcPct val="20000"/>
              </a:spcBef>
              <a:buFont typeface="Arial"/>
              <a:buNone/>
              <a:defRPr sz="2600" b="1">
                <a:solidFill>
                  <a:srgbClr val="2B07C3"/>
                </a:solidFill>
              </a:defRPr>
            </a:lvl1pPr>
            <a:lvl2pPr marL="742950" indent="-28575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fr-CH" dirty="0"/>
              <a:t>K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748884" y="1703541"/>
            <a:ext cx="341760" cy="492443"/>
          </a:xfrm>
          <a:prstGeom prst="rect">
            <a:avLst/>
          </a:prstGeom>
          <a:noFill/>
        </p:spPr>
        <p:txBody>
          <a:bodyPr vert="horz" wrap="none" lIns="91440" tIns="45720" rIns="91440" bIns="45720" rtlCol="0">
            <a:spAutoFit/>
          </a:bodyPr>
          <a:lstStyle>
            <a:defPPr>
              <a:defRPr lang="de-DE"/>
            </a:defPPr>
            <a:lvl1pPr indent="0">
              <a:spcBef>
                <a:spcPct val="20000"/>
              </a:spcBef>
              <a:buFont typeface="Arial"/>
              <a:buNone/>
              <a:defRPr sz="2600" b="1">
                <a:solidFill>
                  <a:srgbClr val="2B07C3"/>
                </a:solidFill>
              </a:defRPr>
            </a:lvl1pPr>
            <a:lvl2pPr marL="742950" indent="-28575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fr-CH" dirty="0"/>
              <a:t>S</a:t>
            </a:r>
          </a:p>
        </p:txBody>
      </p:sp>
      <p:cxnSp>
        <p:nvCxnSpPr>
          <p:cNvPr id="25" name="Connecteur droit avec flèche 24"/>
          <p:cNvCxnSpPr/>
          <p:nvPr/>
        </p:nvCxnSpPr>
        <p:spPr>
          <a:xfrm>
            <a:off x="865271" y="3854233"/>
            <a:ext cx="99641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894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265057"/>
            <a:ext cx="8640000" cy="632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necteur droit avec flèche 4"/>
          <p:cNvCxnSpPr/>
          <p:nvPr/>
        </p:nvCxnSpPr>
        <p:spPr>
          <a:xfrm>
            <a:off x="1894347" y="2261792"/>
            <a:ext cx="1795904" cy="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 flipV="1">
            <a:off x="1872575" y="2261793"/>
            <a:ext cx="0" cy="159244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H="1" flipV="1">
            <a:off x="1730228" y="4014888"/>
            <a:ext cx="1306886" cy="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V="1">
            <a:off x="1730228" y="2309144"/>
            <a:ext cx="0" cy="170574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>
            <a:off x="919764" y="2309144"/>
            <a:ext cx="810464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3354132" y="1671697"/>
            <a:ext cx="367408" cy="492443"/>
          </a:xfrm>
          <a:prstGeom prst="rect">
            <a:avLst/>
          </a:prstGeom>
          <a:noFill/>
        </p:spPr>
        <p:txBody>
          <a:bodyPr vert="horz" wrap="none" lIns="91440" tIns="45720" rIns="91440" bIns="45720" rtlCol="0">
            <a:spAutoFit/>
          </a:bodyPr>
          <a:lstStyle>
            <a:defPPr>
              <a:defRPr lang="de-DE"/>
            </a:defPPr>
            <a:lvl1pPr indent="0">
              <a:spcBef>
                <a:spcPct val="20000"/>
              </a:spcBef>
              <a:buFont typeface="Arial"/>
              <a:buNone/>
              <a:defRPr sz="2600" b="1">
                <a:solidFill>
                  <a:srgbClr val="2B07C3"/>
                </a:solidFill>
              </a:defRPr>
            </a:lvl1pPr>
            <a:lvl2pPr marL="742950" indent="-28575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fr-CH" dirty="0"/>
              <a:t>K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748884" y="1703541"/>
            <a:ext cx="341760" cy="492443"/>
          </a:xfrm>
          <a:prstGeom prst="rect">
            <a:avLst/>
          </a:prstGeom>
          <a:noFill/>
        </p:spPr>
        <p:txBody>
          <a:bodyPr vert="horz" wrap="none" lIns="91440" tIns="45720" rIns="91440" bIns="45720" rtlCol="0">
            <a:spAutoFit/>
          </a:bodyPr>
          <a:lstStyle>
            <a:defPPr>
              <a:defRPr lang="de-DE"/>
            </a:defPPr>
            <a:lvl1pPr indent="0">
              <a:spcBef>
                <a:spcPct val="20000"/>
              </a:spcBef>
              <a:buFont typeface="Arial"/>
              <a:buNone/>
              <a:defRPr sz="2600" b="1">
                <a:solidFill>
                  <a:srgbClr val="2B07C3"/>
                </a:solidFill>
              </a:defRPr>
            </a:lvl1pPr>
            <a:lvl2pPr marL="742950" indent="-28575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fr-CH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7343568" y="5780159"/>
            <a:ext cx="748346" cy="492443"/>
          </a:xfrm>
          <a:prstGeom prst="rect">
            <a:avLst/>
          </a:prstGeom>
          <a:noFill/>
        </p:spPr>
        <p:txBody>
          <a:bodyPr vert="horz" wrap="none" lIns="91440" tIns="45720" rIns="91440" bIns="45720" rtlCol="0">
            <a:spAutoFit/>
          </a:bodyPr>
          <a:lstStyle>
            <a:defPPr>
              <a:defRPr lang="de-DE"/>
            </a:defPPr>
            <a:lvl1pPr indent="0">
              <a:spcBef>
                <a:spcPct val="20000"/>
              </a:spcBef>
              <a:buFont typeface="Arial"/>
              <a:buNone/>
              <a:defRPr sz="2600" b="1">
                <a:solidFill>
                  <a:srgbClr val="2B07C3"/>
                </a:solidFill>
              </a:defRPr>
            </a:lvl1pPr>
            <a:lvl2pPr marL="742950" indent="-28575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fr-CH" dirty="0" err="1"/>
              <a:t>fahr</a:t>
            </a:r>
            <a:endParaRPr lang="fr-CH" dirty="0"/>
          </a:p>
        </p:txBody>
      </p:sp>
      <p:sp>
        <p:nvSpPr>
          <p:cNvPr id="12" name="ZoneTexte 11"/>
          <p:cNvSpPr txBox="1"/>
          <p:nvPr/>
        </p:nvSpPr>
        <p:spPr>
          <a:xfrm>
            <a:off x="7343568" y="6135860"/>
            <a:ext cx="1192955" cy="492443"/>
          </a:xfrm>
          <a:prstGeom prst="rect">
            <a:avLst/>
          </a:prstGeom>
          <a:noFill/>
        </p:spPr>
        <p:txBody>
          <a:bodyPr vert="horz" wrap="none" lIns="91440" tIns="45720" rIns="91440" bIns="45720" rtlCol="0">
            <a:spAutoFit/>
          </a:bodyPr>
          <a:lstStyle>
            <a:defPPr>
              <a:defRPr lang="de-DE"/>
            </a:defPPr>
            <a:lvl1pPr indent="0">
              <a:spcBef>
                <a:spcPct val="20000"/>
              </a:spcBef>
              <a:buFont typeface="Arial"/>
              <a:buNone/>
              <a:defRPr sz="2600" b="1">
                <a:solidFill>
                  <a:srgbClr val="2B07C3"/>
                </a:solidFill>
              </a:defRPr>
            </a:lvl1pPr>
            <a:lvl2pPr marL="742950" indent="-28575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fr-CH" dirty="0" err="1"/>
              <a:t>bieg</a:t>
            </a:r>
            <a:r>
              <a:rPr lang="fr-CH" dirty="0"/>
              <a:t> ab</a:t>
            </a:r>
          </a:p>
        </p:txBody>
      </p:sp>
      <p:cxnSp>
        <p:nvCxnSpPr>
          <p:cNvPr id="25" name="Connecteur droit avec flèche 24"/>
          <p:cNvCxnSpPr/>
          <p:nvPr/>
        </p:nvCxnSpPr>
        <p:spPr>
          <a:xfrm>
            <a:off x="865271" y="3854233"/>
            <a:ext cx="99641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4F768BF0-30BA-294A-9742-15170C24326A}"/>
              </a:ext>
            </a:extLst>
          </p:cNvPr>
          <p:cNvSpPr/>
          <p:nvPr/>
        </p:nvSpPr>
        <p:spPr>
          <a:xfrm>
            <a:off x="6444080" y="1949762"/>
            <a:ext cx="379592" cy="246222"/>
          </a:xfrm>
          <a:prstGeom prst="rect">
            <a:avLst/>
          </a:prstGeom>
          <a:solidFill>
            <a:srgbClr val="00B0F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9EDB70D-595B-BB48-BABA-105C10CED178}"/>
              </a:ext>
            </a:extLst>
          </p:cNvPr>
          <p:cNvSpPr/>
          <p:nvPr/>
        </p:nvSpPr>
        <p:spPr>
          <a:xfrm>
            <a:off x="5546278" y="2157847"/>
            <a:ext cx="218671" cy="258453"/>
          </a:xfrm>
          <a:prstGeom prst="rect">
            <a:avLst/>
          </a:prstGeom>
          <a:solidFill>
            <a:srgbClr val="00B0F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8F0F999-851B-EE44-BA63-66083EE76498}"/>
              </a:ext>
            </a:extLst>
          </p:cNvPr>
          <p:cNvSpPr/>
          <p:nvPr/>
        </p:nvSpPr>
        <p:spPr>
          <a:xfrm>
            <a:off x="6904275" y="2194078"/>
            <a:ext cx="379592" cy="246222"/>
          </a:xfrm>
          <a:prstGeom prst="rect">
            <a:avLst/>
          </a:prstGeom>
          <a:solidFill>
            <a:srgbClr val="00B0F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5CC2A07-7253-344E-B3CD-B6FDE299BFA4}"/>
              </a:ext>
            </a:extLst>
          </p:cNvPr>
          <p:cNvSpPr/>
          <p:nvPr/>
        </p:nvSpPr>
        <p:spPr>
          <a:xfrm>
            <a:off x="4572000" y="2416300"/>
            <a:ext cx="218671" cy="258453"/>
          </a:xfrm>
          <a:prstGeom prst="rect">
            <a:avLst/>
          </a:prstGeom>
          <a:solidFill>
            <a:srgbClr val="00B0F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A79218F-24FA-F54C-84A8-299F98EA37F9}"/>
              </a:ext>
            </a:extLst>
          </p:cNvPr>
          <p:cNvSpPr/>
          <p:nvPr/>
        </p:nvSpPr>
        <p:spPr>
          <a:xfrm>
            <a:off x="5170538" y="2414483"/>
            <a:ext cx="379592" cy="246222"/>
          </a:xfrm>
          <a:prstGeom prst="rect">
            <a:avLst/>
          </a:prstGeom>
          <a:solidFill>
            <a:srgbClr val="00B0F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4CBC959-43B7-0F4E-936F-084CCA1EFA69}"/>
              </a:ext>
            </a:extLst>
          </p:cNvPr>
          <p:cNvSpPr/>
          <p:nvPr/>
        </p:nvSpPr>
        <p:spPr>
          <a:xfrm>
            <a:off x="4553819" y="3429000"/>
            <a:ext cx="379592" cy="246222"/>
          </a:xfrm>
          <a:prstGeom prst="rect">
            <a:avLst/>
          </a:prstGeom>
          <a:solidFill>
            <a:srgbClr val="00B0F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6921C41-8326-DC4A-AAD1-A062E4AACFF1}"/>
              </a:ext>
            </a:extLst>
          </p:cNvPr>
          <p:cNvSpPr/>
          <p:nvPr/>
        </p:nvSpPr>
        <p:spPr>
          <a:xfrm>
            <a:off x="6046758" y="3675222"/>
            <a:ext cx="379592" cy="246222"/>
          </a:xfrm>
          <a:prstGeom prst="rect">
            <a:avLst/>
          </a:prstGeom>
          <a:solidFill>
            <a:srgbClr val="00B0F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614417B-18D9-C84B-A71B-EAB861053E2C}"/>
              </a:ext>
            </a:extLst>
          </p:cNvPr>
          <p:cNvSpPr/>
          <p:nvPr/>
        </p:nvSpPr>
        <p:spPr>
          <a:xfrm>
            <a:off x="6984735" y="3685906"/>
            <a:ext cx="218671" cy="258453"/>
          </a:xfrm>
          <a:prstGeom prst="rect">
            <a:avLst/>
          </a:prstGeom>
          <a:solidFill>
            <a:srgbClr val="00B0F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36F6FD8-5B19-B641-880F-F2D1F42082E5}"/>
              </a:ext>
            </a:extLst>
          </p:cNvPr>
          <p:cNvSpPr/>
          <p:nvPr/>
        </p:nvSpPr>
        <p:spPr>
          <a:xfrm>
            <a:off x="7271425" y="3693457"/>
            <a:ext cx="379592" cy="246222"/>
          </a:xfrm>
          <a:prstGeom prst="rect">
            <a:avLst/>
          </a:prstGeom>
          <a:solidFill>
            <a:srgbClr val="00B0F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62EBC67-0178-1241-84CA-3354E8F7FB7F}"/>
              </a:ext>
            </a:extLst>
          </p:cNvPr>
          <p:cNvSpPr/>
          <p:nvPr/>
        </p:nvSpPr>
        <p:spPr>
          <a:xfrm>
            <a:off x="5788943" y="3857532"/>
            <a:ext cx="379592" cy="246222"/>
          </a:xfrm>
          <a:prstGeom prst="rect">
            <a:avLst/>
          </a:prstGeom>
          <a:solidFill>
            <a:srgbClr val="00B0F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67564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 rotWithShape="1">
          <a:blip r:embed="rId2"/>
          <a:srcRect r="22885" b="40565"/>
          <a:stretch/>
        </p:blipFill>
        <p:spPr>
          <a:xfrm>
            <a:off x="188686" y="0"/>
            <a:ext cx="6258076" cy="4877362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 rotWithShape="1">
          <a:blip r:embed="rId2"/>
          <a:srcRect t="59788" r="4622"/>
          <a:stretch/>
        </p:blipFill>
        <p:spPr>
          <a:xfrm>
            <a:off x="4264230" y="4777619"/>
            <a:ext cx="4879770" cy="2080381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979713" y="1403048"/>
            <a:ext cx="3991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kern="1800" spc="300" dirty="0">
                <a:solidFill>
                  <a:srgbClr val="2B07C3"/>
                </a:solidFill>
              </a:rPr>
              <a:t>S U P E R     A R K T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253063" y="1725805"/>
            <a:ext cx="3991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kern="1800" spc="300" dirty="0">
                <a:solidFill>
                  <a:srgbClr val="2B07C3"/>
                </a:solidFill>
              </a:rPr>
              <a:t>B Ä C K     R E I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2252123" y="2005017"/>
            <a:ext cx="3991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kern="1800" spc="300" dirty="0">
                <a:solidFill>
                  <a:srgbClr val="2B07C3"/>
                </a:solidFill>
              </a:rPr>
              <a:t>K    N O 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533666" y="2388249"/>
            <a:ext cx="3991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kern="1800" spc="300" dirty="0">
                <a:solidFill>
                  <a:srgbClr val="2B07C3"/>
                </a:solidFill>
              </a:rPr>
              <a:t>K R A     K E N H A U S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265158" y="2691651"/>
            <a:ext cx="3991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kern="1800" spc="300" dirty="0">
                <a:solidFill>
                  <a:srgbClr val="2B07C3"/>
                </a:solidFill>
              </a:rPr>
              <a:t>H A L T     S T E  L L E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569951" y="3026503"/>
            <a:ext cx="3991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kern="1800" spc="300" dirty="0">
                <a:solidFill>
                  <a:srgbClr val="2B07C3"/>
                </a:solidFill>
              </a:rPr>
              <a:t>K  I O    K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265158" y="3337165"/>
            <a:ext cx="3991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kern="1800" spc="300" dirty="0">
                <a:solidFill>
                  <a:srgbClr val="2B07C3"/>
                </a:solidFill>
              </a:rPr>
              <a:t>S P O R     P L A T Z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921652" y="3659922"/>
            <a:ext cx="3991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kern="1800" spc="300" dirty="0">
                <a:solidFill>
                  <a:srgbClr val="2B07C3"/>
                </a:solidFill>
              </a:rPr>
              <a:t>F A H R K     R T E N  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1872336" y="3982679"/>
            <a:ext cx="3991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kern="1800" spc="300" dirty="0">
                <a:solidFill>
                  <a:srgbClr val="2B07C3"/>
                </a:solidFill>
              </a:rPr>
              <a:t>M E    I K A M E N T E</a:t>
            </a:r>
          </a:p>
        </p:txBody>
      </p:sp>
    </p:spTree>
    <p:extLst>
      <p:ext uri="{BB962C8B-B14F-4D97-AF65-F5344CB8AC3E}">
        <p14:creationId xmlns:p14="http://schemas.microsoft.com/office/powerpoint/2010/main" val="381487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19553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fr-CH" b="1" dirty="0">
                <a:solidFill>
                  <a:schemeClr val="tx2"/>
                </a:solidFill>
              </a:rPr>
              <a:t>Mein </a:t>
            </a:r>
            <a:r>
              <a:rPr lang="fr-CH" b="1" dirty="0" err="1">
                <a:solidFill>
                  <a:schemeClr val="tx2"/>
                </a:solidFill>
              </a:rPr>
              <a:t>Schulweg</a:t>
            </a:r>
            <a:br>
              <a:rPr lang="fr-CH" b="1" dirty="0">
                <a:solidFill>
                  <a:schemeClr val="tx2"/>
                </a:solidFill>
              </a:rPr>
            </a:br>
            <a:r>
              <a:rPr lang="fr-CH" sz="3100" b="1" dirty="0">
                <a:solidFill>
                  <a:schemeClr val="tx2"/>
                </a:solidFill>
              </a:rPr>
              <a:t>15	</a:t>
            </a:r>
            <a:r>
              <a:rPr lang="fr-CH" sz="3100" b="1" dirty="0" err="1">
                <a:solidFill>
                  <a:schemeClr val="tx2"/>
                </a:solidFill>
              </a:rPr>
              <a:t>Lesen</a:t>
            </a:r>
            <a:r>
              <a:rPr lang="fr-CH" sz="3100" b="1" dirty="0">
                <a:solidFill>
                  <a:schemeClr val="tx2"/>
                </a:solidFill>
              </a:rPr>
              <a:t> </a:t>
            </a:r>
            <a:r>
              <a:rPr lang="fr-CH" sz="3100" b="1" dirty="0" err="1">
                <a:solidFill>
                  <a:schemeClr val="tx2"/>
                </a:solidFill>
              </a:rPr>
              <a:t>und</a:t>
            </a:r>
            <a:r>
              <a:rPr lang="fr-CH" sz="3100" b="1" dirty="0">
                <a:solidFill>
                  <a:schemeClr val="tx2"/>
                </a:solidFill>
              </a:rPr>
              <a:t> </a:t>
            </a:r>
            <a:r>
              <a:rPr lang="fr-CH" sz="3100" b="1" dirty="0" err="1">
                <a:solidFill>
                  <a:schemeClr val="tx2"/>
                </a:solidFill>
              </a:rPr>
              <a:t>Zeichen</a:t>
            </a:r>
            <a:endParaRPr lang="fr-CH" sz="3100" b="1" dirty="0">
              <a:solidFill>
                <a:schemeClr val="tx2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" b="60747"/>
          <a:stretch/>
        </p:blipFill>
        <p:spPr bwMode="auto">
          <a:xfrm>
            <a:off x="11978" y="1778774"/>
            <a:ext cx="8376446" cy="2390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70073" y="2180220"/>
            <a:ext cx="440185" cy="492443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defPPr>
              <a:defRPr lang="de-DE"/>
            </a:defPPr>
            <a:lvl1pPr indent="0">
              <a:spcBef>
                <a:spcPct val="20000"/>
              </a:spcBef>
              <a:buFont typeface="Arial"/>
              <a:buNone/>
              <a:defRPr sz="2600" b="1">
                <a:solidFill>
                  <a:srgbClr val="2B07C3"/>
                </a:solidFill>
              </a:defRPr>
            </a:lvl1pPr>
            <a:lvl2pPr marL="742950" indent="-28575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fr-CH" dirty="0"/>
              <a:t> 2     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761443" y="2556530"/>
            <a:ext cx="440185" cy="492443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defPPr>
              <a:defRPr lang="de-DE"/>
            </a:defPPr>
            <a:lvl1pPr indent="0">
              <a:spcBef>
                <a:spcPct val="20000"/>
              </a:spcBef>
              <a:buFont typeface="Arial"/>
              <a:buNone/>
              <a:defRPr sz="2600" b="1">
                <a:solidFill>
                  <a:srgbClr val="2B07C3"/>
                </a:solidFill>
              </a:defRPr>
            </a:lvl1pPr>
            <a:lvl2pPr marL="742950" indent="-28575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fr-CH" dirty="0"/>
              <a:t> 1     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770073" y="2902602"/>
            <a:ext cx="440185" cy="492443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defPPr>
              <a:defRPr lang="de-DE"/>
            </a:defPPr>
            <a:lvl1pPr indent="0">
              <a:spcBef>
                <a:spcPct val="20000"/>
              </a:spcBef>
              <a:buFont typeface="Arial"/>
              <a:buNone/>
              <a:defRPr sz="2600" b="1">
                <a:solidFill>
                  <a:srgbClr val="2B07C3"/>
                </a:solidFill>
              </a:defRPr>
            </a:lvl1pPr>
            <a:lvl2pPr marL="742950" indent="-28575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fr-CH" dirty="0"/>
              <a:t> 1     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770073" y="3271587"/>
            <a:ext cx="440185" cy="492443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defPPr>
              <a:defRPr lang="de-DE"/>
            </a:defPPr>
            <a:lvl1pPr indent="0">
              <a:spcBef>
                <a:spcPct val="20000"/>
              </a:spcBef>
              <a:buFont typeface="Arial"/>
              <a:buNone/>
              <a:defRPr sz="2600" b="1">
                <a:solidFill>
                  <a:srgbClr val="2B07C3"/>
                </a:solidFill>
              </a:defRPr>
            </a:lvl1pPr>
            <a:lvl2pPr marL="742950" indent="-28575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fr-CH" dirty="0"/>
              <a:t> 2     </a:t>
            </a:r>
          </a:p>
        </p:txBody>
      </p:sp>
    </p:spTree>
    <p:extLst>
      <p:ext uri="{BB962C8B-B14F-4D97-AF65-F5344CB8AC3E}">
        <p14:creationId xmlns:p14="http://schemas.microsoft.com/office/powerpoint/2010/main" val="115404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H" dirty="0"/>
              <a:t>           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" t="40666" r="945" b="-1008"/>
          <a:stretch/>
        </p:blipFill>
        <p:spPr bwMode="auto">
          <a:xfrm>
            <a:off x="294197" y="1024568"/>
            <a:ext cx="9065768" cy="3977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necteur droit avec flèche 5"/>
          <p:cNvCxnSpPr/>
          <p:nvPr/>
        </p:nvCxnSpPr>
        <p:spPr>
          <a:xfrm>
            <a:off x="5800328" y="4072099"/>
            <a:ext cx="1224136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V="1">
            <a:off x="7174780" y="2009809"/>
            <a:ext cx="7122" cy="187914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7184397" y="1864275"/>
            <a:ext cx="855712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/>
        </p:nvSpPr>
        <p:spPr>
          <a:xfrm>
            <a:off x="8089358" y="2114490"/>
            <a:ext cx="409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800" b="1" dirty="0">
                <a:solidFill>
                  <a:srgbClr val="2B07C3"/>
                </a:solidFill>
              </a:rPr>
              <a:t>X</a:t>
            </a:r>
          </a:p>
        </p:txBody>
      </p:sp>
      <p:pic>
        <p:nvPicPr>
          <p:cNvPr id="4" name="gk9_AB_Track_10_K02_U16.mp3" descr="gk9_AB_Track_10_K02_U16.mp3">
            <a:hlinkClick r:id="" action="ppaction://media"/>
            <a:extLst>
              <a:ext uri="{FF2B5EF4-FFF2-40B4-BE49-F238E27FC236}">
                <a16:creationId xmlns:a16="http://schemas.microsoft.com/office/drawing/2014/main" id="{ADCEC8E5-9706-B944-93F6-AF378BD177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3092" y="2932807"/>
            <a:ext cx="717658" cy="71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096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2" y="908720"/>
            <a:ext cx="9078422" cy="460851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660232" y="1700808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H" sz="2800" dirty="0">
              <a:solidFill>
                <a:schemeClr val="accent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660232" y="1628800"/>
            <a:ext cx="1872208" cy="52322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defPPr>
              <a:defRPr lang="de-DE"/>
            </a:defPPr>
            <a:lvl1pPr indent="0">
              <a:spcBef>
                <a:spcPct val="20000"/>
              </a:spcBef>
              <a:buFont typeface="Arial"/>
              <a:buNone/>
              <a:defRPr sz="2600" b="1">
                <a:solidFill>
                  <a:srgbClr val="2B07C3"/>
                </a:solidFill>
              </a:defRPr>
            </a:lvl1pPr>
            <a:lvl2pPr marL="742950" indent="-28575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de-CH" sz="2800" dirty="0"/>
              <a:t>geradeaus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704268" y="2329716"/>
            <a:ext cx="1276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b="1" dirty="0">
                <a:solidFill>
                  <a:srgbClr val="2B07C3"/>
                </a:solidFill>
              </a:rPr>
              <a:t>rechts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596336" y="1956430"/>
            <a:ext cx="1276284" cy="52322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defPPr>
              <a:defRPr lang="de-DE"/>
            </a:defPPr>
            <a:lvl1pPr indent="0">
              <a:spcBef>
                <a:spcPct val="20000"/>
              </a:spcBef>
              <a:buFont typeface="Arial"/>
              <a:buNone/>
              <a:defRPr sz="2800" b="1">
                <a:solidFill>
                  <a:srgbClr val="2B07C3"/>
                </a:solidFill>
              </a:defRPr>
            </a:lvl1pPr>
            <a:lvl2pPr marL="742950" indent="-28575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de-CH" dirty="0"/>
              <a:t>nach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704268" y="2703297"/>
            <a:ext cx="178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b="1" dirty="0">
                <a:solidFill>
                  <a:srgbClr val="2B07C3"/>
                </a:solidFill>
              </a:rPr>
              <a:t>Ampel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248044" y="3068960"/>
            <a:ext cx="1276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b="1" dirty="0">
                <a:solidFill>
                  <a:srgbClr val="2B07C3"/>
                </a:solidFill>
              </a:rPr>
              <a:t>links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7308304" y="3429000"/>
            <a:ext cx="1276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b="1" dirty="0">
                <a:solidFill>
                  <a:srgbClr val="2B07C3"/>
                </a:solidFill>
              </a:rPr>
              <a:t>geh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486460" y="4644596"/>
            <a:ext cx="22322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200" b="1" dirty="0">
                <a:solidFill>
                  <a:srgbClr val="2B07C3"/>
                </a:solidFill>
              </a:rPr>
              <a:t>hinter</a:t>
            </a:r>
            <a:r>
              <a:rPr lang="de-CH" sz="2200" dirty="0">
                <a:solidFill>
                  <a:srgbClr val="0F02BE"/>
                </a:solidFill>
              </a:rPr>
              <a:t> </a:t>
            </a:r>
            <a:r>
              <a:rPr lang="de-CH" sz="2200" b="1" dirty="0">
                <a:solidFill>
                  <a:srgbClr val="2B07C3"/>
                </a:solidFill>
              </a:rPr>
              <a:t>/ neben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5796136" y="4129916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b="1" dirty="0">
                <a:solidFill>
                  <a:srgbClr val="2B07C3"/>
                </a:solidFill>
              </a:rPr>
              <a:t>geradeaus</a:t>
            </a:r>
          </a:p>
        </p:txBody>
      </p:sp>
    </p:spTree>
    <p:extLst>
      <p:ext uri="{BB962C8B-B14F-4D97-AF65-F5344CB8AC3E}">
        <p14:creationId xmlns:p14="http://schemas.microsoft.com/office/powerpoint/2010/main" val="2907016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733172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16357" r="42543"/>
          <a:stretch/>
        </p:blipFill>
        <p:spPr>
          <a:xfrm>
            <a:off x="5580112" y="1196752"/>
            <a:ext cx="3390922" cy="269464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95535" y="1890844"/>
            <a:ext cx="824396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CH" sz="2800" dirty="0">
                <a:solidFill>
                  <a:srgbClr val="0F02BE"/>
                </a:solidFill>
              </a:rPr>
              <a:t>Geh zuerst geradeaus.</a:t>
            </a:r>
          </a:p>
          <a:p>
            <a:pPr>
              <a:spcAft>
                <a:spcPts val="1200"/>
              </a:spcAft>
            </a:pPr>
            <a:r>
              <a:rPr lang="de-CH" sz="2800" dirty="0">
                <a:solidFill>
                  <a:srgbClr val="0F02BE"/>
                </a:solidFill>
              </a:rPr>
              <a:t>Dann kommt eine Ampel.</a:t>
            </a:r>
          </a:p>
          <a:p>
            <a:pPr>
              <a:spcAft>
                <a:spcPts val="1200"/>
              </a:spcAft>
            </a:pPr>
            <a:r>
              <a:rPr lang="de-CH" sz="2800" dirty="0">
                <a:solidFill>
                  <a:srgbClr val="0F02BE"/>
                </a:solidFill>
              </a:rPr>
              <a:t>Bieg rechts ab.</a:t>
            </a:r>
          </a:p>
          <a:p>
            <a:pPr>
              <a:spcAft>
                <a:spcPts val="1200"/>
              </a:spcAft>
            </a:pPr>
            <a:r>
              <a:rPr lang="de-CH" sz="2800" dirty="0">
                <a:solidFill>
                  <a:srgbClr val="0F02BE"/>
                </a:solidFill>
              </a:rPr>
              <a:t>Geh dann geradeaus.</a:t>
            </a:r>
          </a:p>
          <a:p>
            <a:pPr>
              <a:spcAft>
                <a:spcPts val="1200"/>
              </a:spcAft>
            </a:pPr>
            <a:r>
              <a:rPr lang="de-CH" sz="2800" dirty="0">
                <a:solidFill>
                  <a:srgbClr val="0F02BE"/>
                </a:solidFill>
              </a:rPr>
              <a:t>Am Kino geh nach links und dann immer geradeaus.</a:t>
            </a:r>
          </a:p>
          <a:p>
            <a:pPr>
              <a:spcAft>
                <a:spcPts val="1200"/>
              </a:spcAft>
            </a:pPr>
            <a:r>
              <a:rPr lang="de-CH" sz="2800" dirty="0">
                <a:solidFill>
                  <a:srgbClr val="0F02BE"/>
                </a:solidFill>
              </a:rPr>
              <a:t>An der Haltestelle geh nach rechts.</a:t>
            </a:r>
          </a:p>
          <a:p>
            <a:pPr>
              <a:spcAft>
                <a:spcPts val="1200"/>
              </a:spcAft>
            </a:pPr>
            <a:r>
              <a:rPr lang="de-CH" sz="2800" dirty="0">
                <a:solidFill>
                  <a:srgbClr val="0F02BE"/>
                </a:solidFill>
              </a:rPr>
              <a:t>Die Apotheke ist links neben dem Kiosk.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715051E-971C-9048-BFAE-E79775BE1534}"/>
              </a:ext>
            </a:extLst>
          </p:cNvPr>
          <p:cNvSpPr txBox="1"/>
          <p:nvPr/>
        </p:nvSpPr>
        <p:spPr>
          <a:xfrm>
            <a:off x="504495" y="1196752"/>
            <a:ext cx="1569631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CH" sz="2800" dirty="0">
                <a:solidFill>
                  <a:srgbClr val="0F02BE"/>
                </a:solidFill>
              </a:rPr>
              <a:t>(Beispiel)</a:t>
            </a:r>
          </a:p>
        </p:txBody>
      </p:sp>
    </p:spTree>
    <p:extLst>
      <p:ext uri="{BB962C8B-B14F-4D97-AF65-F5344CB8AC3E}">
        <p14:creationId xmlns:p14="http://schemas.microsoft.com/office/powerpoint/2010/main" val="1637752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327" y="62752"/>
            <a:ext cx="9718401" cy="679524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98338" y="2575990"/>
            <a:ext cx="287993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CH" sz="2400" b="1" dirty="0">
                <a:solidFill>
                  <a:srgbClr val="0F02BE"/>
                </a:solidFill>
              </a:rPr>
              <a:t>2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115616" y="3964994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 dirty="0">
                <a:solidFill>
                  <a:srgbClr val="0F02BE"/>
                </a:solidFill>
              </a:rPr>
              <a:t>zwei Restaurants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817109" y="3957277"/>
            <a:ext cx="5430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 dirty="0">
                <a:solidFill>
                  <a:srgbClr val="0F02BE"/>
                </a:solidFill>
              </a:rPr>
              <a:t>(man kann) Tessiner Spezialitäten (essen)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115616" y="4321795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 dirty="0">
                <a:solidFill>
                  <a:srgbClr val="0F02BE"/>
                </a:solidFill>
              </a:rPr>
              <a:t>die Apotheke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251838" y="4293096"/>
            <a:ext cx="5098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 dirty="0">
                <a:solidFill>
                  <a:srgbClr val="0F02BE"/>
                </a:solidFill>
              </a:rPr>
              <a:t>(wir kaufen) Medikamente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115616" y="4676445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 dirty="0">
                <a:solidFill>
                  <a:srgbClr val="0F02BE"/>
                </a:solidFill>
              </a:rPr>
              <a:t>die Bar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4251838" y="4643879"/>
            <a:ext cx="4064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 dirty="0">
                <a:solidFill>
                  <a:srgbClr val="0F02BE"/>
                </a:solidFill>
              </a:rPr>
              <a:t>(Oma und Opa trinken) Kaffee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115616" y="5050832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 dirty="0">
                <a:solidFill>
                  <a:srgbClr val="0F02BE"/>
                </a:solidFill>
              </a:rPr>
              <a:t>der Spielplatz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251838" y="4996284"/>
            <a:ext cx="4064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 dirty="0">
                <a:solidFill>
                  <a:srgbClr val="0F02BE"/>
                </a:solidFill>
              </a:rPr>
              <a:t>(wir treffen unsere) Freunde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4251838" y="5348748"/>
            <a:ext cx="4560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 dirty="0">
                <a:solidFill>
                  <a:srgbClr val="0F02BE"/>
                </a:solidFill>
              </a:rPr>
              <a:t>(man kann) Volleyball (spielen)</a:t>
            </a:r>
          </a:p>
        </p:txBody>
      </p:sp>
      <p:pic>
        <p:nvPicPr>
          <p:cNvPr id="4" name="gk9_AB_Track_11_K02_U18a.mp3" descr="gk9_AB_Track_11_K02_U18a.mp3">
            <a:hlinkClick r:id="" action="ppaction://media"/>
            <a:extLst>
              <a:ext uri="{FF2B5EF4-FFF2-40B4-BE49-F238E27FC236}">
                <a16:creationId xmlns:a16="http://schemas.microsoft.com/office/drawing/2014/main" id="{C1915744-802A-9443-A955-FAF31BEFF9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87648" y="466255"/>
            <a:ext cx="588766" cy="588766"/>
          </a:xfrm>
          <a:prstGeom prst="rect">
            <a:avLst/>
          </a:prstGeom>
        </p:spPr>
      </p:pic>
      <p:pic>
        <p:nvPicPr>
          <p:cNvPr id="5" name="gk9_AB_Track_12_K02_U18c.mp3" descr="gk9_AB_Track_12_K02_U18c.mp3">
            <a:hlinkClick r:id="" action="ppaction://media"/>
            <a:extLst>
              <a:ext uri="{FF2B5EF4-FFF2-40B4-BE49-F238E27FC236}">
                <a16:creationId xmlns:a16="http://schemas.microsoft.com/office/drawing/2014/main" id="{B19D25E7-46EF-1E40-88B9-4B9362F329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01804" y="5535746"/>
            <a:ext cx="549219" cy="549219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EE5675CB-7819-F144-999D-B5E98FD38AEF}"/>
              </a:ext>
            </a:extLst>
          </p:cNvPr>
          <p:cNvSpPr txBox="1"/>
          <p:nvPr/>
        </p:nvSpPr>
        <p:spPr>
          <a:xfrm>
            <a:off x="7471411" y="2575990"/>
            <a:ext cx="287993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CH" sz="2400" b="1" dirty="0">
                <a:solidFill>
                  <a:srgbClr val="0F02BE"/>
                </a:solidFill>
              </a:rPr>
              <a:t>3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35D3DBA-68C2-ED4A-88FF-88C6F32FAC45}"/>
              </a:ext>
            </a:extLst>
          </p:cNvPr>
          <p:cNvSpPr txBox="1"/>
          <p:nvPr/>
        </p:nvSpPr>
        <p:spPr>
          <a:xfrm>
            <a:off x="5637313" y="2596842"/>
            <a:ext cx="287993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CH" sz="2400" b="1" dirty="0">
                <a:solidFill>
                  <a:srgbClr val="0F02BE"/>
                </a:solidFill>
              </a:rPr>
              <a:t>4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C65554E-EAFD-224C-A900-AD75E64C4AEB}"/>
              </a:ext>
            </a:extLst>
          </p:cNvPr>
          <p:cNvSpPr txBox="1"/>
          <p:nvPr/>
        </p:nvSpPr>
        <p:spPr>
          <a:xfrm>
            <a:off x="1989669" y="2596842"/>
            <a:ext cx="287993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CH" sz="2400" b="1" dirty="0">
                <a:solidFill>
                  <a:srgbClr val="0F02BE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79228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21" grpId="0"/>
      <p:bldP spid="22" grpId="0"/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060848"/>
            <a:ext cx="9107419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067658" y="2466132"/>
            <a:ext cx="70408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2800" b="1">
                <a:solidFill>
                  <a:srgbClr val="2B07C3"/>
                </a:solidFill>
              </a:defRPr>
            </a:lvl1pPr>
          </a:lstStyle>
          <a:p>
            <a:r>
              <a:rPr lang="de-CH" sz="2400" dirty="0"/>
              <a:t>, der Supermarkt, die Bäckerei, das Kino, das Krankenhaus, die Haltestelle, der Kiosk, das Restaurant, der Bahnhof </a:t>
            </a:r>
          </a:p>
          <a:p>
            <a:endParaRPr lang="de-CH" sz="2400" dirty="0"/>
          </a:p>
        </p:txBody>
      </p:sp>
    </p:spTree>
    <p:extLst>
      <p:ext uri="{BB962C8B-B14F-4D97-AF65-F5344CB8AC3E}">
        <p14:creationId xmlns:p14="http://schemas.microsoft.com/office/powerpoint/2010/main" val="20421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14"/>
          <a:stretch/>
        </p:blipFill>
        <p:spPr bwMode="auto">
          <a:xfrm>
            <a:off x="179512" y="404664"/>
            <a:ext cx="8753285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7092279" y="1620379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 dirty="0">
                <a:solidFill>
                  <a:srgbClr val="0F02BE"/>
                </a:solidFill>
              </a:rPr>
              <a:t>K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812360" y="1876762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 dirty="0">
                <a:solidFill>
                  <a:srgbClr val="0F02BE"/>
                </a:solidFill>
              </a:rPr>
              <a:t>R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948264" y="2420888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 dirty="0">
                <a:solidFill>
                  <a:srgbClr val="0F02BE"/>
                </a:solidFill>
              </a:rPr>
              <a:t>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99368" y="3212976"/>
            <a:ext cx="6744939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2200" b="1">
                <a:solidFill>
                  <a:srgbClr val="2B07C3"/>
                </a:solidFill>
              </a:defRPr>
            </a:lvl1pPr>
          </a:lstStyle>
          <a:p>
            <a:pPr>
              <a:spcAft>
                <a:spcPts val="600"/>
              </a:spcAft>
            </a:pPr>
            <a:r>
              <a:rPr lang="de-CH" sz="2800" dirty="0"/>
              <a:t>Das Kino ist hinter dem Supermarkt.</a:t>
            </a:r>
          </a:p>
          <a:p>
            <a:pPr>
              <a:spcAft>
                <a:spcPts val="600"/>
              </a:spcAft>
            </a:pPr>
            <a:r>
              <a:rPr lang="de-CH" sz="2800" dirty="0"/>
              <a:t>Die Schule ist neben dem Museum. </a:t>
            </a:r>
          </a:p>
          <a:p>
            <a:pPr>
              <a:spcAft>
                <a:spcPts val="600"/>
              </a:spcAft>
            </a:pPr>
            <a:r>
              <a:rPr lang="de-CH" sz="2800" dirty="0"/>
              <a:t>Das Rathaus ist vor dem Bahnhof.</a:t>
            </a:r>
          </a:p>
        </p:txBody>
      </p:sp>
      <p:pic>
        <p:nvPicPr>
          <p:cNvPr id="2" name="gk9_AB_Track_13_K02_Das kann ich schon_U2a.mp3" descr="gk9_AB_Track_13_K02_Das kann ich schon_U2a.mp3">
            <a:hlinkClick r:id="" action="ppaction://media"/>
            <a:extLst>
              <a:ext uri="{FF2B5EF4-FFF2-40B4-BE49-F238E27FC236}">
                <a16:creationId xmlns:a16="http://schemas.microsoft.com/office/drawing/2014/main" id="{66EFB195-A180-2142-BEA4-BA942471DE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49178" y="634163"/>
            <a:ext cx="622424" cy="62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45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85"/>
          <a:stretch/>
        </p:blipFill>
        <p:spPr>
          <a:xfrm>
            <a:off x="166152" y="1124744"/>
            <a:ext cx="8840367" cy="151106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82" b="38080"/>
          <a:stretch/>
        </p:blipFill>
        <p:spPr>
          <a:xfrm>
            <a:off x="5412543" y="3140179"/>
            <a:ext cx="2903873" cy="280910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979712" y="1412776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spcAft>
                <a:spcPts val="600"/>
              </a:spcAft>
              <a:defRPr sz="2800" b="1">
                <a:solidFill>
                  <a:srgbClr val="2B07C3"/>
                </a:solidFill>
              </a:defRPr>
            </a:lvl1pPr>
          </a:lstStyle>
          <a:p>
            <a:r>
              <a:rPr lang="de-CH" dirty="0"/>
              <a:t>geradeaus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115080" y="1417007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spcAft>
                <a:spcPts val="600"/>
              </a:spcAft>
              <a:defRPr sz="2800" b="1">
                <a:solidFill>
                  <a:srgbClr val="2B07C3"/>
                </a:solidFill>
              </a:defRPr>
            </a:lvl1pPr>
          </a:lstStyle>
          <a:p>
            <a:r>
              <a:rPr lang="de-CH" dirty="0"/>
              <a:t>links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396314" y="1806708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spcAft>
                <a:spcPts val="600"/>
              </a:spcAft>
              <a:defRPr sz="2200" b="1">
                <a:solidFill>
                  <a:srgbClr val="2B07C3"/>
                </a:solidFill>
              </a:defRPr>
            </a:lvl1pPr>
          </a:lstStyle>
          <a:p>
            <a:r>
              <a:rPr lang="de-CH" sz="2800" dirty="0"/>
              <a:t>geradeaus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043608" y="2113692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b="1" dirty="0">
                <a:solidFill>
                  <a:srgbClr val="2B07C3"/>
                </a:solidFill>
              </a:rPr>
              <a:t>rechts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868144" y="2113692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b="1" dirty="0">
                <a:solidFill>
                  <a:srgbClr val="2B07C3"/>
                </a:solidFill>
              </a:rPr>
              <a:t>Schule</a:t>
            </a:r>
          </a:p>
        </p:txBody>
      </p:sp>
    </p:spTree>
    <p:extLst>
      <p:ext uri="{BB962C8B-B14F-4D97-AF65-F5344CB8AC3E}">
        <p14:creationId xmlns:p14="http://schemas.microsoft.com/office/powerpoint/2010/main" val="155799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8793667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755576" y="1159240"/>
            <a:ext cx="86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dirty="0">
                <a:solidFill>
                  <a:srgbClr val="0F02BE"/>
                </a:solidFill>
              </a:rPr>
              <a:t>Wer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55576" y="1465620"/>
            <a:ext cx="86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dirty="0">
                <a:solidFill>
                  <a:srgbClr val="0F02BE"/>
                </a:solidFill>
              </a:rPr>
              <a:t>Wo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11560" y="1825660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dirty="0">
                <a:solidFill>
                  <a:srgbClr val="0F02BE"/>
                </a:solidFill>
              </a:rPr>
              <a:t>Wann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83568" y="2185700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dirty="0">
                <a:solidFill>
                  <a:srgbClr val="0F02BE"/>
                </a:solidFill>
              </a:rPr>
              <a:t>Was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99369" y="3212976"/>
            <a:ext cx="8239831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2800" b="1">
                <a:solidFill>
                  <a:srgbClr val="2B07C3"/>
                </a:solidFill>
              </a:defRPr>
            </a:lvl1pPr>
          </a:lstStyle>
          <a:p>
            <a:pPr>
              <a:spcAft>
                <a:spcPts val="600"/>
              </a:spcAft>
            </a:pPr>
            <a:r>
              <a:rPr lang="de-CH" dirty="0"/>
              <a:t>1. </a:t>
            </a:r>
            <a:r>
              <a:rPr lang="de-CH"/>
              <a:t>Nina, </a:t>
            </a:r>
            <a:r>
              <a:rPr lang="de-CH" dirty="0"/>
              <a:t>Pia</a:t>
            </a:r>
          </a:p>
          <a:p>
            <a:pPr>
              <a:spcAft>
                <a:spcPts val="600"/>
              </a:spcAft>
            </a:pPr>
            <a:r>
              <a:rPr lang="de-CH" dirty="0"/>
              <a:t>2. In Ninas Zimmer</a:t>
            </a:r>
          </a:p>
          <a:p>
            <a:pPr>
              <a:spcAft>
                <a:spcPts val="600"/>
              </a:spcAft>
            </a:pPr>
            <a:r>
              <a:rPr lang="de-CH" dirty="0"/>
              <a:t>3. Heute Nachmittag</a:t>
            </a:r>
          </a:p>
          <a:p>
            <a:pPr>
              <a:spcAft>
                <a:spcPts val="600"/>
              </a:spcAft>
            </a:pPr>
            <a:r>
              <a:rPr lang="de-CH" dirty="0"/>
              <a:t>4. Nina und Pia schreiben eine Mail an Jean-Luc.</a:t>
            </a:r>
          </a:p>
        </p:txBody>
      </p:sp>
    </p:spTree>
    <p:extLst>
      <p:ext uri="{BB962C8B-B14F-4D97-AF65-F5344CB8AC3E}">
        <p14:creationId xmlns:p14="http://schemas.microsoft.com/office/powerpoint/2010/main" val="3657770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38" y="1669605"/>
            <a:ext cx="8523111" cy="340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4902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87" y="367948"/>
            <a:ext cx="8737751" cy="427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613219" y="4090037"/>
            <a:ext cx="389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kern="1800" spc="300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2342617" y="4117503"/>
            <a:ext cx="389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kern="1800" spc="300" dirty="0">
                <a:solidFill>
                  <a:srgbClr val="0000FF"/>
                </a:solidFill>
              </a:rPr>
              <a:t>5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4276841" y="4090037"/>
            <a:ext cx="389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kern="1800" spc="300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5823855" y="4115963"/>
            <a:ext cx="389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kern="1800" spc="300" dirty="0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7675639" y="4090037"/>
            <a:ext cx="389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kern="1800" spc="300" dirty="0">
                <a:solidFill>
                  <a:srgbClr val="0000FF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3777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50" y="838468"/>
            <a:ext cx="8863393" cy="3300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4146241" y="2591728"/>
            <a:ext cx="4574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kern="1800" dirty="0">
                <a:solidFill>
                  <a:srgbClr val="0000FF"/>
                </a:solidFill>
              </a:rPr>
              <a:t>, Sebastian , Klara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298641" y="2969453"/>
            <a:ext cx="4574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kern="1800" dirty="0">
                <a:solidFill>
                  <a:srgbClr val="0000FF"/>
                </a:solidFill>
              </a:rPr>
              <a:t>Hause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568089" y="3291538"/>
            <a:ext cx="5152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kern="1800" dirty="0">
                <a:solidFill>
                  <a:srgbClr val="0000FF"/>
                </a:solidFill>
              </a:rPr>
              <a:t>Mittwoch                  11. April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2612566" y="3645073"/>
            <a:ext cx="2515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kern="1800" dirty="0">
                <a:solidFill>
                  <a:srgbClr val="0000FF"/>
                </a:solidFill>
              </a:rPr>
              <a:t>Geburtstag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6079061" y="3645073"/>
            <a:ext cx="2515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kern="1800" dirty="0">
                <a:solidFill>
                  <a:srgbClr val="0000FF"/>
                </a:solidFill>
              </a:rPr>
              <a:t>eine Party</a:t>
            </a:r>
          </a:p>
        </p:txBody>
      </p:sp>
    </p:spTree>
    <p:extLst>
      <p:ext uri="{BB962C8B-B14F-4D97-AF65-F5344CB8AC3E}">
        <p14:creationId xmlns:p14="http://schemas.microsoft.com/office/powerpoint/2010/main" val="156576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5" y="2149149"/>
            <a:ext cx="9098845" cy="282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627784" y="4021191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2800" kern="1800">
                <a:solidFill>
                  <a:srgbClr val="0000FF"/>
                </a:solidFill>
              </a:defRPr>
            </a:lvl1pPr>
          </a:lstStyle>
          <a:p>
            <a:r>
              <a:rPr lang="fr-CH" b="1" dirty="0"/>
              <a:t>le parapluie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195736" y="4445948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2800" b="1" kern="1800">
                <a:solidFill>
                  <a:srgbClr val="0000FF"/>
                </a:solidFill>
              </a:defRPr>
            </a:lvl1pPr>
          </a:lstStyle>
          <a:p>
            <a:r>
              <a:rPr lang="fr-CH" dirty="0"/>
              <a:t>allumer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319835" y="4445948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800" b="1" kern="1800" dirty="0">
                <a:solidFill>
                  <a:srgbClr val="0000FF"/>
                </a:solidFill>
              </a:rPr>
              <a:t>fatigué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183206"/>
            <a:ext cx="5695720" cy="81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188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9" y="2023896"/>
            <a:ext cx="8884356" cy="267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549705" y="3971218"/>
            <a:ext cx="288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2800" b="1" kern="1800">
                <a:solidFill>
                  <a:srgbClr val="0000FF"/>
                </a:solidFill>
              </a:defRPr>
            </a:lvl1pPr>
          </a:lstStyle>
          <a:p>
            <a:r>
              <a:rPr lang="fr-CH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69717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7607"/>
            <a:ext cx="8613422" cy="390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necteur droit avec flèche 3"/>
          <p:cNvCxnSpPr/>
          <p:nvPr/>
        </p:nvCxnSpPr>
        <p:spPr>
          <a:xfrm flipV="1">
            <a:off x="5140602" y="3051728"/>
            <a:ext cx="1381384" cy="216024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/>
          <p:cNvCxnSpPr/>
          <p:nvPr/>
        </p:nvCxnSpPr>
        <p:spPr>
          <a:xfrm flipV="1">
            <a:off x="4244853" y="3416858"/>
            <a:ext cx="1924593" cy="230484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H="1">
            <a:off x="2456761" y="2740741"/>
            <a:ext cx="1849950" cy="40022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H="1" flipV="1">
            <a:off x="2123728" y="4251453"/>
            <a:ext cx="1025354" cy="21602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H="1">
            <a:off x="2299041" y="4799013"/>
            <a:ext cx="170008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311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2"/>
          <a:stretch/>
        </p:blipFill>
        <p:spPr bwMode="auto">
          <a:xfrm>
            <a:off x="0" y="1536393"/>
            <a:ext cx="8980228" cy="3762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833613" y="2477899"/>
            <a:ext cx="288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2800" b="1" kern="1800">
                <a:solidFill>
                  <a:srgbClr val="0000FF"/>
                </a:solidFill>
              </a:defRPr>
            </a:lvl1pPr>
          </a:lstStyle>
          <a:p>
            <a:r>
              <a:rPr lang="fr-CH" dirty="0"/>
              <a:t>g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808946" y="2894533"/>
            <a:ext cx="288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2800" b="1" kern="1800">
                <a:solidFill>
                  <a:srgbClr val="0000FF"/>
                </a:solidFill>
              </a:defRPr>
            </a:lvl1pPr>
          </a:lstStyle>
          <a:p>
            <a:r>
              <a:rPr lang="fr-CH" dirty="0"/>
              <a:t>c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822410" y="3239705"/>
            <a:ext cx="288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2800" b="1" kern="1800">
                <a:solidFill>
                  <a:srgbClr val="0000FF"/>
                </a:solidFill>
              </a:defRPr>
            </a:lvl1pPr>
          </a:lstStyle>
          <a:p>
            <a:r>
              <a:rPr lang="fr-CH" dirty="0"/>
              <a:t>a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89174" y="3642514"/>
            <a:ext cx="288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2800" b="1" kern="1800">
                <a:solidFill>
                  <a:srgbClr val="0000FF"/>
                </a:solidFill>
              </a:defRPr>
            </a:lvl1pPr>
          </a:lstStyle>
          <a:p>
            <a:r>
              <a:rPr lang="fr-CH" dirty="0"/>
              <a:t>h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89174" y="3987440"/>
            <a:ext cx="288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2800" b="1" kern="1800">
                <a:solidFill>
                  <a:srgbClr val="0000FF"/>
                </a:solidFill>
              </a:defRPr>
            </a:lvl1pPr>
          </a:lstStyle>
          <a:p>
            <a:r>
              <a:rPr lang="fr-CH" dirty="0"/>
              <a:t>d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80790" y="4407457"/>
            <a:ext cx="288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2800" b="1" kern="1800">
                <a:solidFill>
                  <a:srgbClr val="0000FF"/>
                </a:solidFill>
              </a:defRPr>
            </a:lvl1pPr>
          </a:lstStyle>
          <a:p>
            <a:r>
              <a:rPr lang="fr-CH" dirty="0"/>
              <a:t>b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89174" y="4825749"/>
            <a:ext cx="288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2800" b="1" kern="1800">
                <a:solidFill>
                  <a:srgbClr val="0000FF"/>
                </a:solidFill>
              </a:defRPr>
            </a:lvl1pPr>
          </a:lstStyle>
          <a:p>
            <a:r>
              <a:rPr lang="fr-CH" dirty="0"/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317903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</TotalTime>
  <Words>483</Words>
  <Application>Microsoft Macintosh PowerPoint</Application>
  <PresentationFormat>Affichage à l'écran (4:3)</PresentationFormat>
  <Paragraphs>155</Paragraphs>
  <Slides>28</Slides>
  <Notes>0</Notes>
  <HiddenSlides>0</HiddenSlides>
  <MMClips>7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1" baseType="lpstr">
      <vt:lpstr>Arial</vt:lpstr>
      <vt:lpstr>Calibri</vt:lpstr>
      <vt:lpstr>Office-Design</vt:lpstr>
      <vt:lpstr>gk9 Kapitel 2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Mein Schulweg 15 Lesen und Zeichen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Geni@l Klick für die Romandie Kapitel 2</dc:title>
  <dc:creator>Gabriela Bührer</dc:creator>
  <cp:lastModifiedBy>Duc Héloïse</cp:lastModifiedBy>
  <cp:revision>45</cp:revision>
  <dcterms:created xsi:type="dcterms:W3CDTF">2019-02-17T16:49:21Z</dcterms:created>
  <dcterms:modified xsi:type="dcterms:W3CDTF">2020-10-30T09:22:00Z</dcterms:modified>
</cp:coreProperties>
</file>