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311" r:id="rId5"/>
    <p:sldId id="268" r:id="rId6"/>
    <p:sldId id="265" r:id="rId7"/>
    <p:sldId id="266" r:id="rId8"/>
    <p:sldId id="267" r:id="rId9"/>
    <p:sldId id="275" r:id="rId10"/>
    <p:sldId id="269" r:id="rId11"/>
    <p:sldId id="276" r:id="rId12"/>
    <p:sldId id="295" r:id="rId13"/>
    <p:sldId id="270" r:id="rId14"/>
    <p:sldId id="271" r:id="rId15"/>
    <p:sldId id="272" r:id="rId16"/>
    <p:sldId id="273" r:id="rId17"/>
    <p:sldId id="274" r:id="rId18"/>
    <p:sldId id="281" r:id="rId19"/>
    <p:sldId id="278" r:id="rId20"/>
    <p:sldId id="283" r:id="rId21"/>
    <p:sldId id="277" r:id="rId22"/>
    <p:sldId id="291" r:id="rId23"/>
    <p:sldId id="292" r:id="rId24"/>
    <p:sldId id="297" r:id="rId25"/>
    <p:sldId id="298" r:id="rId26"/>
    <p:sldId id="299" r:id="rId27"/>
    <p:sldId id="301" r:id="rId28"/>
    <p:sldId id="302" r:id="rId29"/>
    <p:sldId id="303" r:id="rId30"/>
    <p:sldId id="304" r:id="rId31"/>
    <p:sldId id="305" r:id="rId32"/>
    <p:sldId id="312" r:id="rId33"/>
    <p:sldId id="306" r:id="rId34"/>
    <p:sldId id="307" r:id="rId35"/>
    <p:sldId id="308" r:id="rId36"/>
    <p:sldId id="309" r:id="rId37"/>
    <p:sldId id="310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/>
    <p:restoredTop sz="94664"/>
  </p:normalViewPr>
  <p:slideViewPr>
    <p:cSldViewPr snapToGrid="0" snapToObjects="1">
      <p:cViewPr varScale="1">
        <p:scale>
          <a:sx n="73" d="100"/>
          <a:sy n="73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haben</a:t>
            </a:r>
            <a:r>
              <a:rPr lang="fr-FR" sz="4400" dirty="0"/>
              <a:t> – </a:t>
            </a:r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finden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passiert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F45745-9D77-C847-98AE-C58D48744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Qu’est-ce qui s’est passé?</a:t>
            </a:r>
          </a:p>
        </p:txBody>
      </p:sp>
    </p:spTree>
    <p:extLst>
      <p:ext uri="{BB962C8B-B14F-4D97-AF65-F5344CB8AC3E}">
        <p14:creationId xmlns:p14="http://schemas.microsoft.com/office/powerpoint/2010/main" val="16692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gehen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D5B008-A21B-3A42-999A-B66B1D15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096294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75CEA-747A-B34E-A6BE-76452EC2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sein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E493EAE-F590-1F4D-9B1E-0EB3EB629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être</a:t>
            </a:r>
          </a:p>
        </p:txBody>
      </p:sp>
    </p:spTree>
    <p:extLst>
      <p:ext uri="{BB962C8B-B14F-4D97-AF65-F5344CB8AC3E}">
        <p14:creationId xmlns:p14="http://schemas.microsoft.com/office/powerpoint/2010/main" val="1500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zuhören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hört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zu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zugehört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FAB98AB-76E2-6841-8799-C7A3D418F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763" y="1690688"/>
            <a:ext cx="4996474" cy="33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lügen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lügt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gelogen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4C40648-B9E3-FA49-B8F7-7D96CD202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mentir</a:t>
            </a:r>
          </a:p>
        </p:txBody>
      </p:sp>
    </p:spTree>
    <p:extLst>
      <p:ext uri="{BB962C8B-B14F-4D97-AF65-F5344CB8AC3E}">
        <p14:creationId xmlns:p14="http://schemas.microsoft.com/office/powerpoint/2010/main" val="30642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Freundschaft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F25A4B4-E189-D24A-9272-C2F4175B0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l’amitié</a:t>
            </a:r>
          </a:p>
        </p:txBody>
      </p:sp>
    </p:spTree>
    <p:extLst>
      <p:ext uri="{BB962C8B-B14F-4D97-AF65-F5344CB8AC3E}">
        <p14:creationId xmlns:p14="http://schemas.microsoft.com/office/powerpoint/2010/main" val="37141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Tagebuch</a:t>
            </a:r>
            <a:r>
              <a:rPr lang="fr-FR" b="1" dirty="0">
                <a:solidFill>
                  <a:srgbClr val="FF0000"/>
                </a:solidFill>
              </a:rPr>
              <a:t>, ¨er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7A3AE0-FDA4-1143-8FB3-F62EB74EE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388" y="2053250"/>
            <a:ext cx="4393223" cy="34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wütend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8D4604-C4C8-8C45-A04A-D9BACC661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54" y="2051538"/>
            <a:ext cx="3171091" cy="31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helfen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hilft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half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geholfen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A3BE5-4C28-AC45-8277-56731CB2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52" y="2049584"/>
            <a:ext cx="3735754" cy="37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Anfang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5E4311-F1AC-4144-AD74-ED42E9D5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le début</a:t>
            </a:r>
          </a:p>
        </p:txBody>
      </p:sp>
    </p:spTree>
    <p:extLst>
      <p:ext uri="{BB962C8B-B14F-4D97-AF65-F5344CB8AC3E}">
        <p14:creationId xmlns:p14="http://schemas.microsoft.com/office/powerpoint/2010/main" val="33958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bester</a:t>
            </a:r>
            <a:r>
              <a:rPr lang="fr-FR" b="1" dirty="0">
                <a:solidFill>
                  <a:srgbClr val="FF0000"/>
                </a:solidFill>
              </a:rPr>
              <a:t> Freund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25" y="2415534"/>
            <a:ext cx="4267750" cy="28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Tipp</a:t>
            </a:r>
            <a:r>
              <a:rPr lang="fr-FR" b="1" dirty="0">
                <a:solidFill>
                  <a:srgbClr val="FF0000"/>
                </a:solidFill>
              </a:rPr>
              <a:t>, 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37A4918-D953-6149-97F1-BACCFFE20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le conseil</a:t>
            </a:r>
          </a:p>
        </p:txBody>
      </p:sp>
    </p:spTree>
    <p:extLst>
      <p:ext uri="{BB962C8B-B14F-4D97-AF65-F5344CB8AC3E}">
        <p14:creationId xmlns:p14="http://schemas.microsoft.com/office/powerpoint/2010/main" val="39055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4" y="365125"/>
            <a:ext cx="8225821" cy="1325563"/>
          </a:xfrm>
        </p:spPr>
        <p:txBody>
          <a:bodyPr/>
          <a:lstStyle/>
          <a:p>
            <a:pPr algn="ctr">
              <a:tabLst>
                <a:tab pos="1582738" algn="l"/>
                <a:tab pos="4122738" algn="l"/>
                <a:tab pos="5775325" algn="l"/>
              </a:tabLst>
            </a:pPr>
            <a:r>
              <a:rPr lang="fr-FR" b="1" dirty="0">
                <a:solidFill>
                  <a:srgbClr val="FF0000"/>
                </a:solidFill>
              </a:rPr>
              <a:t>	</a:t>
            </a:r>
            <a:r>
              <a:rPr lang="fr-FR" b="1" dirty="0" err="1">
                <a:solidFill>
                  <a:srgbClr val="FF0000"/>
                </a:solidFill>
              </a:rPr>
              <a:t>sportlich</a:t>
            </a:r>
            <a:r>
              <a:rPr lang="fr-FR" b="1" dirty="0">
                <a:solidFill>
                  <a:srgbClr val="FF0000"/>
                </a:solidFill>
              </a:rPr>
              <a:t>      ≠      </a:t>
            </a:r>
            <a:r>
              <a:rPr lang="fr-FR" b="1" dirty="0" err="1">
                <a:solidFill>
                  <a:srgbClr val="FF0000"/>
                </a:solidFill>
              </a:rPr>
              <a:t>unsportlich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Résultat de recherche d'images pour &quot;unsportlich&quot;">
            <a:extLst>
              <a:ext uri="{FF2B5EF4-FFF2-40B4-BE49-F238E27FC236}">
                <a16:creationId xmlns:a16="http://schemas.microsoft.com/office/drawing/2014/main" id="{55B4EE11-975B-AA4E-A99C-5318EFD72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014" y="2470638"/>
            <a:ext cx="3916786" cy="29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768D7C-FF36-2E45-925E-21A38BB6C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94" y="1690688"/>
            <a:ext cx="3179036" cy="4445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5FD137-5BCB-824B-A08D-FE9972F4E5CA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5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1169" cy="137903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intelligent  	≠ 	</a:t>
            </a:r>
            <a:r>
              <a:rPr lang="fr-FR" b="1" dirty="0" err="1">
                <a:solidFill>
                  <a:srgbClr val="FF0000"/>
                </a:solidFill>
              </a:rPr>
              <a:t>dumm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F2ED12-50F9-584D-AC0C-01B476E75916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5362" name="Picture 2" descr="Résultat de recherche d'images pour &quot;dumm&quot;">
            <a:extLst>
              <a:ext uri="{FF2B5EF4-FFF2-40B4-BE49-F238E27FC236}">
                <a16:creationId xmlns:a16="http://schemas.microsoft.com/office/drawing/2014/main" id="{99A7C807-EF8F-E443-A8A6-5FD998BA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46" y="2673181"/>
            <a:ext cx="24511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ésultat de recherche d'images pour &quot;einstein e mc2 full equation&quot;">
            <a:extLst>
              <a:ext uri="{FF2B5EF4-FFF2-40B4-BE49-F238E27FC236}">
                <a16:creationId xmlns:a16="http://schemas.microsoft.com/office/drawing/2014/main" id="{D822A450-D1F8-4642-BBF1-61496869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23" y="1744155"/>
            <a:ext cx="3035788" cy="39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lustig</a:t>
            </a:r>
            <a:r>
              <a:rPr lang="fr-FR" b="1" dirty="0">
                <a:solidFill>
                  <a:srgbClr val="FF0000"/>
                </a:solidFill>
              </a:rPr>
              <a:t>	 ≠	 </a:t>
            </a:r>
            <a:r>
              <a:rPr lang="fr-FR" b="1" dirty="0" err="1">
                <a:solidFill>
                  <a:srgbClr val="FF0000"/>
                </a:solidFill>
              </a:rPr>
              <a:t>traurig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16386" name="Picture 2" descr="Résultat de recherche d'images pour &quot;lustig smiley&quot;">
            <a:extLst>
              <a:ext uri="{FF2B5EF4-FFF2-40B4-BE49-F238E27FC236}">
                <a16:creationId xmlns:a16="http://schemas.microsoft.com/office/drawing/2014/main" id="{69F36541-C467-BF42-91D4-78B869AD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72" y="237538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05B639-7EC7-264F-886F-CFAF04D5C275}"/>
              </a:ext>
            </a:extLst>
          </p:cNvPr>
          <p:cNvSpPr/>
          <p:nvPr/>
        </p:nvSpPr>
        <p:spPr>
          <a:xfrm>
            <a:off x="5655740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E4E45-D874-484B-8AA5-D209C9AF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72" y="1825625"/>
            <a:ext cx="3423627" cy="34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sympathisch</a:t>
            </a:r>
            <a:r>
              <a:rPr lang="fr-FR" b="1" dirty="0">
                <a:solidFill>
                  <a:srgbClr val="FF0000"/>
                </a:solidFill>
              </a:rPr>
              <a:t>	 ≠ 	</a:t>
            </a:r>
            <a:r>
              <a:rPr lang="fr-FR" b="1" dirty="0" err="1">
                <a:solidFill>
                  <a:srgbClr val="FF0000"/>
                </a:solidFill>
              </a:rPr>
              <a:t>unsympathisch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Résultat de recherche d'images pour &quot;unsympathisch&quot;">
            <a:extLst>
              <a:ext uri="{FF2B5EF4-FFF2-40B4-BE49-F238E27FC236}">
                <a16:creationId xmlns:a16="http://schemas.microsoft.com/office/drawing/2014/main" id="{D75D3D31-FCD2-7940-88FA-708510BB6E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23" y="2230804"/>
            <a:ext cx="29464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4A75E-6F0F-D546-B71C-3412D5709DC4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7421AB-9490-3D4A-A860-E5B3F0BB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26" y="2380592"/>
            <a:ext cx="4050451" cy="2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fair</a:t>
            </a:r>
            <a:r>
              <a:rPr lang="fr-FR" b="1" dirty="0">
                <a:solidFill>
                  <a:srgbClr val="FF0000"/>
                </a:solidFill>
              </a:rPr>
              <a:t> 		≠ 	</a:t>
            </a:r>
            <a:r>
              <a:rPr lang="fr-FR" b="1" dirty="0" err="1">
                <a:solidFill>
                  <a:srgbClr val="FF0000"/>
                </a:solidFill>
              </a:rPr>
              <a:t>unfair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juste 		≠ 	injuste</a:t>
            </a:r>
          </a:p>
        </p:txBody>
      </p:sp>
    </p:spTree>
    <p:extLst>
      <p:ext uri="{BB962C8B-B14F-4D97-AF65-F5344CB8AC3E}">
        <p14:creationId xmlns:p14="http://schemas.microsoft.com/office/powerpoint/2010/main" val="5056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glücklich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unglücklich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DAB3938A-EC92-A146-A23F-947AD91B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05" y="2280626"/>
            <a:ext cx="4005873" cy="2660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EFEDB-D83A-F044-A3A5-EE3FEC800262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8434" name="Picture 2" descr="Résultat de recherche d'images pour &quot;unglücklich&quot;">
            <a:extLst>
              <a:ext uri="{FF2B5EF4-FFF2-40B4-BE49-F238E27FC236}">
                <a16:creationId xmlns:a16="http://schemas.microsoft.com/office/drawing/2014/main" id="{4D0C671C-3191-8C44-B203-4D49A093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1" y="2292274"/>
            <a:ext cx="3976731" cy="26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freundlich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unfreundlich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Résultat de recherche d'images pour &quot;unfreundlich&quot;">
            <a:extLst>
              <a:ext uri="{FF2B5EF4-FFF2-40B4-BE49-F238E27FC236}">
                <a16:creationId xmlns:a16="http://schemas.microsoft.com/office/drawing/2014/main" id="{78EC74DB-03DE-8947-A00C-3E616C9C2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019789"/>
            <a:ext cx="29464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85D3C0-121A-274C-9BF0-CF09B654E58F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3627BC-9EBF-3542-8E35-DE2A1C13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19" y="2009748"/>
            <a:ext cx="2736039" cy="32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geduldig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ungeduldig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Résultat de recherche d'images pour &quot;impatient&quot;">
            <a:extLst>
              <a:ext uri="{FF2B5EF4-FFF2-40B4-BE49-F238E27FC236}">
                <a16:creationId xmlns:a16="http://schemas.microsoft.com/office/drawing/2014/main" id="{924C5189-3B58-F643-BA94-4A163420F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53" y="1690688"/>
            <a:ext cx="2894216" cy="43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0573DE-D612-C74F-B4AA-6DBFAE744B24}"/>
              </a:ext>
            </a:extLst>
          </p:cNvPr>
          <p:cNvSpPr/>
          <p:nvPr/>
        </p:nvSpPr>
        <p:spPr>
          <a:xfrm>
            <a:off x="5546728" y="323398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20488" name="Picture 8" descr="Résultat de recherche d'images pour &quot;attendre&quot;">
            <a:extLst>
              <a:ext uri="{FF2B5EF4-FFF2-40B4-BE49-F238E27FC236}">
                <a16:creationId xmlns:a16="http://schemas.microsoft.com/office/drawing/2014/main" id="{40862B01-2331-3441-9C41-56D2B0FC2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5" y="1932459"/>
            <a:ext cx="4497191" cy="36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pünktlich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unpünktlich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Résultat de recherche d'images pour &quot;en retard&quot;">
            <a:extLst>
              <a:ext uri="{FF2B5EF4-FFF2-40B4-BE49-F238E27FC236}">
                <a16:creationId xmlns:a16="http://schemas.microsoft.com/office/drawing/2014/main" id="{A8FFF9F8-D987-334B-A058-5FA11D96A1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83" y="2259746"/>
            <a:ext cx="3336925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3A4503-4AB6-304D-94CF-CADB0B22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76" y="2436445"/>
            <a:ext cx="3160225" cy="3160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FA1D45-39F0-4D49-BC27-6CEF01CEBA20}"/>
              </a:ext>
            </a:extLst>
          </p:cNvPr>
          <p:cNvSpPr/>
          <p:nvPr/>
        </p:nvSpPr>
        <p:spPr>
          <a:xfrm>
            <a:off x="5530039" y="3251566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9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ECAA510-9E13-0C45-9E41-74AFFABB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334" y="1973988"/>
            <a:ext cx="2702292" cy="4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mutig</a:t>
            </a:r>
            <a:r>
              <a:rPr lang="fr-FR" b="1" dirty="0">
                <a:solidFill>
                  <a:srgbClr val="FF0000"/>
                </a:solidFill>
              </a:rPr>
              <a:t> 	≠	 </a:t>
            </a:r>
            <a:r>
              <a:rPr lang="fr-FR" b="1" dirty="0" err="1">
                <a:solidFill>
                  <a:srgbClr val="FF0000"/>
                </a:solidFill>
              </a:rPr>
              <a:t>feige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1BC4A-E802-CF49-B346-D129CA4798B0}"/>
              </a:ext>
            </a:extLst>
          </p:cNvPr>
          <p:cNvSpPr/>
          <p:nvPr/>
        </p:nvSpPr>
        <p:spPr>
          <a:xfrm>
            <a:off x="5530039" y="3251566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22532" name="Picture 4" descr="Résultat de recherche d'images pour &quot;peureux&quot;">
            <a:extLst>
              <a:ext uri="{FF2B5EF4-FFF2-40B4-BE49-F238E27FC236}">
                <a16:creationId xmlns:a16="http://schemas.microsoft.com/office/drawing/2014/main" id="{6B27FE7C-5CEC-7D4B-9718-F5698F78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1" y="2110153"/>
            <a:ext cx="4242011" cy="28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ésultat de recherche d'images pour &quot;courageux&quot;">
            <a:extLst>
              <a:ext uri="{FF2B5EF4-FFF2-40B4-BE49-F238E27FC236}">
                <a16:creationId xmlns:a16="http://schemas.microsoft.com/office/drawing/2014/main" id="{D1F34F63-2503-954B-A84A-619D6AFF11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7" y="1878820"/>
            <a:ext cx="3752549" cy="30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ehrlich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unehrlich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sincère 	≠ 	pas franc</a:t>
            </a:r>
          </a:p>
        </p:txBody>
      </p:sp>
    </p:spTree>
    <p:extLst>
      <p:ext uri="{BB962C8B-B14F-4D97-AF65-F5344CB8AC3E}">
        <p14:creationId xmlns:p14="http://schemas.microsoft.com/office/powerpoint/2010/main" val="9628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komisch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drôle, bizarre</a:t>
            </a:r>
          </a:p>
        </p:txBody>
      </p:sp>
    </p:spTree>
    <p:extLst>
      <p:ext uri="{BB962C8B-B14F-4D97-AF65-F5344CB8AC3E}">
        <p14:creationId xmlns:p14="http://schemas.microsoft.com/office/powerpoint/2010/main" val="9069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Kompliment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Bulle rectangulaire à coins arrondis 2">
            <a:extLst>
              <a:ext uri="{FF2B5EF4-FFF2-40B4-BE49-F238E27FC236}">
                <a16:creationId xmlns:a16="http://schemas.microsoft.com/office/drawing/2014/main" id="{9FF20463-EBF4-E14A-B711-F23D6DE5AD9C}"/>
              </a:ext>
            </a:extLst>
          </p:cNvPr>
          <p:cNvSpPr/>
          <p:nvPr/>
        </p:nvSpPr>
        <p:spPr>
          <a:xfrm>
            <a:off x="1846385" y="2479431"/>
            <a:ext cx="7789984" cy="2356338"/>
          </a:xfrm>
          <a:prstGeom prst="wedgeRoundRectCallout">
            <a:avLst>
              <a:gd name="adj1" fmla="val -66539"/>
              <a:gd name="adj2" fmla="val 1042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Du </a:t>
            </a:r>
            <a:r>
              <a:rPr lang="fr-FR" sz="4000" dirty="0" err="1">
                <a:solidFill>
                  <a:schemeClr val="tx1"/>
                </a:solidFill>
              </a:rPr>
              <a:t>bist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schön</a:t>
            </a:r>
            <a:r>
              <a:rPr lang="fr-FR" sz="4000" dirty="0">
                <a:solidFill>
                  <a:schemeClr val="tx1"/>
                </a:solidFill>
              </a:rPr>
              <a:t>, cool, intelligent, </a:t>
            </a:r>
            <a:r>
              <a:rPr lang="fr-FR" sz="4000" dirty="0" err="1">
                <a:solidFill>
                  <a:schemeClr val="tx1"/>
                </a:solidFill>
              </a:rPr>
              <a:t>freundlich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und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ehrlich</a:t>
            </a:r>
            <a:r>
              <a:rPr lang="fr-FR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1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gefallen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gefällt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gefallen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5F7CB5-3F29-DF40-8B64-36C186E2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20" y="2725613"/>
            <a:ext cx="2417559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Du </a:t>
            </a:r>
            <a:r>
              <a:rPr lang="fr-FR" b="1" dirty="0" err="1">
                <a:solidFill>
                  <a:srgbClr val="FF0000"/>
                </a:solidFill>
              </a:rPr>
              <a:t>kannst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gut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singen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ADFA6D2C-699F-C14B-ABB9-E30EDF574B7B}"/>
              </a:ext>
            </a:extLst>
          </p:cNvPr>
          <p:cNvSpPr txBox="1">
            <a:spLocks/>
          </p:cNvSpPr>
          <p:nvPr/>
        </p:nvSpPr>
        <p:spPr>
          <a:xfrm>
            <a:off x="838200" y="2839453"/>
            <a:ext cx="10515600" cy="3337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6000" b="1" dirty="0"/>
              <a:t>Tu sais bien chanter. </a:t>
            </a:r>
          </a:p>
        </p:txBody>
      </p:sp>
    </p:spTree>
    <p:extLst>
      <p:ext uri="{BB962C8B-B14F-4D97-AF65-F5344CB8AC3E}">
        <p14:creationId xmlns:p14="http://schemas.microsoft.com/office/powerpoint/2010/main" val="32747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finde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nett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Je pense que tu es gentil.</a:t>
            </a:r>
          </a:p>
        </p:txBody>
      </p:sp>
    </p:spTree>
    <p:extLst>
      <p:ext uri="{BB962C8B-B14F-4D97-AF65-F5344CB8AC3E}">
        <p14:creationId xmlns:p14="http://schemas.microsoft.com/office/powerpoint/2010/main" val="8800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mag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dein</a:t>
            </a:r>
            <a:r>
              <a:rPr lang="fr-FR" b="1" dirty="0">
                <a:solidFill>
                  <a:srgbClr val="FF0000"/>
                </a:solidFill>
              </a:rPr>
              <a:t> Lachen.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J’aime </a:t>
            </a:r>
            <a:r>
              <a:rPr lang="fr-FR" sz="6000" b="1"/>
              <a:t>bien ton rire.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40538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Freunde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77" y="2068983"/>
            <a:ext cx="4926623" cy="32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AFD52F81-4B38-EF4C-83DC-27B7D3CADF50}"/>
              </a:ext>
            </a:extLst>
          </p:cNvPr>
          <p:cNvSpPr/>
          <p:nvPr/>
        </p:nvSpPr>
        <p:spPr>
          <a:xfrm>
            <a:off x="3182814" y="420312"/>
            <a:ext cx="5855677" cy="1459523"/>
          </a:xfrm>
          <a:prstGeom prst="wedgeRoundRectCallout">
            <a:avLst>
              <a:gd name="adj1" fmla="val -48097"/>
              <a:gd name="adj2" fmla="val 153765"/>
              <a:gd name="adj3" fmla="val 16667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Freundinnen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9037A9B6-ED66-1E4B-801A-E3FA8BB44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168" y="1690688"/>
            <a:ext cx="3085124" cy="4644638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E1306EB-E2CC-E240-8A21-EC51744CD3E9}"/>
              </a:ext>
            </a:extLst>
          </p:cNvPr>
          <p:cNvSpPr/>
          <p:nvPr/>
        </p:nvSpPr>
        <p:spPr>
          <a:xfrm>
            <a:off x="2813538" y="123093"/>
            <a:ext cx="6682154" cy="1567595"/>
          </a:xfrm>
          <a:prstGeom prst="wedgeRoundRectCallout">
            <a:avLst>
              <a:gd name="adj1" fmla="val -38465"/>
              <a:gd name="adj2" fmla="val 127562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Brief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D8041A-B1CF-4248-A880-E1B7171F7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540" y="1690688"/>
            <a:ext cx="3848466" cy="38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ohne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sans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seit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B94F68-E2A7-FD43-8848-EFE7AA800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depuis</a:t>
            </a:r>
          </a:p>
        </p:txBody>
      </p:sp>
    </p:spTree>
    <p:extLst>
      <p:ext uri="{BB962C8B-B14F-4D97-AF65-F5344CB8AC3E}">
        <p14:creationId xmlns:p14="http://schemas.microsoft.com/office/powerpoint/2010/main" val="34283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zusammen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749F08-C0E4-D843-BF7B-D6447751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77" y="2820376"/>
            <a:ext cx="4148278" cy="2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176</Words>
  <Application>Microsoft Macintosh PowerPoint</Application>
  <PresentationFormat>Grand écran</PresentationFormat>
  <Paragraphs>66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Wortschatz – Kapitel 7</vt:lpstr>
      <vt:lpstr>mein bester Freund</vt:lpstr>
      <vt:lpstr>meine beste Freundin</vt:lpstr>
      <vt:lpstr>Wir sind beste Freunde.</vt:lpstr>
      <vt:lpstr>Wir sind beste Freundinnen.</vt:lpstr>
      <vt:lpstr>der Brief, e</vt:lpstr>
      <vt:lpstr>ohne</vt:lpstr>
      <vt:lpstr>seit</vt:lpstr>
      <vt:lpstr>zusammen</vt:lpstr>
      <vt:lpstr>Was ist passiert?</vt:lpstr>
      <vt:lpstr>gehen</vt:lpstr>
      <vt:lpstr>sein</vt:lpstr>
      <vt:lpstr>zuhören, er hört zu, hat zugehört</vt:lpstr>
      <vt:lpstr>lügen, er lügt, hat gelogen</vt:lpstr>
      <vt:lpstr>die Freundschaft, en</vt:lpstr>
      <vt:lpstr>das Tagebuch, ¨er</vt:lpstr>
      <vt:lpstr>wütend</vt:lpstr>
      <vt:lpstr>helfen, er hilft, half, hat geholfen</vt:lpstr>
      <vt:lpstr>der Anfang, ¨e</vt:lpstr>
      <vt:lpstr>der Tipp, s</vt:lpstr>
      <vt:lpstr> sportlich      ≠      unsportlich</vt:lpstr>
      <vt:lpstr>intelligent   ≠  dumm</vt:lpstr>
      <vt:lpstr>lustig  ≠  traurig</vt:lpstr>
      <vt:lpstr>sympathisch  ≠  unsympathisch</vt:lpstr>
      <vt:lpstr>fair   ≠  unfair</vt:lpstr>
      <vt:lpstr>glücklich  ≠  unglücklich</vt:lpstr>
      <vt:lpstr>freundlich  ≠  unfreundlich</vt:lpstr>
      <vt:lpstr>geduldig  ≠  ungeduldig</vt:lpstr>
      <vt:lpstr>pünktlich  ≠  unpünktlich</vt:lpstr>
      <vt:lpstr>mutig  ≠  feige</vt:lpstr>
      <vt:lpstr>ehrlich  ≠  unehrlich</vt:lpstr>
      <vt:lpstr>komisch</vt:lpstr>
      <vt:lpstr>das Kompliment</vt:lpstr>
      <vt:lpstr>gefallen, … gefällt ihm, … hat ihm gefallen</vt:lpstr>
      <vt:lpstr>Du kannst gut singen.</vt:lpstr>
      <vt:lpstr>Ich finde dich nett.</vt:lpstr>
      <vt:lpstr>Ich mag dein Lachen.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Stéphanie GAUCH</cp:lastModifiedBy>
  <cp:revision>64</cp:revision>
  <dcterms:created xsi:type="dcterms:W3CDTF">2018-09-04T06:28:48Z</dcterms:created>
  <dcterms:modified xsi:type="dcterms:W3CDTF">2019-01-10T08:02:36Z</dcterms:modified>
</cp:coreProperties>
</file>