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95" r:id="rId2"/>
    <p:sldId id="267" r:id="rId3"/>
    <p:sldId id="266" r:id="rId4"/>
    <p:sldId id="294" r:id="rId5"/>
    <p:sldId id="293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1" r:id="rId19"/>
    <p:sldId id="265" r:id="rId20"/>
    <p:sldId id="262" r:id="rId21"/>
    <p:sldId id="263" r:id="rId22"/>
    <p:sldId id="264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56" r:id="rId33"/>
    <p:sldId id="257" r:id="rId34"/>
    <p:sldId id="258" r:id="rId35"/>
    <p:sldId id="25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10"/>
    <p:restoredTop sz="94822"/>
  </p:normalViewPr>
  <p:slideViewPr>
    <p:cSldViewPr snapToGrid="0" snapToObjects="1">
      <p:cViewPr varScale="1">
        <p:scale>
          <a:sx n="84" d="100"/>
          <a:sy n="84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6CE08-B796-504B-97C9-998255D2B411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BF19-B7D2-9045-B8B5-8A2FCFC0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KB S.42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9AED-DA3B-1B49-A33F-05ACEB0CB68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69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KB S.42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9AED-DA3B-1B49-A33F-05ACEB0CB68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8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77943-2022-9942-B222-ADCF2FF1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D67E48-BF9D-B84E-9E0F-19FCCBD0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ABD5DC-4598-E94F-BEC3-546F945B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6FCB3-51BD-D047-ACC5-28EDF8CE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5DF9B5-057C-514C-B0C4-A776693D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20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5A8C-AEEB-6E4F-A500-E7EF0749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DF65E8-47B4-AD48-B356-3A1353E70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9941F-75A0-9448-8ADD-8D877B77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B23F8-2358-8340-93E3-245CA0F7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7ECC7-4C68-634C-B134-44C8312D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98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AA5BB9-C500-2445-B416-03CBC126D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3134A1-3CD9-3247-97A7-4A6DBCD97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C9DCB-A2A8-B74C-8538-42317B72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AA5665-1744-A44A-86B1-B5CDD5D1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2BA5AD-BD50-7445-AEAB-22E3382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B84AE-0F0D-1248-8742-0EAF90BB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FD3A3-C950-3F48-918F-F4FEE1491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4F25E-5BE0-FC42-BF0A-2E5DBA12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DB81C-247C-2242-8707-9A508F3B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788F34-5FAB-B045-923B-8390AA8D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96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EFFA6-7979-604D-96C9-0ABEB13E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07605-006A-3844-A24E-CDD0E06C8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C3C30-04D9-494D-A992-0FDB29B0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FE06D-8171-9F45-886A-A4617FCE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4E84A-B05A-C34F-AF33-CE8EA644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65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AFF8C-2F74-1D46-B504-74E42C9A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69603B-D9FB-AD46-8FF2-73AC05B91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E9586E-1FEC-FA4A-9B95-74CC3338C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631ECC-71B8-6140-81EB-C6A72CAD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67373F-8418-3642-8350-525F8326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629C41-DA8C-1B4F-A47F-5C7774A2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40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D30D8-8BD9-E947-A064-4399AFAA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98D81F-EC0A-D144-9847-D9E2F40D0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690444-C4EE-C643-826E-4CA3B41C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23BB95-63D2-734F-B2CB-99B08E10B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CC2BAF-5E7E-554B-AA9C-8942E8A1A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542282-82DD-1B4A-A51B-EDFF5733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78A336-8706-EF4D-9054-2A29F62C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468CBA-5BD2-214C-AEBC-96901B3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7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991A1-4EDA-C046-9979-31DA3CF7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D29020-874C-0743-B8A3-CD51E4F0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14C773-7A9D-8140-ABDD-E6277507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740998-2C3A-8A4D-9A16-D044BDC0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8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987576-11A7-A345-B55A-AE6994B1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31D70A-F3F0-CB4C-947D-D126922F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0681D3-831A-C54C-9875-8324C5F8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08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D19C9-6F65-844F-B213-72399A0A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234681-3490-8144-A882-A7DFCC6E0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11D1DC-A747-E94A-B553-5D754430C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42EF61-92C3-9B41-9F3E-0B4BE9E0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D1676D-9376-D648-9ECA-0F8AA4D8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0B0EDB-ECF3-094A-ADB0-AAACE56E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5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9C2CF-59EA-834D-A000-87A63F4A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AACD63-9EA1-A94A-9AE1-10B6DAE8C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1539CE-522F-C94F-8963-8532497A4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D4C123-313D-9549-AC9C-E94B958D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C1013D-043A-7B4E-A2BD-6882F183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1B56A2-0854-5D49-A265-56A5A8AE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2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7E5202-55D1-FF42-B365-39F9FA1B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511EE8-CB19-A34D-96E2-8B99F392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25E863-F8D2-D741-AE60-CE1ABB695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2AE6-B50B-5E43-BF68-AD85E3E6BB6F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9F2D2-7753-BC48-A3F6-FBD6894C7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56BE76-4DFB-CC4D-8764-C1DD50737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F9E4-1E5C-F94D-AFC2-09E9DD0A6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6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2933B7B-A7D9-F246-9D60-DA79D27A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92" y="0"/>
            <a:ext cx="78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ronde 4">
            <a:extLst>
              <a:ext uri="{FF2B5EF4-FFF2-40B4-BE49-F238E27FC236}">
                <a16:creationId xmlns:a16="http://schemas.microsoft.com/office/drawing/2014/main" id="{CED9CB22-0861-5543-95D8-522A342557A3}"/>
              </a:ext>
            </a:extLst>
          </p:cNvPr>
          <p:cNvSpPr/>
          <p:nvPr/>
        </p:nvSpPr>
        <p:spPr>
          <a:xfrm>
            <a:off x="9026041" y="21696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Fahren / einen Ausflug machen / einen Freund besuchen</a:t>
            </a:r>
          </a:p>
        </p:txBody>
      </p:sp>
      <p:sp>
        <p:nvSpPr>
          <p:cNvPr id="6" name="Bulle ronde 5">
            <a:extLst>
              <a:ext uri="{FF2B5EF4-FFF2-40B4-BE49-F238E27FC236}">
                <a16:creationId xmlns:a16="http://schemas.microsoft.com/office/drawing/2014/main" id="{187F923B-06C6-FB4B-8A45-AEC183A9FFF3}"/>
              </a:ext>
            </a:extLst>
          </p:cNvPr>
          <p:cNvSpPr/>
          <p:nvPr/>
        </p:nvSpPr>
        <p:spPr>
          <a:xfrm>
            <a:off x="469527" y="1834062"/>
            <a:ext cx="2438400" cy="1872343"/>
          </a:xfrm>
          <a:prstGeom prst="wedgeEllipseCallout">
            <a:avLst>
              <a:gd name="adj1" fmla="val 115240"/>
              <a:gd name="adj2" fmla="val 571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 Fahrrad. Was kann man damit machen?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30FD5F-59A8-584D-BD52-71DD2266E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34" y="2902470"/>
            <a:ext cx="3113967" cy="25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D55BCA3C-A36B-2044-ABF5-7B69B106FE0C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noProof="1"/>
              <a:t>Fussball</a:t>
            </a:r>
            <a:r>
              <a:rPr lang="de-DE" dirty="0"/>
              <a:t> spielen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EA13D795-2EC2-5543-AEB4-FAA83F09B392}"/>
              </a:ext>
            </a:extLst>
          </p:cNvPr>
          <p:cNvSpPr/>
          <p:nvPr/>
        </p:nvSpPr>
        <p:spPr>
          <a:xfrm>
            <a:off x="871392" y="1738991"/>
            <a:ext cx="2438400" cy="2024743"/>
          </a:xfrm>
          <a:prstGeom prst="wedgeEllipseCallout">
            <a:avLst>
              <a:gd name="adj1" fmla="val 89420"/>
              <a:gd name="adj2" fmla="val 558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 Ball. Was kann man damit machen?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8F3C24-DA68-EB42-8C27-23E80587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60" y="2751362"/>
            <a:ext cx="2832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6A176CD9-10A6-EA44-BCDC-CA82B4D92100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78408"/>
              <a:gd name="adj2" fmla="val 425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Musik machen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16350374-A632-4943-8397-7030C4AC8D08}"/>
              </a:ext>
            </a:extLst>
          </p:cNvPr>
          <p:cNvSpPr/>
          <p:nvPr/>
        </p:nvSpPr>
        <p:spPr>
          <a:xfrm>
            <a:off x="811431" y="1738992"/>
            <a:ext cx="2438400" cy="2024743"/>
          </a:xfrm>
          <a:prstGeom prst="wedgeEllipseCallout">
            <a:avLst>
              <a:gd name="adj1" fmla="val 96182"/>
              <a:gd name="adj2" fmla="val 506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eine Gitarre. Was kann man damit machen?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C4918E-EF9D-334F-849E-FB80DA75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11" y="2887689"/>
            <a:ext cx="3086570" cy="24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05199437-86BF-D649-BEA4-E5EFD09F9986}"/>
              </a:ext>
            </a:extLst>
          </p:cNvPr>
          <p:cNvSpPr/>
          <p:nvPr/>
        </p:nvSpPr>
        <p:spPr>
          <a:xfrm>
            <a:off x="8588828" y="1738992"/>
            <a:ext cx="2438400" cy="2282074"/>
          </a:xfrm>
          <a:prstGeom prst="wedgeEllipseCallout">
            <a:avLst>
              <a:gd name="adj1" fmla="val -71031"/>
              <a:gd name="adj2" fmla="val 57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Texte schreiben  chatten  Computerspiele spielen</a:t>
            </a:r>
          </a:p>
          <a:p>
            <a:pPr algn="ctr"/>
            <a:r>
              <a:rPr lang="de-DE" dirty="0"/>
              <a:t> im Internet surfen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E201D5B9-5525-1B4B-81C5-2FB238EF565B}"/>
              </a:ext>
            </a:extLst>
          </p:cNvPr>
          <p:cNvSpPr/>
          <p:nvPr/>
        </p:nvSpPr>
        <p:spPr>
          <a:xfrm>
            <a:off x="886383" y="2053652"/>
            <a:ext cx="2438400" cy="1967414"/>
          </a:xfrm>
          <a:prstGeom prst="wedgeEllipseCallout">
            <a:avLst>
              <a:gd name="adj1" fmla="val 95567"/>
              <a:gd name="adj2" fmla="val 489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 Computer. Was kann man damit machen?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C7D243-F6CD-1445-A291-2AE1502B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33" y="2998241"/>
            <a:ext cx="3212005" cy="25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4D029A2B-600A-A941-A6E3-14F4BC3A4D2B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Telefonieren /</a:t>
            </a:r>
          </a:p>
          <a:p>
            <a:pPr algn="ctr"/>
            <a:r>
              <a:rPr lang="de-DE" dirty="0"/>
              <a:t>SMS schreiben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6CC3EAC4-5B23-7A45-9A60-D02AD7F9D998}"/>
              </a:ext>
            </a:extLst>
          </p:cNvPr>
          <p:cNvSpPr/>
          <p:nvPr/>
        </p:nvSpPr>
        <p:spPr>
          <a:xfrm>
            <a:off x="901373" y="1891392"/>
            <a:ext cx="2438400" cy="2024743"/>
          </a:xfrm>
          <a:prstGeom prst="wedgeEllipseCallout">
            <a:avLst>
              <a:gd name="adj1" fmla="val 99256"/>
              <a:gd name="adj2" fmla="val 484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 Handy. Was kann man damit machen?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5D457C-D7A7-FD4F-8BD5-28C788B32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81" y="3261818"/>
            <a:ext cx="27686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BCCFE22C-B37F-1D45-980C-1D1B68FCD5CB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Anziehen /</a:t>
            </a:r>
          </a:p>
          <a:p>
            <a:pPr algn="ctr"/>
            <a:r>
              <a:rPr lang="de-DE" dirty="0"/>
              <a:t>waschen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0C657B07-1CA5-954A-ADEA-6787792E0926}"/>
              </a:ext>
            </a:extLst>
          </p:cNvPr>
          <p:cNvSpPr/>
          <p:nvPr/>
        </p:nvSpPr>
        <p:spPr>
          <a:xfrm>
            <a:off x="856402" y="1738992"/>
            <a:ext cx="2438400" cy="2024743"/>
          </a:xfrm>
          <a:prstGeom prst="wedgeEllipseCallout">
            <a:avLst>
              <a:gd name="adj1" fmla="val 77125"/>
              <a:gd name="adj2" fmla="val 447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eine Jacke. Was kann man damit machen?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BE479D-DB74-8A47-ADF2-B73A9477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015" y="1972560"/>
            <a:ext cx="28956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7F6CE39A-88D3-1944-890F-789A05855DFB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In die Schule gehen.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AA85A7C0-99C4-2E47-A262-4D342643285E}"/>
              </a:ext>
            </a:extLst>
          </p:cNvPr>
          <p:cNvSpPr/>
          <p:nvPr/>
        </p:nvSpPr>
        <p:spPr>
          <a:xfrm>
            <a:off x="601569" y="1921372"/>
            <a:ext cx="2438400" cy="2024743"/>
          </a:xfrm>
          <a:prstGeom prst="wedgeEllipseCallout">
            <a:avLst>
              <a:gd name="adj1" fmla="val 88709"/>
              <a:gd name="adj2" fmla="val 440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eine Schultasche. Was kann man damit machen?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75C349-D63E-104C-A394-A7341C92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48" y="1738992"/>
            <a:ext cx="2832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B8A49373-06EC-0840-BB00-CF3537ED0D2E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Einkaufen / etwas bestellen und bezahlen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4E0AFD72-7D9E-8544-AA47-D8383B64A706}"/>
              </a:ext>
            </a:extLst>
          </p:cNvPr>
          <p:cNvSpPr/>
          <p:nvPr/>
        </p:nvSpPr>
        <p:spPr>
          <a:xfrm>
            <a:off x="968828" y="1991405"/>
            <a:ext cx="2438400" cy="2024743"/>
          </a:xfrm>
          <a:prstGeom prst="wedgeEllipseCallout">
            <a:avLst>
              <a:gd name="adj1" fmla="val 93397"/>
              <a:gd name="adj2" fmla="val 46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 Portemonnaie. Was kann man damit machen?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2B38D0-001C-C14F-A593-D78298EF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2482850"/>
            <a:ext cx="30607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1DCB11-E242-E949-8734-B9947A9A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85" y="365125"/>
            <a:ext cx="9472829" cy="32765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D08C31-FCB6-794D-8DF8-C5ED5D96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85" y="3641717"/>
            <a:ext cx="9472829" cy="32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1DCB11-E242-E949-8734-B9947A9A2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21"/>
          <a:stretch/>
        </p:blipFill>
        <p:spPr>
          <a:xfrm>
            <a:off x="1359585" y="52392"/>
            <a:ext cx="5406975" cy="32765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D08C31-FCB6-794D-8DF8-C5ED5D96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85" y="3511089"/>
            <a:ext cx="9472829" cy="32061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DF1149-3B76-FB4B-9588-C78137B2A2EB}"/>
              </a:ext>
            </a:extLst>
          </p:cNvPr>
          <p:cNvSpPr txBox="1"/>
          <p:nvPr/>
        </p:nvSpPr>
        <p:spPr>
          <a:xfrm>
            <a:off x="6766560" y="1082215"/>
            <a:ext cx="4271554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… </a:t>
            </a:r>
            <a:r>
              <a:rPr lang="de-DE" sz="2800" b="1" dirty="0">
                <a:solidFill>
                  <a:srgbClr val="0070C0"/>
                </a:solidFill>
              </a:rPr>
              <a:t>meine Mutter sagt </a:t>
            </a:r>
            <a:r>
              <a:rPr lang="de-DE" sz="2800" b="1" dirty="0" err="1">
                <a:solidFill>
                  <a:srgbClr val="0070C0"/>
                </a:solidFill>
              </a:rPr>
              <a:t>weiss</a:t>
            </a:r>
            <a:r>
              <a:rPr lang="de-DE" sz="2800" b="1" dirty="0">
                <a:solidFill>
                  <a:srgbClr val="0070C0"/>
                </a:solidFill>
              </a:rPr>
              <a:t>.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… mein Bruder sagt </a:t>
            </a:r>
            <a:r>
              <a:rPr lang="de-DE" sz="2800" b="1" dirty="0" err="1">
                <a:solidFill>
                  <a:srgbClr val="0070C0"/>
                </a:solidFill>
              </a:rPr>
              <a:t>heiss</a:t>
            </a:r>
            <a:r>
              <a:rPr lang="de-DE" sz="2800" b="1" dirty="0">
                <a:solidFill>
                  <a:srgbClr val="0070C0"/>
                </a:solidFill>
              </a:rPr>
              <a:t>.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… meine Oma liebt Nizza.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… meine Tante mag Pizza.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… der Cousin läuft gern Ski.</a:t>
            </a:r>
          </a:p>
        </p:txBody>
      </p:sp>
    </p:spTree>
    <p:extLst>
      <p:ext uri="{BB962C8B-B14F-4D97-AF65-F5344CB8AC3E}">
        <p14:creationId xmlns:p14="http://schemas.microsoft.com/office/powerpoint/2010/main" val="20332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0C6BB-BC9F-F542-BEC1-C1D33B28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919"/>
            <a:ext cx="10515600" cy="5997844"/>
          </a:xfrm>
        </p:spPr>
        <p:txBody>
          <a:bodyPr numCol="2">
            <a:norm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Was macht der Frisör?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Er schneidet Haare.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Wo sieht </a:t>
            </a:r>
            <a:r>
              <a:rPr lang="de-DE" sz="2400" dirty="0" err="1">
                <a:solidFill>
                  <a:schemeClr val="accent1"/>
                </a:solidFill>
              </a:rPr>
              <a:t>Grossvater</a:t>
            </a:r>
            <a:r>
              <a:rPr lang="de-DE" sz="2400" dirty="0">
                <a:solidFill>
                  <a:schemeClr val="accent1"/>
                </a:solidFill>
              </a:rPr>
              <a:t> fern?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Im Wohnzimmer.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Was ist dein Hobby?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Ich spiele </a:t>
            </a:r>
            <a:r>
              <a:rPr lang="de-DE" sz="2400" dirty="0" err="1">
                <a:solidFill>
                  <a:srgbClr val="FF0000"/>
                </a:solidFill>
              </a:rPr>
              <a:t>Fussball</a:t>
            </a:r>
            <a:r>
              <a:rPr lang="de-DE" sz="2400" dirty="0">
                <a:solidFill>
                  <a:srgbClr val="FF0000"/>
                </a:solidFill>
              </a:rPr>
              <a:t>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Ich habe Fieber. Mir tut alles weh.</a:t>
            </a:r>
          </a:p>
          <a:p>
            <a:r>
              <a:rPr lang="de-DE" sz="2400" dirty="0">
                <a:solidFill>
                  <a:srgbClr val="FF0000"/>
                </a:solidFill>
              </a:rPr>
              <a:t>Oh das tut mir leid! Gute Besserung.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Wie alt bist du?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Ich? Dreizehn!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Wo ist die Post?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In der Marktgasse, neben dem Kino.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Wie </a:t>
            </a:r>
            <a:r>
              <a:rPr lang="de-DE" sz="2400" dirty="0" err="1">
                <a:solidFill>
                  <a:schemeClr val="accent1"/>
                </a:solidFill>
              </a:rPr>
              <a:t>heisst</a:t>
            </a:r>
            <a:r>
              <a:rPr lang="de-DE" sz="2400" dirty="0">
                <a:solidFill>
                  <a:schemeClr val="accent1"/>
                </a:solidFill>
              </a:rPr>
              <a:t> unser Hauswart?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Ich glaube Michael Hausner.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Schnell, die ersten fünf Monate in der richtigen Reihenfolge</a:t>
            </a:r>
          </a:p>
          <a:p>
            <a:r>
              <a:rPr lang="de-DE" sz="2400" dirty="0">
                <a:solidFill>
                  <a:srgbClr val="FF0000"/>
                </a:solidFill>
              </a:rPr>
              <a:t>Januar, Februar, März, April, Mai.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Nenne drei Sachen, die es in der Bäckerei gibt.</a:t>
            </a:r>
          </a:p>
          <a:p>
            <a:r>
              <a:rPr lang="de-DE" sz="2400" dirty="0">
                <a:solidFill>
                  <a:srgbClr val="FF0000"/>
                </a:solidFill>
              </a:rPr>
              <a:t>Brot, Brötchen und Kuchen.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Wo ist unser Klassenzimmer?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Im ersten Stock neben dem Kunstraum.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Wie komme ich zum Bahnhof?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Geh geradeaus. Dann geh nach links. Dort siehst du ihn schon.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Welchen Beruf hat dein Onkel?</a:t>
            </a:r>
          </a:p>
          <a:p>
            <a:r>
              <a:rPr lang="de-DE" sz="2400" dirty="0">
                <a:solidFill>
                  <a:srgbClr val="FF0000"/>
                </a:solidFill>
              </a:rPr>
              <a:t>Er ist Bäcker.</a:t>
            </a:r>
          </a:p>
        </p:txBody>
      </p:sp>
    </p:spTree>
    <p:extLst>
      <p:ext uri="{BB962C8B-B14F-4D97-AF65-F5344CB8AC3E}">
        <p14:creationId xmlns:p14="http://schemas.microsoft.com/office/powerpoint/2010/main" val="40707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61259A-2737-E149-AC1E-337E825EF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1205204"/>
            <a:ext cx="10795000" cy="2133600"/>
          </a:xfrm>
          <a:prstGeom prst="rect">
            <a:avLst/>
          </a:prstGeom>
        </p:spPr>
      </p:pic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16CCD885-2741-374D-800C-9E64348F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67" y="3564293"/>
            <a:ext cx="3519066" cy="28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k9_KB_Track_01.37_P01_A5b.mp3">
            <a:hlinkClick r:id="" action="ppaction://media"/>
            <a:extLst>
              <a:ext uri="{FF2B5EF4-FFF2-40B4-BE49-F238E27FC236}">
                <a16:creationId xmlns:a16="http://schemas.microsoft.com/office/drawing/2014/main" id="{3285AA10-3A06-B14F-B824-4BB220302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240" y="44551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14E88F3-1118-414B-BF17-E86E2E10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80" y="180164"/>
            <a:ext cx="10362320" cy="649287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C769268-E5F0-E240-BEA7-16D665509F35}"/>
              </a:ext>
            </a:extLst>
          </p:cNvPr>
          <p:cNvSpPr txBox="1"/>
          <p:nvPr/>
        </p:nvSpPr>
        <p:spPr>
          <a:xfrm>
            <a:off x="5470993" y="1669739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2A631BE-626F-124F-BC22-CB42035942D8}"/>
              </a:ext>
            </a:extLst>
          </p:cNvPr>
          <p:cNvSpPr txBox="1"/>
          <p:nvPr/>
        </p:nvSpPr>
        <p:spPr>
          <a:xfrm>
            <a:off x="5500831" y="2317344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BDA82E-0483-4642-963C-A71D199B5E55}"/>
              </a:ext>
            </a:extLst>
          </p:cNvPr>
          <p:cNvSpPr txBox="1"/>
          <p:nvPr/>
        </p:nvSpPr>
        <p:spPr>
          <a:xfrm>
            <a:off x="5523235" y="3061466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279FB9-5973-874D-A182-18DBD5EBF071}"/>
              </a:ext>
            </a:extLst>
          </p:cNvPr>
          <p:cNvSpPr txBox="1"/>
          <p:nvPr/>
        </p:nvSpPr>
        <p:spPr>
          <a:xfrm>
            <a:off x="5546125" y="3727940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EF3CBF7-ECD6-3641-9D0A-75FBBBA76B9C}"/>
              </a:ext>
            </a:extLst>
          </p:cNvPr>
          <p:cNvSpPr txBox="1"/>
          <p:nvPr/>
        </p:nvSpPr>
        <p:spPr>
          <a:xfrm>
            <a:off x="5546126" y="4368520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4C64E13-7FE7-7749-8919-1A12BFB59642}"/>
              </a:ext>
            </a:extLst>
          </p:cNvPr>
          <p:cNvSpPr txBox="1"/>
          <p:nvPr/>
        </p:nvSpPr>
        <p:spPr>
          <a:xfrm>
            <a:off x="5500832" y="5198588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C1A4D0E-E2E0-9244-BB0E-F30663AEA2FA}"/>
              </a:ext>
            </a:extLst>
          </p:cNvPr>
          <p:cNvSpPr txBox="1"/>
          <p:nvPr/>
        </p:nvSpPr>
        <p:spPr>
          <a:xfrm>
            <a:off x="5500832" y="5869952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267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C09BE54-E27F-2341-867A-5B04509E2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396" y="721360"/>
            <a:ext cx="10679884" cy="5645664"/>
          </a:xfrm>
          <a:prstGeom prst="rect">
            <a:avLst/>
          </a:prstGeom>
        </p:spPr>
      </p:pic>
      <p:pic>
        <p:nvPicPr>
          <p:cNvPr id="2" name="gk9_KB_Track_01.38_P01_A6b.mp3">
            <a:hlinkClick r:id="" action="ppaction://media"/>
            <a:extLst>
              <a:ext uri="{FF2B5EF4-FFF2-40B4-BE49-F238E27FC236}">
                <a16:creationId xmlns:a16="http://schemas.microsoft.com/office/drawing/2014/main" id="{3433E1C4-EBB7-BF46-889E-9770460122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6800" y="39065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a) Ich heisse Roland Brenner und wasche jeden Tag Salat für die Schüler.</a:t>
            </a:r>
          </a:p>
        </p:txBody>
      </p:sp>
      <p:pic>
        <p:nvPicPr>
          <p:cNvPr id="7" name="Espace réservé du contenu 6" descr="Capture d’écran 2018-11-19 à 17.02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079" b="-344079"/>
          <a:stretch>
            <a:fillRect/>
          </a:stretch>
        </p:blipFill>
        <p:spPr>
          <a:xfrm>
            <a:off x="838200" y="244844"/>
            <a:ext cx="10515600" cy="3912709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47781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b) Ich heisse Karl Grimm und unterrichte Geschichte.</a:t>
            </a:r>
          </a:p>
        </p:txBody>
      </p:sp>
      <p:pic>
        <p:nvPicPr>
          <p:cNvPr id="9" name="Image 8" descr="Capture d’écran 2018-11-19 à 17.0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8" y="456910"/>
            <a:ext cx="11462056" cy="10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a) Ich heisse Stefanie </a:t>
            </a:r>
            <a:r>
              <a:rPr lang="de-CH" sz="3600" b="1" dirty="0" err="1">
                <a:solidFill>
                  <a:schemeClr val="accent1"/>
                </a:solidFill>
              </a:rPr>
              <a:t>Degner</a:t>
            </a:r>
            <a:r>
              <a:rPr lang="de-CH" sz="3600" b="1" dirty="0">
                <a:solidFill>
                  <a:schemeClr val="accent1"/>
                </a:solidFill>
              </a:rPr>
              <a:t> und arbeite oft am Computer.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47781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b) Ich heisse Mark Huber und repariere alles.</a:t>
            </a:r>
          </a:p>
        </p:txBody>
      </p:sp>
      <p:pic>
        <p:nvPicPr>
          <p:cNvPr id="4" name="Espace réservé du contenu 3" descr="Capture d’écran 2018-11-19 à 17.02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567" b="-337567"/>
          <a:stretch>
            <a:fillRect/>
          </a:stretch>
        </p:blipFill>
        <p:spPr>
          <a:xfrm>
            <a:off x="838200" y="-218209"/>
            <a:ext cx="10515600" cy="4707345"/>
          </a:xfrm>
        </p:spPr>
      </p:pic>
    </p:spTree>
    <p:extLst>
      <p:ext uri="{BB962C8B-B14F-4D97-AF65-F5344CB8AC3E}">
        <p14:creationId xmlns:p14="http://schemas.microsoft.com/office/powerpoint/2010/main" val="6837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Klara wohnt in der Waldstrasse direkt über der Apotheke.</a:t>
            </a:r>
          </a:p>
        </p:txBody>
      </p:sp>
      <p:pic>
        <p:nvPicPr>
          <p:cNvPr id="6" name="Espace réservé du contenu 5" descr="Capture d’écran 2018-11-19 à 17.02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617" b="-396617"/>
          <a:stretch>
            <a:fillRect/>
          </a:stretch>
        </p:blipFill>
        <p:spPr>
          <a:xfrm>
            <a:off x="838199" y="-176644"/>
            <a:ext cx="11275107" cy="5056474"/>
          </a:xfrm>
        </p:spPr>
      </p:pic>
    </p:spTree>
    <p:extLst>
      <p:ext uri="{BB962C8B-B14F-4D97-AF65-F5344CB8AC3E}">
        <p14:creationId xmlns:p14="http://schemas.microsoft.com/office/powerpoint/2010/main" val="40371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a) Jakob wartet an der Bank auf Klara.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47781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b) Klara wartet auf der Parkbank auf Jakob.</a:t>
            </a:r>
          </a:p>
        </p:txBody>
      </p:sp>
      <p:pic>
        <p:nvPicPr>
          <p:cNvPr id="6" name="Image 5" descr="Capture d’écran 2018-11-19 à 17.0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4107"/>
            <a:ext cx="10374207" cy="6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Der Vater von Nils ist Polizist.</a:t>
            </a:r>
          </a:p>
        </p:txBody>
      </p:sp>
      <p:pic>
        <p:nvPicPr>
          <p:cNvPr id="3" name="Image 2" descr="Capture d’écran 2018-11-19 à 17.0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3" y="2196484"/>
            <a:ext cx="7361615" cy="5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a) Der Polizist kontrolliert die Autofahrer.</a:t>
            </a:r>
          </a:p>
        </p:txBody>
      </p:sp>
      <p:pic>
        <p:nvPicPr>
          <p:cNvPr id="4" name="Image 3" descr="Capture d’écran 2018-11-19 à 17.0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4224"/>
            <a:ext cx="11006177" cy="5983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4209523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b) Die Schauspielerin spielt in Filmen mit.</a:t>
            </a:r>
          </a:p>
        </p:txBody>
      </p:sp>
    </p:spTree>
    <p:extLst>
      <p:ext uri="{BB962C8B-B14F-4D97-AF65-F5344CB8AC3E}">
        <p14:creationId xmlns:p14="http://schemas.microsoft.com/office/powerpoint/2010/main" val="274495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a) Im Sommer feiern viele ihren Geburtstag im Schwimmbad.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4209523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b) Im Winter gehen sie zusammen ins Kino oder backen Plätzchen.</a:t>
            </a:r>
          </a:p>
        </p:txBody>
      </p:sp>
      <p:pic>
        <p:nvPicPr>
          <p:cNvPr id="8" name="Image 7" descr="Capture d’écran 2018-11-19 à 17.0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882"/>
            <a:ext cx="12192000" cy="5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09AE90-DCB7-2C40-AA8B-181519A0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723"/>
            <a:ext cx="10515600" cy="544308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Wer hat im Winter Geburtstag?</a:t>
            </a:r>
          </a:p>
          <a:p>
            <a:r>
              <a:rPr lang="de-DE" dirty="0">
                <a:solidFill>
                  <a:srgbClr val="FF0000"/>
                </a:solidFill>
              </a:rPr>
              <a:t>Tim und Marie. Tim im Dezember und Marie im Januar.</a:t>
            </a:r>
          </a:p>
          <a:p>
            <a:r>
              <a:rPr lang="de-DE" dirty="0">
                <a:solidFill>
                  <a:schemeClr val="accent1"/>
                </a:solidFill>
              </a:rPr>
              <a:t>Hast du um fünf Uhr Zeit?</a:t>
            </a:r>
          </a:p>
          <a:p>
            <a:r>
              <a:rPr lang="de-DE" dirty="0">
                <a:solidFill>
                  <a:srgbClr val="FF0000"/>
                </a:solidFill>
              </a:rPr>
              <a:t>Nein, da muss ich zum Training.</a:t>
            </a:r>
          </a:p>
          <a:p>
            <a:r>
              <a:rPr lang="de-DE" dirty="0">
                <a:solidFill>
                  <a:schemeClr val="accent1"/>
                </a:solidFill>
              </a:rPr>
              <a:t>Wie </a:t>
            </a:r>
            <a:r>
              <a:rPr lang="de-DE" dirty="0" err="1">
                <a:solidFill>
                  <a:schemeClr val="accent1"/>
                </a:solidFill>
              </a:rPr>
              <a:t>heisst</a:t>
            </a:r>
            <a:r>
              <a:rPr lang="de-DE" dirty="0">
                <a:solidFill>
                  <a:schemeClr val="accent1"/>
                </a:solidFill>
              </a:rPr>
              <a:t> deine Tante?</a:t>
            </a:r>
          </a:p>
          <a:p>
            <a:r>
              <a:rPr lang="de-DE" dirty="0">
                <a:solidFill>
                  <a:srgbClr val="FF0000"/>
                </a:solidFill>
              </a:rPr>
              <a:t>Sie </a:t>
            </a:r>
            <a:r>
              <a:rPr lang="de-DE" dirty="0" err="1">
                <a:solidFill>
                  <a:srgbClr val="FF0000"/>
                </a:solidFill>
              </a:rPr>
              <a:t>heisst</a:t>
            </a:r>
            <a:r>
              <a:rPr lang="de-DE" dirty="0">
                <a:solidFill>
                  <a:srgbClr val="FF0000"/>
                </a:solidFill>
              </a:rPr>
              <a:t> Lili.</a:t>
            </a:r>
          </a:p>
          <a:p>
            <a:r>
              <a:rPr lang="de-DE" dirty="0">
                <a:solidFill>
                  <a:schemeClr val="accent1"/>
                </a:solidFill>
              </a:rPr>
              <a:t>Wo warst du gestern?</a:t>
            </a:r>
          </a:p>
          <a:p>
            <a:r>
              <a:rPr lang="de-DE" dirty="0">
                <a:solidFill>
                  <a:srgbClr val="FF0000"/>
                </a:solidFill>
              </a:rPr>
              <a:t>Ich war im Bett. Ich hatte Kopfweh.</a:t>
            </a:r>
          </a:p>
        </p:txBody>
      </p:sp>
    </p:spTree>
    <p:extLst>
      <p:ext uri="{BB962C8B-B14F-4D97-AF65-F5344CB8AC3E}">
        <p14:creationId xmlns:p14="http://schemas.microsoft.com/office/powerpoint/2010/main" val="22688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5D069D-DEBF-E24D-9D1E-EA9A4C645944}"/>
              </a:ext>
            </a:extLst>
          </p:cNvPr>
          <p:cNvSpPr txBox="1"/>
          <p:nvPr/>
        </p:nvSpPr>
        <p:spPr>
          <a:xfrm>
            <a:off x="838200" y="292814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1"/>
                </a:solidFill>
              </a:rPr>
              <a:t>Joel hatte einen Unfall mit </a:t>
            </a:r>
            <a:r>
              <a:rPr lang="de-CH" sz="3600" b="1">
                <a:solidFill>
                  <a:schemeClr val="accent1"/>
                </a:solidFill>
              </a:rPr>
              <a:t>dem Fahrrad</a:t>
            </a:r>
            <a:r>
              <a:rPr lang="de-CH" sz="36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" name="Image 3" descr="Capture d’écran 2018-11-19 à 17.0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4200"/>
            <a:ext cx="10352498" cy="6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18-11-19 à 16.57.16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47" r="-20047"/>
          <a:stretch>
            <a:fillRect/>
          </a:stretch>
        </p:blipFill>
        <p:spPr>
          <a:xfrm>
            <a:off x="-1702372" y="365124"/>
            <a:ext cx="15141760" cy="6265635"/>
          </a:xfrm>
        </p:spPr>
      </p:pic>
      <p:pic>
        <p:nvPicPr>
          <p:cNvPr id="3" name="gk9_KB_Track_01.39_P01_A8.mp3">
            <a:hlinkClick r:id="" action="ppaction://media"/>
            <a:extLst>
              <a:ext uri="{FF2B5EF4-FFF2-40B4-BE49-F238E27FC236}">
                <a16:creationId xmlns:a16="http://schemas.microsoft.com/office/drawing/2014/main" id="{42B88E87-8812-E645-95DA-60B363A57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2880" y="5411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4A2362-900B-3948-9356-D1E446D8D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4509"/>
            <a:ext cx="12192000" cy="4448982"/>
          </a:xfrm>
          <a:prstGeom prst="rect">
            <a:avLst/>
          </a:prstGeom>
        </p:spPr>
      </p:pic>
      <p:pic>
        <p:nvPicPr>
          <p:cNvPr id="2" name="gk9_KB_Track_01.40_P01_A9.mp3">
            <a:hlinkClick r:id="" action="ppaction://media"/>
            <a:extLst>
              <a:ext uri="{FF2B5EF4-FFF2-40B4-BE49-F238E27FC236}">
                <a16:creationId xmlns:a16="http://schemas.microsoft.com/office/drawing/2014/main" id="{98B1FA8E-FF56-CB4B-8B9D-8D5B9DC31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120" y="57810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FB55A87-E343-AE44-B8A6-DFA6C0E4A3BB}"/>
              </a:ext>
            </a:extLst>
          </p:cNvPr>
          <p:cNvSpPr txBox="1"/>
          <p:nvPr/>
        </p:nvSpPr>
        <p:spPr>
          <a:xfrm>
            <a:off x="432486" y="5647038"/>
            <a:ext cx="1056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A60B5D"/>
                </a:solidFill>
                <a:sym typeface="Wingdings" pitchFamily="2" charset="2"/>
              </a:rPr>
              <a:t> </a:t>
            </a:r>
            <a:r>
              <a:rPr lang="de-DE" sz="3200" b="1" dirty="0">
                <a:solidFill>
                  <a:srgbClr val="A60B5D"/>
                </a:solidFill>
                <a:sym typeface="Wingdings" pitchFamily="2" charset="2"/>
              </a:rPr>
              <a:t>Es gibt mehrere mögliche Beispiele!</a:t>
            </a:r>
            <a:endParaRPr lang="de-DE" sz="3200" b="1" dirty="0">
              <a:solidFill>
                <a:srgbClr val="A60B5D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21BE50-8AC7-4D47-976E-04E8A05E1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964"/>
            <a:ext cx="12192000" cy="46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1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01CED35-2EBA-6A40-B56A-F7995DCB6A13}"/>
              </a:ext>
            </a:extLst>
          </p:cNvPr>
          <p:cNvSpPr txBox="1"/>
          <p:nvPr/>
        </p:nvSpPr>
        <p:spPr>
          <a:xfrm>
            <a:off x="271849" y="210065"/>
            <a:ext cx="648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/>
              <a:t>Beispiel 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3E43DF-12BD-6A4E-8217-BDFA449F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394"/>
            <a:ext cx="12192000" cy="46681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7797AE-0F76-3545-A880-96FDF8537545}"/>
              </a:ext>
            </a:extLst>
          </p:cNvPr>
          <p:cNvSpPr txBox="1"/>
          <p:nvPr/>
        </p:nvSpPr>
        <p:spPr>
          <a:xfrm>
            <a:off x="1214846" y="2899954"/>
            <a:ext cx="337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srgbClr val="0070C0"/>
                </a:solidFill>
              </a:rPr>
              <a:t>Furchtbar!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2E95C1-6C80-3845-9070-4C3203CB5BD0}"/>
              </a:ext>
            </a:extLst>
          </p:cNvPr>
          <p:cNvSpPr txBox="1"/>
          <p:nvPr/>
        </p:nvSpPr>
        <p:spPr>
          <a:xfrm>
            <a:off x="2542903" y="3651340"/>
            <a:ext cx="337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srgbClr val="0070C0"/>
                </a:solidFill>
              </a:rPr>
              <a:t>einen Unfall.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A8C8CB-9F40-A743-8B7E-3C5E85AC4169}"/>
              </a:ext>
            </a:extLst>
          </p:cNvPr>
          <p:cNvSpPr txBox="1"/>
          <p:nvPr/>
        </p:nvSpPr>
        <p:spPr>
          <a:xfrm>
            <a:off x="2190206" y="4087894"/>
            <a:ext cx="337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srgbClr val="0070C0"/>
                </a:solidFill>
              </a:rPr>
              <a:t>Alles Gute!</a:t>
            </a:r>
          </a:p>
        </p:txBody>
      </p:sp>
    </p:spTree>
    <p:extLst>
      <p:ext uri="{BB962C8B-B14F-4D97-AF65-F5344CB8AC3E}">
        <p14:creationId xmlns:p14="http://schemas.microsoft.com/office/powerpoint/2010/main" val="28218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263169E-040D-B347-B799-5D2E377E3FA0}"/>
              </a:ext>
            </a:extLst>
          </p:cNvPr>
          <p:cNvSpPr txBox="1"/>
          <p:nvPr/>
        </p:nvSpPr>
        <p:spPr>
          <a:xfrm>
            <a:off x="271849" y="210065"/>
            <a:ext cx="648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Beispiel</a:t>
            </a:r>
            <a:r>
              <a:rPr lang="fr-FR" sz="3200" dirty="0"/>
              <a:t> 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4236D4-87B5-6141-9BCA-E2C1A7F6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912"/>
            <a:ext cx="12192000" cy="46681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C385D1F-68F9-7946-A217-145C1D6C9110}"/>
              </a:ext>
            </a:extLst>
          </p:cNvPr>
          <p:cNvSpPr txBox="1"/>
          <p:nvPr/>
        </p:nvSpPr>
        <p:spPr>
          <a:xfrm>
            <a:off x="1162595" y="2690948"/>
            <a:ext cx="337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70C0"/>
                </a:solidFill>
              </a:rPr>
              <a:t>Nicht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so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gut</a:t>
            </a:r>
            <a:r>
              <a:rPr lang="fr-FR" sz="28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02376F-3DA2-E84B-876E-A6D171F9DAAF}"/>
              </a:ext>
            </a:extLst>
          </p:cNvPr>
          <p:cNvSpPr txBox="1"/>
          <p:nvPr/>
        </p:nvSpPr>
        <p:spPr>
          <a:xfrm>
            <a:off x="2560319" y="3452685"/>
            <a:ext cx="337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70C0"/>
                </a:solidFill>
              </a:rPr>
              <a:t>Fieber</a:t>
            </a:r>
            <a:r>
              <a:rPr lang="fr-FR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926D1D-A0A6-5B4A-8A1E-08059F5354BE}"/>
              </a:ext>
            </a:extLst>
          </p:cNvPr>
          <p:cNvSpPr txBox="1"/>
          <p:nvPr/>
        </p:nvSpPr>
        <p:spPr>
          <a:xfrm>
            <a:off x="2168434" y="3881038"/>
            <a:ext cx="337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70C0"/>
                </a:solidFill>
              </a:rPr>
              <a:t>Gute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Besserung</a:t>
            </a:r>
            <a:r>
              <a:rPr lang="fr-FR" sz="28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79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61C4ABFF-7AEC-6140-934A-69BEFF00A895}"/>
              </a:ext>
            </a:extLst>
          </p:cNvPr>
          <p:cNvSpPr/>
          <p:nvPr/>
        </p:nvSpPr>
        <p:spPr>
          <a:xfrm>
            <a:off x="10475087" y="365125"/>
            <a:ext cx="1055788" cy="21697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6D6665-0939-0B41-B2C9-161796423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"/>
          <a:stretch/>
        </p:blipFill>
        <p:spPr>
          <a:xfrm>
            <a:off x="1666754" y="856527"/>
            <a:ext cx="8379589" cy="5463558"/>
          </a:xfrm>
          <a:prstGeom prst="rect">
            <a:avLst/>
          </a:prstGeom>
        </p:spPr>
      </p:pic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7C11EE4-A43F-3D48-922C-2BCCE380CF39}"/>
              </a:ext>
            </a:extLst>
          </p:cNvPr>
          <p:cNvSpPr/>
          <p:nvPr/>
        </p:nvSpPr>
        <p:spPr>
          <a:xfrm>
            <a:off x="757177" y="666850"/>
            <a:ext cx="5226934" cy="9775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99C669B7-F580-8243-B7C4-9249D0EAD3E3}"/>
              </a:ext>
            </a:extLst>
          </p:cNvPr>
          <p:cNvSpPr/>
          <p:nvPr/>
        </p:nvSpPr>
        <p:spPr>
          <a:xfrm>
            <a:off x="5445407" y="622007"/>
            <a:ext cx="2282142" cy="662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B972BA-3C31-494B-8D70-FB43D6F87562}"/>
              </a:ext>
            </a:extLst>
          </p:cNvPr>
          <p:cNvSpPr txBox="1"/>
          <p:nvPr/>
        </p:nvSpPr>
        <p:spPr>
          <a:xfrm>
            <a:off x="4612511" y="2558836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86A9EB-8701-2842-BEAA-155EB6DDEE85}"/>
              </a:ext>
            </a:extLst>
          </p:cNvPr>
          <p:cNvSpPr txBox="1"/>
          <p:nvPr/>
        </p:nvSpPr>
        <p:spPr>
          <a:xfrm>
            <a:off x="8391164" y="1088306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945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6B2228E-FC81-9C4A-8BB2-0DC7D4F952EF}"/>
              </a:ext>
            </a:extLst>
          </p:cNvPr>
          <p:cNvSpPr txBox="1"/>
          <p:nvPr/>
        </p:nvSpPr>
        <p:spPr>
          <a:xfrm>
            <a:off x="1006929" y="3886200"/>
            <a:ext cx="10346871" cy="507831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de-DE" sz="3600" b="1" dirty="0">
                <a:solidFill>
                  <a:schemeClr val="accent1"/>
                </a:solidFill>
              </a:rPr>
              <a:t>1: Foto 7</a:t>
            </a:r>
          </a:p>
          <a:p>
            <a:r>
              <a:rPr lang="de-DE" sz="3600" b="1" dirty="0">
                <a:solidFill>
                  <a:schemeClr val="accent1"/>
                </a:solidFill>
              </a:rPr>
              <a:t>2: Foto 4</a:t>
            </a:r>
          </a:p>
          <a:p>
            <a:r>
              <a:rPr lang="de-DE" sz="3600" b="1" dirty="0">
                <a:solidFill>
                  <a:schemeClr val="accent1"/>
                </a:solidFill>
              </a:rPr>
              <a:t>3: Foto 5</a:t>
            </a: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r>
              <a:rPr lang="de-DE" sz="3600" b="1" dirty="0">
                <a:solidFill>
                  <a:schemeClr val="accent1"/>
                </a:solidFill>
              </a:rPr>
              <a:t>4: Foto 1</a:t>
            </a:r>
          </a:p>
          <a:p>
            <a:r>
              <a:rPr lang="de-DE" sz="3600" b="1" dirty="0">
                <a:solidFill>
                  <a:schemeClr val="accent1"/>
                </a:solidFill>
              </a:rPr>
              <a:t>5: Foto 9</a:t>
            </a:r>
          </a:p>
          <a:p>
            <a:r>
              <a:rPr lang="de-DE" sz="3600" b="1" dirty="0">
                <a:solidFill>
                  <a:schemeClr val="accent1"/>
                </a:solidFill>
              </a:rPr>
              <a:t>6: Foto 8</a:t>
            </a: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r>
              <a:rPr lang="de-DE" sz="3600" b="1" dirty="0">
                <a:solidFill>
                  <a:schemeClr val="accent1"/>
                </a:solidFill>
              </a:rPr>
              <a:t>7: Foto 6</a:t>
            </a:r>
          </a:p>
          <a:p>
            <a:r>
              <a:rPr lang="de-DE" sz="3600" b="1" dirty="0">
                <a:solidFill>
                  <a:schemeClr val="accent1"/>
                </a:solidFill>
              </a:rPr>
              <a:t>8: Foto 2</a:t>
            </a:r>
          </a:p>
          <a:p>
            <a:r>
              <a:rPr lang="de-DE" sz="3600" b="1" dirty="0">
                <a:solidFill>
                  <a:schemeClr val="accent1"/>
                </a:solidFill>
              </a:rPr>
              <a:t>9: Foto 3</a:t>
            </a:r>
          </a:p>
          <a:p>
            <a:endParaRPr lang="de-D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ECB76F-DEF5-9D48-86C4-2531FE03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9" y="1072323"/>
            <a:ext cx="10610850" cy="17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E676D4C-86E1-9F4F-AD51-EC7D3D4E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2" y="544010"/>
            <a:ext cx="9819516" cy="57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E85CCE-2F22-1346-84BA-9C2E507BB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039" y="652807"/>
            <a:ext cx="10596718" cy="5529544"/>
          </a:xfrm>
        </p:spPr>
      </p:pic>
    </p:spTree>
    <p:extLst>
      <p:ext uri="{BB962C8B-B14F-4D97-AF65-F5344CB8AC3E}">
        <p14:creationId xmlns:p14="http://schemas.microsoft.com/office/powerpoint/2010/main" val="393230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EDBC-9E8B-2D42-B44C-62FA93C4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2" y="112988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Peter wohnt in </a:t>
            </a:r>
            <a:r>
              <a:rPr lang="de-DE" dirty="0">
                <a:solidFill>
                  <a:srgbClr val="FF0000"/>
                </a:solidFill>
              </a:rPr>
              <a:t>Deutschland</a:t>
            </a:r>
            <a:r>
              <a:rPr lang="de-DE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Er ist </a:t>
            </a:r>
            <a:r>
              <a:rPr lang="de-DE" dirty="0">
                <a:solidFill>
                  <a:srgbClr val="FF0000"/>
                </a:solidFill>
              </a:rPr>
              <a:t>15</a:t>
            </a:r>
            <a:r>
              <a:rPr lang="de-DE" dirty="0"/>
              <a:t> Jahre alt.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Peter geht in die Klasse </a:t>
            </a:r>
            <a:r>
              <a:rPr lang="de-DE" dirty="0">
                <a:solidFill>
                  <a:srgbClr val="FF0000"/>
                </a:solidFill>
              </a:rPr>
              <a:t>9a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Er spielt </a:t>
            </a:r>
            <a:r>
              <a:rPr lang="de-DE" dirty="0">
                <a:solidFill>
                  <a:srgbClr val="FF0000"/>
                </a:solidFill>
              </a:rPr>
              <a:t>Saxofon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Peter mag </a:t>
            </a:r>
            <a:r>
              <a:rPr lang="de-DE" dirty="0">
                <a:solidFill>
                  <a:srgbClr val="FF0000"/>
                </a:solidFill>
              </a:rPr>
              <a:t>Kunst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Peter ist sehr </a:t>
            </a:r>
            <a:r>
              <a:rPr lang="de-DE" dirty="0">
                <a:solidFill>
                  <a:srgbClr val="FF0000"/>
                </a:solidFill>
              </a:rPr>
              <a:t>cool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Er liebt </a:t>
            </a:r>
            <a:r>
              <a:rPr lang="de-DE" dirty="0">
                <a:solidFill>
                  <a:srgbClr val="FF0000"/>
                </a:solidFill>
              </a:rPr>
              <a:t>Hamburger</a:t>
            </a:r>
          </a:p>
        </p:txBody>
      </p:sp>
    </p:spTree>
    <p:extLst>
      <p:ext uri="{BB962C8B-B14F-4D97-AF65-F5344CB8AC3E}">
        <p14:creationId xmlns:p14="http://schemas.microsoft.com/office/powerpoint/2010/main" val="9769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71E02D-865C-B34A-A144-5408E90D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1328"/>
            <a:ext cx="11869562" cy="50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A840CF-2C62-0A4F-9F35-D30C642E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280590"/>
            <a:ext cx="11364686" cy="6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0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5EE6B213-B81E-0E40-AB63-A0BD11C83DF2}"/>
              </a:ext>
            </a:extLst>
          </p:cNvPr>
          <p:cNvSpPr/>
          <p:nvPr/>
        </p:nvSpPr>
        <p:spPr>
          <a:xfrm>
            <a:off x="277585" y="1404257"/>
            <a:ext cx="2438400" cy="2002972"/>
          </a:xfrm>
          <a:prstGeom prst="wedgeEllipseCallout">
            <a:avLst>
              <a:gd name="adj1" fmla="val 99256"/>
              <a:gd name="adj2" fmla="val 391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 Flugzeug. Was kann man damit machen?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157B8B29-6711-3640-84E0-1B7AA1CC37A6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Eine Reise machen / in die USA fliegen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81310E-25F6-7F43-A1AD-AE9B79C4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28" y="2751364"/>
            <a:ext cx="2737757" cy="17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9E5151AA-0D27-3540-A193-DF97DBD3E422}"/>
              </a:ext>
            </a:extLst>
          </p:cNvPr>
          <p:cNvSpPr/>
          <p:nvPr/>
        </p:nvSpPr>
        <p:spPr>
          <a:xfrm>
            <a:off x="511629" y="1589314"/>
            <a:ext cx="2438400" cy="2002972"/>
          </a:xfrm>
          <a:prstGeom prst="wedgeEllipseCallout">
            <a:avLst>
              <a:gd name="adj1" fmla="val 99256"/>
              <a:gd name="adj2" fmla="val 391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Das ist ein Bleistift. Was kann man damit machen?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667F613B-3231-7B4E-B71E-E04674C7ADAF}"/>
              </a:ext>
            </a:extLst>
          </p:cNvPr>
          <p:cNvSpPr/>
          <p:nvPr/>
        </p:nvSpPr>
        <p:spPr>
          <a:xfrm>
            <a:off x="8588828" y="1738992"/>
            <a:ext cx="2438400" cy="2024743"/>
          </a:xfrm>
          <a:prstGeom prst="wedgeEllipseCallout">
            <a:avLst>
              <a:gd name="adj1" fmla="val -88244"/>
              <a:gd name="adj2" fmla="val 29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Schreiben / malen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0A5B04-B134-A843-A4FB-6785BD620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514" y="2452035"/>
            <a:ext cx="3031852" cy="17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649</Words>
  <Application>Microsoft Macintosh PowerPoint</Application>
  <PresentationFormat>Grand écran</PresentationFormat>
  <Paragraphs>123</Paragraphs>
  <Slides>38</Slides>
  <Notes>2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38</cp:revision>
  <dcterms:created xsi:type="dcterms:W3CDTF">2018-11-12T10:25:11Z</dcterms:created>
  <dcterms:modified xsi:type="dcterms:W3CDTF">2020-06-30T15:28:45Z</dcterms:modified>
</cp:coreProperties>
</file>