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94" r:id="rId4"/>
    <p:sldId id="295" r:id="rId5"/>
    <p:sldId id="260" r:id="rId6"/>
    <p:sldId id="296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97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2" r:id="rId23"/>
    <p:sldId id="283" r:id="rId24"/>
    <p:sldId id="287" r:id="rId25"/>
    <p:sldId id="288" r:id="rId26"/>
    <p:sldId id="289" r:id="rId27"/>
    <p:sldId id="290" r:id="rId28"/>
    <p:sldId id="291" r:id="rId29"/>
    <p:sldId id="298" r:id="rId30"/>
    <p:sldId id="285" r:id="rId31"/>
    <p:sldId id="286" r:id="rId32"/>
    <p:sldId id="267" r:id="rId33"/>
    <p:sldId id="268" r:id="rId3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45"/>
  </p:normalViewPr>
  <p:slideViewPr>
    <p:cSldViewPr snapToGrid="0" snapToObjects="1">
      <p:cViewPr varScale="1">
        <p:scale>
          <a:sx n="83" d="100"/>
          <a:sy n="83" d="100"/>
        </p:scale>
        <p:origin x="83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01F49-72A1-F642-ABD0-E6922930F774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348FA-5EC9-1F48-B3E1-4F49EBBA9B6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165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3072F-57FA-B741-97C8-426102947C3A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4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12C5-F8F6-8946-AF2C-2799D4120547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6D25-A3BE-7747-9A6E-A3F8721B20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12C5-F8F6-8946-AF2C-2799D4120547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6D25-A3BE-7747-9A6E-A3F8721B20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12C5-F8F6-8946-AF2C-2799D4120547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6D25-A3BE-7747-9A6E-A3F8721B20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12C5-F8F6-8946-AF2C-2799D4120547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6D25-A3BE-7747-9A6E-A3F8721B20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12C5-F8F6-8946-AF2C-2799D4120547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6D25-A3BE-7747-9A6E-A3F8721B20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12C5-F8F6-8946-AF2C-2799D4120547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6D25-A3BE-7747-9A6E-A3F8721B20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12C5-F8F6-8946-AF2C-2799D4120547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6D25-A3BE-7747-9A6E-A3F8721B20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12C5-F8F6-8946-AF2C-2799D4120547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6D25-A3BE-7747-9A6E-A3F8721B20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12C5-F8F6-8946-AF2C-2799D4120547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6D25-A3BE-7747-9A6E-A3F8721B20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12C5-F8F6-8946-AF2C-2799D4120547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6D25-A3BE-7747-9A6E-A3F8721B20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12C5-F8F6-8946-AF2C-2799D4120547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6D25-A3BE-7747-9A6E-A3F8721B20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E12C5-F8F6-8946-AF2C-2799D4120547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36D25-A3BE-7747-9A6E-A3F8721B207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.png"/><Relationship Id="rId5" Type="http://schemas.microsoft.com/office/2007/relationships/media" Target="../media/media8.mp3"/><Relationship Id="rId10" Type="http://schemas.openxmlformats.org/officeDocument/2006/relationships/image" Target="../media/image26.emf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4808" y="167564"/>
            <a:ext cx="1774944" cy="859270"/>
          </a:xfrm>
        </p:spPr>
        <p:txBody>
          <a:bodyPr>
            <a:normAutofit/>
          </a:bodyPr>
          <a:lstStyle/>
          <a:p>
            <a:r>
              <a:rPr lang="fr-FR" sz="2400" dirty="0" err="1">
                <a:solidFill>
                  <a:srgbClr val="0070C0"/>
                </a:solidFill>
              </a:rPr>
              <a:t>Kapitel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  <a:r>
              <a:rPr lang="fr-FR" sz="2400" dirty="0" smtClean="0">
                <a:solidFill>
                  <a:srgbClr val="0070C0"/>
                </a:solidFill>
              </a:rPr>
              <a:t>8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2192E1-E1BA-CC4D-9474-E18632686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80" y="1026834"/>
            <a:ext cx="7150100" cy="5181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FB9A62-74E8-0341-A711-E7C4331A2EFB}"/>
              </a:ext>
            </a:extLst>
          </p:cNvPr>
          <p:cNvSpPr/>
          <p:nvPr/>
        </p:nvSpPr>
        <p:spPr>
          <a:xfrm>
            <a:off x="3059728" y="3316253"/>
            <a:ext cx="1122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Die </a:t>
            </a:r>
            <a:r>
              <a:rPr lang="fr-FR" dirty="0" err="1">
                <a:solidFill>
                  <a:srgbClr val="0070C0"/>
                </a:solidFill>
              </a:rPr>
              <a:t>Küche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F55862-08C5-E743-AD75-5F0664DB33C4}"/>
              </a:ext>
            </a:extLst>
          </p:cNvPr>
          <p:cNvSpPr/>
          <p:nvPr/>
        </p:nvSpPr>
        <p:spPr>
          <a:xfrm>
            <a:off x="3059728" y="3828247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Das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Schwimmbad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411EBD-E92F-5742-8E74-1D67F7DA32B2}"/>
              </a:ext>
            </a:extLst>
          </p:cNvPr>
          <p:cNvSpPr/>
          <p:nvPr/>
        </p:nvSpPr>
        <p:spPr>
          <a:xfrm>
            <a:off x="3866551" y="4833674"/>
            <a:ext cx="970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Das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Bett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F98938-54C4-2C4F-9E11-B0E50292E2F8}"/>
              </a:ext>
            </a:extLst>
          </p:cNvPr>
          <p:cNvSpPr/>
          <p:nvPr/>
        </p:nvSpPr>
        <p:spPr>
          <a:xfrm>
            <a:off x="3337633" y="5336388"/>
            <a:ext cx="170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Der </a:t>
            </a:r>
            <a:r>
              <a:rPr lang="fr-FR" dirty="0" err="1">
                <a:solidFill>
                  <a:srgbClr val="0070C0"/>
                </a:solidFill>
              </a:rPr>
              <a:t>Schreibtisch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D61120-E000-0E4C-892F-751E0855E956}"/>
              </a:ext>
            </a:extLst>
          </p:cNvPr>
          <p:cNvSpPr/>
          <p:nvPr/>
        </p:nvSpPr>
        <p:spPr>
          <a:xfrm>
            <a:off x="3167304" y="5857032"/>
            <a:ext cx="170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Die </a:t>
            </a:r>
            <a:r>
              <a:rPr lang="fr-FR" dirty="0" err="1">
                <a:solidFill>
                  <a:srgbClr val="0070C0"/>
                </a:solidFill>
              </a:rPr>
              <a:t>Hängematte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65BC2C2-4098-164D-9A70-7FE4386A5E3D}"/>
              </a:ext>
            </a:extLst>
          </p:cNvPr>
          <p:cNvCxnSpPr>
            <a:cxnSpLocks/>
          </p:cNvCxnSpPr>
          <p:nvPr/>
        </p:nvCxnSpPr>
        <p:spPr>
          <a:xfrm>
            <a:off x="6832553" y="3880938"/>
            <a:ext cx="652329" cy="13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0825C4A-8626-1047-8C67-3BA3D232DC34}"/>
              </a:ext>
            </a:extLst>
          </p:cNvPr>
          <p:cNvCxnSpPr>
            <a:cxnSpLocks/>
          </p:cNvCxnSpPr>
          <p:nvPr/>
        </p:nvCxnSpPr>
        <p:spPr>
          <a:xfrm>
            <a:off x="6259089" y="3500919"/>
            <a:ext cx="652329" cy="13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CC32A6E-E3D3-CF4B-81B2-C6AAA8DCD835}"/>
              </a:ext>
            </a:extLst>
          </p:cNvPr>
          <p:cNvCxnSpPr>
            <a:cxnSpLocks/>
          </p:cNvCxnSpPr>
          <p:nvPr/>
        </p:nvCxnSpPr>
        <p:spPr>
          <a:xfrm>
            <a:off x="5736488" y="3880938"/>
            <a:ext cx="918836" cy="2197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B49FD84-A69F-8D47-995E-3B3F1ACC5664}"/>
              </a:ext>
            </a:extLst>
          </p:cNvPr>
          <p:cNvCxnSpPr>
            <a:cxnSpLocks/>
          </p:cNvCxnSpPr>
          <p:nvPr/>
        </p:nvCxnSpPr>
        <p:spPr>
          <a:xfrm flipV="1">
            <a:off x="6329159" y="4421171"/>
            <a:ext cx="948334" cy="676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9125FE3-A76A-6D49-8CE5-4422872AB40D}"/>
              </a:ext>
            </a:extLst>
          </p:cNvPr>
          <p:cNvCxnSpPr>
            <a:cxnSpLocks/>
          </p:cNvCxnSpPr>
          <p:nvPr/>
        </p:nvCxnSpPr>
        <p:spPr>
          <a:xfrm>
            <a:off x="6329159" y="4956585"/>
            <a:ext cx="1155723" cy="33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CBAAD10-23F5-4108-A29D-6B543B101EF1}"/>
              </a:ext>
            </a:extLst>
          </p:cNvPr>
          <p:cNvSpPr txBox="1"/>
          <p:nvPr/>
        </p:nvSpPr>
        <p:spPr>
          <a:xfrm>
            <a:off x="628650" y="1254668"/>
            <a:ext cx="4243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eriod" startAt="5"/>
            </a:pPr>
            <a:r>
              <a:rPr lang="de-DE" sz="2400" b="1" dirty="0">
                <a:solidFill>
                  <a:srgbClr val="0070C0"/>
                </a:solidFill>
              </a:rPr>
              <a:t>stehen / liegen / hängen – Schreib das passende Verb</a:t>
            </a:r>
            <a:endParaRPr lang="fr-CH" sz="2400" dirty="0">
              <a:solidFill>
                <a:srgbClr val="0070C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2AF41B-7755-4993-99D3-BB6DC4A2AB23}"/>
              </a:ext>
            </a:extLst>
          </p:cNvPr>
          <p:cNvSpPr txBox="1"/>
          <p:nvPr/>
        </p:nvSpPr>
        <p:spPr>
          <a:xfrm>
            <a:off x="178594" y="4276794"/>
            <a:ext cx="89654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2400" dirty="0">
                <a:solidFill>
                  <a:srgbClr val="0070C0"/>
                </a:solidFill>
              </a:rPr>
              <a:t>Der Stuhl                     vor dem Schreibtisch.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>
                <a:solidFill>
                  <a:srgbClr val="0070C0"/>
                </a:solidFill>
              </a:rPr>
              <a:t>Das Bild                       an der Wand.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>
                <a:solidFill>
                  <a:srgbClr val="0070C0"/>
                </a:solidFill>
              </a:rPr>
              <a:t>Das Bett                     </a:t>
            </a:r>
            <a:r>
              <a:rPr lang="de-DE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>
                <a:solidFill>
                  <a:srgbClr val="0070C0"/>
                </a:solidFill>
              </a:rPr>
              <a:t>vor dem Regal.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>
                <a:solidFill>
                  <a:srgbClr val="0070C0"/>
                </a:solidFill>
              </a:rPr>
              <a:t>Der Teppich                auf dem Boden.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>
                <a:solidFill>
                  <a:srgbClr val="0070C0"/>
                </a:solidFill>
              </a:rPr>
              <a:t>Das Regal                    in der Ecke.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>
                <a:solidFill>
                  <a:srgbClr val="0070C0"/>
                </a:solidFill>
              </a:rPr>
              <a:t>Die Lampe                  an der Decke.</a:t>
            </a:r>
          </a:p>
          <a:p>
            <a:pPr marL="457200" indent="-457200">
              <a:buFont typeface="+mj-lt"/>
              <a:buAutoNum type="arabicPeriod"/>
            </a:pPr>
            <a:endParaRPr lang="de-DE" sz="2400" dirty="0">
              <a:solidFill>
                <a:srgbClr val="0070C0"/>
              </a:solidFill>
            </a:endParaRPr>
          </a:p>
        </p:txBody>
      </p:sp>
      <p:pic>
        <p:nvPicPr>
          <p:cNvPr id="7" name="Grafik 2">
            <a:extLst>
              <a:ext uri="{FF2B5EF4-FFF2-40B4-BE49-F238E27FC236}">
                <a16:creationId xmlns:a16="http://schemas.microsoft.com/office/drawing/2014/main" id="{247547CD-6B4A-4E5F-8006-05C8C37C5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005" y="272882"/>
            <a:ext cx="4193415" cy="363458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C7B89EE-C6A5-4AC1-9C9D-5E2EED65B3D6}"/>
              </a:ext>
            </a:extLst>
          </p:cNvPr>
          <p:cNvSpPr txBox="1"/>
          <p:nvPr/>
        </p:nvSpPr>
        <p:spPr>
          <a:xfrm>
            <a:off x="1909745" y="4276795"/>
            <a:ext cx="1143909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CH" sz="2400" dirty="0" err="1">
                <a:solidFill>
                  <a:srgbClr val="0070C0"/>
                </a:solidFill>
              </a:rPr>
              <a:t>steht</a:t>
            </a:r>
            <a:endParaRPr lang="fr-CH" sz="2400" dirty="0">
              <a:solidFill>
                <a:srgbClr val="0070C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0734A26-4CF6-4D31-B5DB-80DC92DA9D99}"/>
              </a:ext>
            </a:extLst>
          </p:cNvPr>
          <p:cNvSpPr txBox="1"/>
          <p:nvPr/>
        </p:nvSpPr>
        <p:spPr>
          <a:xfrm>
            <a:off x="1827390" y="4658949"/>
            <a:ext cx="898804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2400" dirty="0" err="1">
                <a:solidFill>
                  <a:srgbClr val="0070C0"/>
                </a:solidFill>
              </a:rPr>
              <a:t>hängt</a:t>
            </a:r>
            <a:endParaRPr lang="fr-CH" sz="2400" dirty="0">
              <a:solidFill>
                <a:srgbClr val="0070C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3BFC39E-5DEA-4463-9BC8-99A9936C65C3}"/>
              </a:ext>
            </a:extLst>
          </p:cNvPr>
          <p:cNvSpPr txBox="1"/>
          <p:nvPr/>
        </p:nvSpPr>
        <p:spPr>
          <a:xfrm>
            <a:off x="1754373" y="5024753"/>
            <a:ext cx="816449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CH" sz="2400" dirty="0" err="1">
                <a:solidFill>
                  <a:srgbClr val="0070C0"/>
                </a:solidFill>
              </a:rPr>
              <a:t>steht</a:t>
            </a:r>
            <a:endParaRPr lang="fr-CH" sz="2400" dirty="0">
              <a:solidFill>
                <a:srgbClr val="0070C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215D972-A18D-40C0-B535-2CD6459661FE}"/>
              </a:ext>
            </a:extLst>
          </p:cNvPr>
          <p:cNvSpPr txBox="1"/>
          <p:nvPr/>
        </p:nvSpPr>
        <p:spPr>
          <a:xfrm>
            <a:off x="2309142" y="5486418"/>
            <a:ext cx="74451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CH" sz="2400" dirty="0" err="1">
                <a:solidFill>
                  <a:srgbClr val="0070C0"/>
                </a:solidFill>
              </a:rPr>
              <a:t>liegt</a:t>
            </a:r>
            <a:endParaRPr lang="fr-CH" sz="2400" dirty="0">
              <a:solidFill>
                <a:srgbClr val="0070C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5B81719-2E38-4087-A7F0-A67D3928EE23}"/>
              </a:ext>
            </a:extLst>
          </p:cNvPr>
          <p:cNvSpPr txBox="1"/>
          <p:nvPr/>
        </p:nvSpPr>
        <p:spPr>
          <a:xfrm>
            <a:off x="1909745" y="5750463"/>
            <a:ext cx="816449" cy="461665"/>
          </a:xfrm>
          <a:prstGeom prst="rect">
            <a:avLst/>
          </a:prstGeom>
          <a:solidFill>
            <a:srgbClr val="FFFF00">
              <a:alpha val="54000"/>
            </a:srgb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2400" dirty="0" err="1">
                <a:solidFill>
                  <a:srgbClr val="0070C0"/>
                </a:solidFill>
              </a:rPr>
              <a:t>steht</a:t>
            </a:r>
            <a:endParaRPr lang="fr-CH" sz="2400" dirty="0">
              <a:solidFill>
                <a:srgbClr val="0070C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46151C4-4B47-4314-AEA9-4A9A0DC7D65E}"/>
              </a:ext>
            </a:extLst>
          </p:cNvPr>
          <p:cNvSpPr txBox="1"/>
          <p:nvPr/>
        </p:nvSpPr>
        <p:spPr>
          <a:xfrm>
            <a:off x="2121420" y="6118971"/>
            <a:ext cx="898804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CH" sz="2400" dirty="0" err="1">
                <a:solidFill>
                  <a:srgbClr val="0070C0">
                    <a:alpha val="69000"/>
                  </a:srgbClr>
                </a:solidFill>
              </a:rPr>
              <a:t>hängt</a:t>
            </a:r>
            <a:endParaRPr lang="fr-CH" sz="2400" dirty="0">
              <a:solidFill>
                <a:srgbClr val="0070C0">
                  <a:alpha val="69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3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9-02-12 à 16.40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13" y="0"/>
            <a:ext cx="8277003" cy="470467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1913" y="4024910"/>
            <a:ext cx="780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00FF"/>
                </a:solidFill>
                <a:latin typeface="Calibri (Corps)"/>
                <a:cs typeface="Calibri (Corps)"/>
              </a:rPr>
              <a:t>Beispiele: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1913" y="4436345"/>
            <a:ext cx="78026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00FF"/>
                </a:solidFill>
                <a:latin typeface="Calibri (Corps)"/>
                <a:cs typeface="Calibri (Corps)"/>
              </a:rPr>
              <a:t>- Das Bett ist / steht vor dem Regal.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91913" y="4890118"/>
            <a:ext cx="79689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00FF"/>
                </a:solidFill>
                <a:latin typeface="Calibri (Corps)"/>
                <a:cs typeface="Calibri (Corps)"/>
              </a:rPr>
              <a:t>- Das Poster ist / hängt an der Wand.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82969" y="5339715"/>
            <a:ext cx="75933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00FF"/>
                </a:solidFill>
                <a:latin typeface="Calibri (Corps)"/>
                <a:cs typeface="Calibri (Corps)"/>
              </a:rPr>
              <a:t>- Der Teppich ist / liegt auf dem Boden.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91913" y="5831648"/>
            <a:ext cx="84609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00FF"/>
                </a:solidFill>
                <a:latin typeface="Calibri (Corps)"/>
                <a:cs typeface="Calibri (Corps)"/>
              </a:rPr>
              <a:t>- Der Papierkorb steht neben dem Schreibtisch.</a:t>
            </a:r>
          </a:p>
          <a:p>
            <a:pPr>
              <a:buFontTx/>
              <a:buChar char="-"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9E189ED-1A4D-2F4A-8D40-3339DE234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17172"/>
            <a:ext cx="9144000" cy="443973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CED2181-1AEA-8446-9E7F-D1117F9562F9}"/>
              </a:ext>
            </a:extLst>
          </p:cNvPr>
          <p:cNvSpPr txBox="1"/>
          <p:nvPr/>
        </p:nvSpPr>
        <p:spPr>
          <a:xfrm>
            <a:off x="7104908" y="1505405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rgbClr val="0070C0"/>
                </a:solidFill>
              </a:rPr>
              <a:t>dem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DA5D828-65E2-C04E-A748-119A7BBB4428}"/>
              </a:ext>
            </a:extLst>
          </p:cNvPr>
          <p:cNvSpPr txBox="1"/>
          <p:nvPr/>
        </p:nvSpPr>
        <p:spPr>
          <a:xfrm>
            <a:off x="7431279" y="1810205"/>
            <a:ext cx="537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der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43F18A-A927-D344-A548-4D92CCCDAEEC}"/>
              </a:ext>
            </a:extLst>
          </p:cNvPr>
          <p:cNvSpPr txBox="1"/>
          <p:nvPr/>
        </p:nvSpPr>
        <p:spPr>
          <a:xfrm>
            <a:off x="7566663" y="2115005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den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975AC7-4482-4749-B67A-27D5990E6350}"/>
              </a:ext>
            </a:extLst>
          </p:cNvPr>
          <p:cNvSpPr txBox="1"/>
          <p:nvPr/>
        </p:nvSpPr>
        <p:spPr>
          <a:xfrm>
            <a:off x="1025237" y="4156365"/>
            <a:ext cx="127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Vor </a:t>
            </a:r>
            <a:r>
              <a:rPr lang="fr-FR" sz="2400" dirty="0" err="1">
                <a:solidFill>
                  <a:srgbClr val="0070C0"/>
                </a:solidFill>
              </a:rPr>
              <a:t>dem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6E57E71-21C3-1F46-A665-929C3918E6F9}"/>
              </a:ext>
            </a:extLst>
          </p:cNvPr>
          <p:cNvSpPr txBox="1"/>
          <p:nvPr/>
        </p:nvSpPr>
        <p:spPr>
          <a:xfrm>
            <a:off x="4197928" y="4583853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Im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9D8DA38-B88B-A845-B519-CBD9D09A2D82}"/>
              </a:ext>
            </a:extLst>
          </p:cNvPr>
          <p:cNvSpPr txBox="1"/>
          <p:nvPr/>
        </p:nvSpPr>
        <p:spPr>
          <a:xfrm>
            <a:off x="4197928" y="4156364"/>
            <a:ext cx="1107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Vor der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6F334F4-50F9-BB44-A46E-D916F6F63831}"/>
              </a:ext>
            </a:extLst>
          </p:cNvPr>
          <p:cNvSpPr txBox="1"/>
          <p:nvPr/>
        </p:nvSpPr>
        <p:spPr>
          <a:xfrm>
            <a:off x="1122219" y="4583852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In den</a:t>
            </a:r>
          </a:p>
        </p:txBody>
      </p:sp>
    </p:spTree>
    <p:extLst>
      <p:ext uri="{BB962C8B-B14F-4D97-AF65-F5344CB8AC3E}">
        <p14:creationId xmlns:p14="http://schemas.microsoft.com/office/powerpoint/2010/main" val="359464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7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0496366-894D-E741-88A3-786DA270D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78" y="986118"/>
            <a:ext cx="9175956" cy="26714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357632C-D230-544E-B034-DC117B544202}"/>
              </a:ext>
            </a:extLst>
          </p:cNvPr>
          <p:cNvSpPr txBox="1"/>
          <p:nvPr/>
        </p:nvSpPr>
        <p:spPr>
          <a:xfrm>
            <a:off x="3908612" y="2091025"/>
            <a:ext cx="919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0070C0"/>
                </a:solidFill>
              </a:rPr>
              <a:t>Wand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C727BB-F2DD-A246-B2B4-A61AE881BACC}"/>
              </a:ext>
            </a:extLst>
          </p:cNvPr>
          <p:cNvSpPr txBox="1"/>
          <p:nvPr/>
        </p:nvSpPr>
        <p:spPr>
          <a:xfrm>
            <a:off x="6508924" y="2702839"/>
            <a:ext cx="856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0070C0"/>
                </a:solidFill>
              </a:rPr>
              <a:t>Regal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191474-9F11-9F45-A7E7-489DD8965809}"/>
              </a:ext>
            </a:extLst>
          </p:cNvPr>
          <p:cNvSpPr txBox="1"/>
          <p:nvPr/>
        </p:nvSpPr>
        <p:spPr>
          <a:xfrm>
            <a:off x="3668538" y="2705090"/>
            <a:ext cx="1227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0070C0"/>
                </a:solidFill>
              </a:rPr>
              <a:t>Büchern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C3FF8B-4661-2A48-AA44-6098460554BF}"/>
              </a:ext>
            </a:extLst>
          </p:cNvPr>
          <p:cNvSpPr txBox="1"/>
          <p:nvPr/>
        </p:nvSpPr>
        <p:spPr>
          <a:xfrm>
            <a:off x="7428343" y="2091024"/>
            <a:ext cx="704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0070C0"/>
                </a:solidFill>
              </a:rPr>
              <a:t>Bett</a:t>
            </a:r>
            <a:endParaRPr lang="fr-F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8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9-02-12 à 17.07.5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839" y="54658"/>
            <a:ext cx="8200936" cy="673975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432239" y="1656742"/>
            <a:ext cx="49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  X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249548" y="4174590"/>
            <a:ext cx="345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614396" y="4636255"/>
            <a:ext cx="345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656153" y="4165455"/>
            <a:ext cx="345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518622" y="4682950"/>
            <a:ext cx="345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415904" y="5476207"/>
            <a:ext cx="756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rgbClr val="0000FF"/>
                </a:solidFill>
              </a:rPr>
              <a:t>kein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897865" y="6175176"/>
            <a:ext cx="927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0000FF"/>
                </a:solidFill>
              </a:rPr>
              <a:t>Eltern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982547" y="6168705"/>
            <a:ext cx="120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  </a:t>
            </a:r>
            <a:r>
              <a:rPr lang="fr-FR" sz="2400" dirty="0" err="1">
                <a:solidFill>
                  <a:srgbClr val="0000FF"/>
                </a:solidFill>
              </a:rPr>
              <a:t>sofort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819823" y="5592104"/>
            <a:ext cx="803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kein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986131" y="5622989"/>
            <a:ext cx="198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, </a:t>
            </a:r>
            <a:r>
              <a:rPr lang="fr-FR" sz="2400" dirty="0" err="1">
                <a:solidFill>
                  <a:srgbClr val="0000FF"/>
                </a:solidFill>
              </a:rPr>
              <a:t>mehr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Freizeit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834426" y="2580072"/>
            <a:ext cx="49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 rot="1649885">
            <a:off x="7010223" y="4836453"/>
            <a:ext cx="2077284" cy="58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räumt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nicht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gern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auf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116905" y="1949227"/>
            <a:ext cx="49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  X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6129235" y="2241712"/>
            <a:ext cx="49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  X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6113551" y="2823706"/>
            <a:ext cx="49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  X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5434869" y="3106852"/>
            <a:ext cx="49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  X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5437861" y="2530810"/>
            <a:ext cx="49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  X</a:t>
            </a:r>
          </a:p>
        </p:txBody>
      </p:sp>
      <p:pic>
        <p:nvPicPr>
          <p:cNvPr id="2" name="gk9_AB_Track_51_K08_U7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3039" y="1339627"/>
            <a:ext cx="609600" cy="609600"/>
          </a:xfrm>
          <a:prstGeom prst="rect">
            <a:avLst/>
          </a:prstGeom>
        </p:spPr>
      </p:pic>
      <p:pic>
        <p:nvPicPr>
          <p:cNvPr id="5" name="gk9_AB_Track_52_K08_U7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3039" y="3595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8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9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8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4" grpId="0"/>
      <p:bldP spid="26" grpId="0"/>
      <p:bldP spid="28" grpId="0"/>
      <p:bldP spid="23" grpId="0"/>
      <p:bldP spid="37" grpId="0"/>
      <p:bldP spid="38" grpId="0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3366FF"/>
                </a:solidFill>
              </a:rPr>
              <a:t>AB.8 S.73</a:t>
            </a:r>
            <a:endParaRPr lang="fr-FR" sz="2400" dirty="0">
              <a:solidFill>
                <a:srgbClr val="3366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" y="274638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3366FF"/>
                </a:solidFill>
              </a:rPr>
              <a:t>Kapitel</a:t>
            </a:r>
            <a:r>
              <a:rPr lang="fr-FR" dirty="0">
                <a:solidFill>
                  <a:srgbClr val="3366FF"/>
                </a:solidFill>
              </a:rPr>
              <a:t> 8</a:t>
            </a:r>
            <a:r>
              <a:rPr lang="fr-FR" dirty="0" smtClean="0">
                <a:solidFill>
                  <a:srgbClr val="3366FF"/>
                </a:solidFill>
              </a:rPr>
              <a:t> Ab.8 </a:t>
            </a:r>
            <a:r>
              <a:rPr lang="fr-FR" dirty="0">
                <a:solidFill>
                  <a:srgbClr val="3366FF"/>
                </a:solidFill>
              </a:rPr>
              <a:t>S</a:t>
            </a:r>
            <a:r>
              <a:rPr lang="fr-FR" dirty="0" smtClean="0">
                <a:solidFill>
                  <a:srgbClr val="3366FF"/>
                </a:solidFill>
              </a:rPr>
              <a:t>.73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50" y="1943818"/>
            <a:ext cx="2882900" cy="2159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057140" y="3252736"/>
            <a:ext cx="1305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3366FF"/>
                </a:solidFill>
              </a:rPr>
              <a:t>legt</a:t>
            </a:r>
            <a:r>
              <a:rPr lang="fr-FR" sz="1400" dirty="0" smtClean="0">
                <a:solidFill>
                  <a:srgbClr val="3366FF"/>
                </a:solidFill>
              </a:rPr>
              <a:t> </a:t>
            </a:r>
            <a:endParaRPr lang="fr-FR" sz="14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3366FF"/>
                </a:solidFill>
              </a:rPr>
              <a:t>AB.8 S.73</a:t>
            </a:r>
            <a:endParaRPr lang="fr-FR" sz="2400" dirty="0">
              <a:solidFill>
                <a:srgbClr val="3366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" y="274638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3366FF"/>
                </a:solidFill>
              </a:rPr>
              <a:t>Kapitel</a:t>
            </a:r>
            <a:r>
              <a:rPr lang="fr-FR" dirty="0">
                <a:solidFill>
                  <a:srgbClr val="3366FF"/>
                </a:solidFill>
              </a:rPr>
              <a:t> 8</a:t>
            </a:r>
            <a:r>
              <a:rPr lang="fr-FR" dirty="0" smtClean="0">
                <a:solidFill>
                  <a:srgbClr val="3366FF"/>
                </a:solidFill>
              </a:rPr>
              <a:t> Ab.8 </a:t>
            </a:r>
            <a:r>
              <a:rPr lang="fr-FR" dirty="0">
                <a:solidFill>
                  <a:srgbClr val="3366FF"/>
                </a:solidFill>
              </a:rPr>
              <a:t>S</a:t>
            </a:r>
            <a:r>
              <a:rPr lang="fr-FR" dirty="0" smtClean="0">
                <a:solidFill>
                  <a:srgbClr val="3366FF"/>
                </a:solidFill>
              </a:rPr>
              <a:t>.73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2400300"/>
            <a:ext cx="2946400" cy="20574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63461" y="3615856"/>
            <a:ext cx="127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3366FF"/>
                </a:solidFill>
              </a:rPr>
              <a:t>stehen</a:t>
            </a:r>
            <a:endParaRPr lang="fr-FR" sz="24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3366FF"/>
                </a:solidFill>
              </a:rPr>
              <a:t>AB.8 S.73</a:t>
            </a:r>
            <a:endParaRPr lang="fr-FR" sz="2400" dirty="0">
              <a:solidFill>
                <a:srgbClr val="3366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" y="274638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3366FF"/>
                </a:solidFill>
              </a:rPr>
              <a:t>Kapitel</a:t>
            </a:r>
            <a:r>
              <a:rPr lang="fr-FR" dirty="0">
                <a:solidFill>
                  <a:srgbClr val="3366FF"/>
                </a:solidFill>
              </a:rPr>
              <a:t> 8</a:t>
            </a:r>
            <a:r>
              <a:rPr lang="fr-FR" dirty="0" smtClean="0">
                <a:solidFill>
                  <a:srgbClr val="3366FF"/>
                </a:solidFill>
              </a:rPr>
              <a:t> Ab.8 </a:t>
            </a:r>
            <a:r>
              <a:rPr lang="fr-FR" dirty="0">
                <a:solidFill>
                  <a:srgbClr val="3366FF"/>
                </a:solidFill>
              </a:rPr>
              <a:t>S</a:t>
            </a:r>
            <a:r>
              <a:rPr lang="fr-FR" dirty="0" smtClean="0">
                <a:solidFill>
                  <a:srgbClr val="3366FF"/>
                </a:solidFill>
              </a:rPr>
              <a:t>.73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2324100"/>
            <a:ext cx="2794000" cy="22098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628379" y="3643165"/>
            <a:ext cx="1190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3366FF"/>
                </a:solidFill>
              </a:rPr>
              <a:t>hängt</a:t>
            </a:r>
            <a:endParaRPr lang="fr-FR" sz="24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3366FF"/>
                </a:solidFill>
              </a:rPr>
              <a:t>AB.8 S.73</a:t>
            </a:r>
            <a:endParaRPr lang="fr-FR" sz="2400" dirty="0">
              <a:solidFill>
                <a:srgbClr val="3366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" y="274638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3366FF"/>
                </a:solidFill>
              </a:rPr>
              <a:t>Kapitel</a:t>
            </a:r>
            <a:r>
              <a:rPr lang="fr-FR" dirty="0">
                <a:solidFill>
                  <a:srgbClr val="3366FF"/>
                </a:solidFill>
              </a:rPr>
              <a:t> 8</a:t>
            </a:r>
            <a:r>
              <a:rPr lang="fr-FR" dirty="0" smtClean="0">
                <a:solidFill>
                  <a:srgbClr val="3366FF"/>
                </a:solidFill>
              </a:rPr>
              <a:t> Ab.8 </a:t>
            </a:r>
            <a:r>
              <a:rPr lang="fr-FR" dirty="0">
                <a:solidFill>
                  <a:srgbClr val="3366FF"/>
                </a:solidFill>
              </a:rPr>
              <a:t>S</a:t>
            </a:r>
            <a:r>
              <a:rPr lang="fr-FR" dirty="0" smtClean="0">
                <a:solidFill>
                  <a:srgbClr val="3366FF"/>
                </a:solidFill>
              </a:rPr>
              <a:t>.73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2406650"/>
            <a:ext cx="3124200" cy="20447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908138" y="3615856"/>
            <a:ext cx="1781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3366FF"/>
                </a:solidFill>
              </a:rPr>
              <a:t>liegt</a:t>
            </a:r>
            <a:endParaRPr lang="fr-FR" sz="24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3366FF"/>
                </a:solidFill>
              </a:rPr>
              <a:t>AB.8 S.73</a:t>
            </a:r>
            <a:endParaRPr lang="fr-FR" sz="2400" dirty="0">
              <a:solidFill>
                <a:srgbClr val="3366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" y="274638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3366FF"/>
                </a:solidFill>
              </a:rPr>
              <a:t>Kapitel</a:t>
            </a:r>
            <a:r>
              <a:rPr lang="fr-FR" dirty="0">
                <a:solidFill>
                  <a:srgbClr val="3366FF"/>
                </a:solidFill>
              </a:rPr>
              <a:t> 8</a:t>
            </a:r>
            <a:r>
              <a:rPr lang="fr-FR" dirty="0" smtClean="0">
                <a:solidFill>
                  <a:srgbClr val="3366FF"/>
                </a:solidFill>
              </a:rPr>
              <a:t> Ab.8 </a:t>
            </a:r>
            <a:r>
              <a:rPr lang="fr-FR" dirty="0">
                <a:solidFill>
                  <a:srgbClr val="3366FF"/>
                </a:solidFill>
              </a:rPr>
              <a:t>S</a:t>
            </a:r>
            <a:r>
              <a:rPr lang="fr-FR" dirty="0" smtClean="0">
                <a:solidFill>
                  <a:srgbClr val="3366FF"/>
                </a:solidFill>
              </a:rPr>
              <a:t>.73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950" y="2406650"/>
            <a:ext cx="2578100" cy="20447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145339" y="3615856"/>
            <a:ext cx="1296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3366FF"/>
                </a:solidFill>
              </a:rPr>
              <a:t>stellt</a:t>
            </a:r>
            <a:endParaRPr lang="fr-FR" sz="24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32192E1-E1BA-CC4D-9474-E18632686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80" y="1026834"/>
            <a:ext cx="7150100" cy="5181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FB9A62-74E8-0341-A711-E7C4331A2EFB}"/>
              </a:ext>
            </a:extLst>
          </p:cNvPr>
          <p:cNvSpPr/>
          <p:nvPr/>
        </p:nvSpPr>
        <p:spPr>
          <a:xfrm>
            <a:off x="3059728" y="3316253"/>
            <a:ext cx="1122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Die </a:t>
            </a:r>
            <a:r>
              <a:rPr lang="fr-FR" dirty="0" err="1">
                <a:solidFill>
                  <a:srgbClr val="0070C0"/>
                </a:solidFill>
              </a:rPr>
              <a:t>Küche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F55862-08C5-E743-AD75-5F0664DB33C4}"/>
              </a:ext>
            </a:extLst>
          </p:cNvPr>
          <p:cNvSpPr/>
          <p:nvPr/>
        </p:nvSpPr>
        <p:spPr>
          <a:xfrm>
            <a:off x="3059728" y="3828247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Das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Schwimmbad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411EBD-E92F-5742-8E74-1D67F7DA32B2}"/>
              </a:ext>
            </a:extLst>
          </p:cNvPr>
          <p:cNvSpPr/>
          <p:nvPr/>
        </p:nvSpPr>
        <p:spPr>
          <a:xfrm>
            <a:off x="3866551" y="4833674"/>
            <a:ext cx="970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Das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>
                <a:solidFill>
                  <a:srgbClr val="0070C0"/>
                </a:solidFill>
              </a:rPr>
              <a:t>Bett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F98938-54C4-2C4F-9E11-B0E50292E2F8}"/>
              </a:ext>
            </a:extLst>
          </p:cNvPr>
          <p:cNvSpPr/>
          <p:nvPr/>
        </p:nvSpPr>
        <p:spPr>
          <a:xfrm>
            <a:off x="3337633" y="5336388"/>
            <a:ext cx="170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Der </a:t>
            </a:r>
            <a:r>
              <a:rPr lang="fr-FR" dirty="0" err="1">
                <a:solidFill>
                  <a:srgbClr val="0070C0"/>
                </a:solidFill>
              </a:rPr>
              <a:t>Schreibtisch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D61120-E000-0E4C-892F-751E0855E956}"/>
              </a:ext>
            </a:extLst>
          </p:cNvPr>
          <p:cNvSpPr/>
          <p:nvPr/>
        </p:nvSpPr>
        <p:spPr>
          <a:xfrm>
            <a:off x="3167304" y="5857032"/>
            <a:ext cx="170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Die </a:t>
            </a:r>
            <a:r>
              <a:rPr lang="fr-FR" dirty="0" err="1">
                <a:solidFill>
                  <a:srgbClr val="0070C0"/>
                </a:solidFill>
              </a:rPr>
              <a:t>Hängematte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65BC2C2-4098-164D-9A70-7FE4386A5E3D}"/>
              </a:ext>
            </a:extLst>
          </p:cNvPr>
          <p:cNvCxnSpPr>
            <a:cxnSpLocks/>
          </p:cNvCxnSpPr>
          <p:nvPr/>
        </p:nvCxnSpPr>
        <p:spPr>
          <a:xfrm>
            <a:off x="6832553" y="3880938"/>
            <a:ext cx="652329" cy="13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0825C4A-8626-1047-8C67-3BA3D232DC34}"/>
              </a:ext>
            </a:extLst>
          </p:cNvPr>
          <p:cNvCxnSpPr>
            <a:cxnSpLocks/>
          </p:cNvCxnSpPr>
          <p:nvPr/>
        </p:nvCxnSpPr>
        <p:spPr>
          <a:xfrm>
            <a:off x="6259089" y="3500919"/>
            <a:ext cx="652329" cy="1319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CC32A6E-E3D3-CF4B-81B2-C6AAA8DCD835}"/>
              </a:ext>
            </a:extLst>
          </p:cNvPr>
          <p:cNvCxnSpPr>
            <a:cxnSpLocks/>
          </p:cNvCxnSpPr>
          <p:nvPr/>
        </p:nvCxnSpPr>
        <p:spPr>
          <a:xfrm>
            <a:off x="5736488" y="3880938"/>
            <a:ext cx="918836" cy="2197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B49FD84-A69F-8D47-995E-3B3F1ACC5664}"/>
              </a:ext>
            </a:extLst>
          </p:cNvPr>
          <p:cNvCxnSpPr>
            <a:cxnSpLocks/>
          </p:cNvCxnSpPr>
          <p:nvPr/>
        </p:nvCxnSpPr>
        <p:spPr>
          <a:xfrm flipV="1">
            <a:off x="6329159" y="4421171"/>
            <a:ext cx="948334" cy="676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9125FE3-A76A-6D49-8CE5-4422872AB40D}"/>
              </a:ext>
            </a:extLst>
          </p:cNvPr>
          <p:cNvCxnSpPr>
            <a:cxnSpLocks/>
          </p:cNvCxnSpPr>
          <p:nvPr/>
        </p:nvCxnSpPr>
        <p:spPr>
          <a:xfrm>
            <a:off x="6329159" y="4956585"/>
            <a:ext cx="1155723" cy="33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601A8C2-0B5A-DF46-99E1-E8C12B7BCA18}"/>
              </a:ext>
            </a:extLst>
          </p:cNvPr>
          <p:cNvSpPr/>
          <p:nvPr/>
        </p:nvSpPr>
        <p:spPr>
          <a:xfrm>
            <a:off x="1677312" y="510647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2</a:t>
            </a: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CE9FE4-42A4-B146-B13E-1AD0B52F8420}"/>
              </a:ext>
            </a:extLst>
          </p:cNvPr>
          <p:cNvSpPr/>
          <p:nvPr/>
        </p:nvSpPr>
        <p:spPr>
          <a:xfrm>
            <a:off x="1675864" y="459944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3</a:t>
            </a:r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15BC27-DDE3-2543-9956-A4751DD02DE3}"/>
              </a:ext>
            </a:extLst>
          </p:cNvPr>
          <p:cNvSpPr/>
          <p:nvPr/>
        </p:nvSpPr>
        <p:spPr>
          <a:xfrm>
            <a:off x="1673544" y="561532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4</a:t>
            </a:r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A210B-3F0E-9347-B331-B6E729D6624F}"/>
              </a:ext>
            </a:extLst>
          </p:cNvPr>
          <p:cNvSpPr/>
          <p:nvPr/>
        </p:nvSpPr>
        <p:spPr>
          <a:xfrm>
            <a:off x="1676153" y="409724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6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126E77-A6EC-7444-AA72-BBEB610B24AA}"/>
              </a:ext>
            </a:extLst>
          </p:cNvPr>
          <p:cNvSpPr/>
          <p:nvPr/>
        </p:nvSpPr>
        <p:spPr>
          <a:xfrm>
            <a:off x="1681962" y="307579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7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3366FF"/>
                </a:solidFill>
              </a:rPr>
              <a:t>AB.8 S.73</a:t>
            </a:r>
            <a:endParaRPr lang="fr-FR" sz="2400" dirty="0">
              <a:solidFill>
                <a:srgbClr val="3366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" y="274638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3366FF"/>
                </a:solidFill>
              </a:rPr>
              <a:t>Kapitel</a:t>
            </a:r>
            <a:r>
              <a:rPr lang="fr-FR" dirty="0">
                <a:solidFill>
                  <a:srgbClr val="3366FF"/>
                </a:solidFill>
              </a:rPr>
              <a:t> 8</a:t>
            </a:r>
            <a:r>
              <a:rPr lang="fr-FR" dirty="0" smtClean="0">
                <a:solidFill>
                  <a:srgbClr val="3366FF"/>
                </a:solidFill>
              </a:rPr>
              <a:t> Ab.8 </a:t>
            </a:r>
            <a:r>
              <a:rPr lang="fr-FR" dirty="0">
                <a:solidFill>
                  <a:srgbClr val="3366FF"/>
                </a:solidFill>
              </a:rPr>
              <a:t>S</a:t>
            </a:r>
            <a:r>
              <a:rPr lang="fr-FR" dirty="0" smtClean="0">
                <a:solidFill>
                  <a:srgbClr val="3366FF"/>
                </a:solidFill>
              </a:rPr>
              <a:t>.73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950" y="2317750"/>
            <a:ext cx="2578100" cy="2222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242358" y="3589936"/>
            <a:ext cx="1278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3366FF"/>
                </a:solidFill>
              </a:rPr>
              <a:t>hängt</a:t>
            </a:r>
            <a:endParaRPr lang="fr-FR" sz="24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" name="Image 12" descr="Capture d’écran 2019-02-12 à 16.40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"/>
            <a:ext cx="9144000" cy="351472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092771" y="52234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245171" y="53758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2821422" y="650086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00FF"/>
                </a:solidFill>
              </a:rPr>
              <a:t>X</a:t>
            </a:r>
            <a:endParaRPr lang="fr-FR" sz="4000" b="1" dirty="0">
              <a:solidFill>
                <a:srgbClr val="0000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193075" y="650086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00FF"/>
                </a:solidFill>
              </a:rPr>
              <a:t>X</a:t>
            </a:r>
            <a:endParaRPr lang="fr-FR" sz="4000" b="1" dirty="0">
              <a:solidFill>
                <a:srgbClr val="0000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193075" y="1357972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00FF"/>
                </a:solidFill>
              </a:rPr>
              <a:t>X</a:t>
            </a:r>
            <a:endParaRPr lang="fr-FR" sz="4000" b="1" dirty="0">
              <a:solidFill>
                <a:srgbClr val="0000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855862" y="1296417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00FF"/>
                </a:solidFill>
              </a:rPr>
              <a:t>X</a:t>
            </a:r>
            <a:endParaRPr lang="fr-FR" sz="4000" b="1" dirty="0">
              <a:solidFill>
                <a:srgbClr val="0000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550512" y="973251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00FF"/>
                </a:solidFill>
              </a:rPr>
              <a:t>X</a:t>
            </a:r>
            <a:endParaRPr lang="fr-FR" sz="4000" b="1" dirty="0">
              <a:solidFill>
                <a:srgbClr val="0000FF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974148" y="1034806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00FF"/>
                </a:solidFill>
              </a:rPr>
              <a:t>X</a:t>
            </a:r>
            <a:endParaRPr lang="fr-FR" sz="4000" b="1" dirty="0">
              <a:solidFill>
                <a:srgbClr val="0000FF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855862" y="2387639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00FF"/>
                </a:solidFill>
              </a:rPr>
              <a:t>X</a:t>
            </a:r>
            <a:endParaRPr lang="fr-FR" sz="4000" b="1" dirty="0">
              <a:solidFill>
                <a:srgbClr val="0000FF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193075" y="2387639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00FF"/>
                </a:solidFill>
              </a:rPr>
              <a:t>X</a:t>
            </a:r>
            <a:endParaRPr lang="fr-FR" sz="4000" b="1" dirty="0">
              <a:solidFill>
                <a:srgbClr val="0000FF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550512" y="1711915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00FF"/>
                </a:solidFill>
              </a:rPr>
              <a:t>X</a:t>
            </a:r>
            <a:endParaRPr lang="fr-FR" sz="4000" b="1" dirty="0">
              <a:solidFill>
                <a:srgbClr val="0000FF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974148" y="1650360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00FF"/>
                </a:solidFill>
              </a:rPr>
              <a:t>X</a:t>
            </a:r>
            <a:endParaRPr lang="fr-FR" sz="4000" b="1" dirty="0">
              <a:solidFill>
                <a:srgbClr val="0000FF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550512" y="2065858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00FF"/>
                </a:solidFill>
              </a:rPr>
              <a:t>X</a:t>
            </a:r>
            <a:endParaRPr lang="fr-FR" sz="4000" b="1" dirty="0">
              <a:solidFill>
                <a:srgbClr val="0000FF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974148" y="2065858"/>
            <a:ext cx="467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0000FF"/>
                </a:solidFill>
              </a:rPr>
              <a:t>X</a:t>
            </a:r>
            <a:endParaRPr lang="fr-FR" sz="4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0" y="2822929"/>
            <a:ext cx="8118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00FF"/>
                </a:solidFill>
              </a:rPr>
              <a:t>A </a:t>
            </a:r>
            <a:r>
              <a:rPr lang="de-DE" sz="3600" dirty="0" smtClean="0">
                <a:solidFill>
                  <a:srgbClr val="0000FF"/>
                </a:solidFill>
                <a:sym typeface="Wingdings"/>
              </a:rPr>
              <a:t> Jana stellt den Papierkorb </a:t>
            </a:r>
            <a:r>
              <a:rPr lang="de-DE" sz="3600" b="1" i="1" dirty="0" smtClean="0">
                <a:solidFill>
                  <a:srgbClr val="0000FF"/>
                </a:solidFill>
                <a:sym typeface="Wingdings"/>
              </a:rPr>
              <a:t>neben den </a:t>
            </a:r>
          </a:p>
          <a:p>
            <a:r>
              <a:rPr lang="de-DE" sz="3600" dirty="0" smtClean="0">
                <a:solidFill>
                  <a:srgbClr val="0000FF"/>
                </a:solidFill>
                <a:sym typeface="Wingdings"/>
              </a:rPr>
              <a:t>                                                    Schreibtisch.</a:t>
            </a:r>
            <a:endParaRPr lang="de-DE" sz="3600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4241165"/>
            <a:ext cx="7681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00FF"/>
                </a:solidFill>
              </a:rPr>
              <a:t>B </a:t>
            </a:r>
            <a:r>
              <a:rPr lang="de-DE" sz="3600" dirty="0" smtClean="0">
                <a:solidFill>
                  <a:srgbClr val="0000FF"/>
                </a:solidFill>
                <a:sym typeface="Wingdings"/>
              </a:rPr>
              <a:t> Das Skateboard steht </a:t>
            </a:r>
            <a:r>
              <a:rPr lang="de-DE" sz="3600" b="1" i="1" dirty="0" smtClean="0">
                <a:solidFill>
                  <a:srgbClr val="0000FF"/>
                </a:solidFill>
                <a:sym typeface="Wingdings"/>
              </a:rPr>
              <a:t>an der </a:t>
            </a:r>
            <a:r>
              <a:rPr lang="de-DE" sz="3600" dirty="0" smtClean="0">
                <a:solidFill>
                  <a:srgbClr val="0000FF"/>
                </a:solidFill>
                <a:sym typeface="Wingdings"/>
              </a:rPr>
              <a:t>Wand.</a:t>
            </a:r>
            <a:endParaRPr lang="de-DE" sz="3600" dirty="0">
              <a:solidFill>
                <a:srgbClr val="0000FF"/>
              </a:solidFill>
              <a:sym typeface="Wingding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5142989"/>
            <a:ext cx="734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00FF"/>
                </a:solidFill>
              </a:rPr>
              <a:t>C </a:t>
            </a:r>
            <a:r>
              <a:rPr lang="de-DE" sz="3600" dirty="0" smtClean="0">
                <a:solidFill>
                  <a:srgbClr val="0000FF"/>
                </a:solidFill>
                <a:sym typeface="Wingdings"/>
              </a:rPr>
              <a:t> Die Lampe hängt </a:t>
            </a:r>
            <a:r>
              <a:rPr lang="de-DE" sz="3600" b="1" i="1" dirty="0" smtClean="0">
                <a:solidFill>
                  <a:srgbClr val="0000FF"/>
                </a:solidFill>
                <a:sym typeface="Wingdings"/>
              </a:rPr>
              <a:t>über dem </a:t>
            </a:r>
            <a:r>
              <a:rPr lang="de-DE" sz="3600" dirty="0" smtClean="0">
                <a:solidFill>
                  <a:srgbClr val="0000FF"/>
                </a:solidFill>
                <a:sym typeface="Wingdings"/>
              </a:rPr>
              <a:t>Tisch. </a:t>
            </a:r>
            <a:endParaRPr lang="de-DE" sz="3600" dirty="0">
              <a:solidFill>
                <a:srgbClr val="0000FF"/>
              </a:solidFill>
            </a:endParaRPr>
          </a:p>
        </p:txBody>
      </p:sp>
      <p:pic>
        <p:nvPicPr>
          <p:cNvPr id="9" name="Image 8" descr="Capture d’écran 2019-02-12 à 16.41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49555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680438" y="1435264"/>
            <a:ext cx="748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b="1" dirty="0" smtClean="0">
                <a:solidFill>
                  <a:srgbClr val="0000FF"/>
                </a:solidFill>
              </a:rPr>
              <a:t>A</a:t>
            </a:r>
            <a:endParaRPr lang="de-DE" sz="7200" b="1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76082" y="1435264"/>
            <a:ext cx="702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b="1" dirty="0" smtClean="0">
                <a:solidFill>
                  <a:srgbClr val="0000FF"/>
                </a:solidFill>
              </a:rPr>
              <a:t>B</a:t>
            </a:r>
            <a:endParaRPr lang="de-DE" sz="7200" b="1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694155" y="1435264"/>
            <a:ext cx="6733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b="1" dirty="0" smtClean="0">
                <a:solidFill>
                  <a:srgbClr val="0000FF"/>
                </a:solidFill>
              </a:rPr>
              <a:t>C</a:t>
            </a:r>
            <a:endParaRPr lang="de-DE" sz="7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9-02-12 à 16.42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2514"/>
            <a:ext cx="9144000" cy="1549400"/>
          </a:xfrm>
          <a:prstGeom prst="rect">
            <a:avLst/>
          </a:prstGeom>
        </p:spPr>
      </p:pic>
      <p:pic>
        <p:nvPicPr>
          <p:cNvPr id="5" name="Image 4" descr="Capture d’écran 2019-02-12 à 16.42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885"/>
            <a:ext cx="10367872" cy="130318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3586866"/>
            <a:ext cx="577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00FF"/>
                </a:solidFill>
              </a:rPr>
              <a:t>D </a:t>
            </a:r>
            <a:r>
              <a:rPr lang="de-DE" sz="3600" dirty="0" smtClean="0">
                <a:solidFill>
                  <a:srgbClr val="0000FF"/>
                </a:solidFill>
                <a:sym typeface="Wingdings"/>
              </a:rPr>
              <a:t> Die Frau ist </a:t>
            </a:r>
            <a:r>
              <a:rPr lang="de-DE" sz="3600" b="1" i="1" dirty="0" smtClean="0">
                <a:solidFill>
                  <a:srgbClr val="0000FF"/>
                </a:solidFill>
                <a:sym typeface="Wingdings"/>
              </a:rPr>
              <a:t>in der </a:t>
            </a:r>
            <a:r>
              <a:rPr lang="de-DE" sz="3600" dirty="0" smtClean="0">
                <a:solidFill>
                  <a:srgbClr val="0000FF"/>
                </a:solidFill>
                <a:sym typeface="Wingdings"/>
              </a:rPr>
              <a:t>Küche. </a:t>
            </a:r>
            <a:endParaRPr lang="de-DE" sz="3600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4521697"/>
            <a:ext cx="7958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00FF"/>
                </a:solidFill>
              </a:rPr>
              <a:t>E </a:t>
            </a:r>
            <a:r>
              <a:rPr lang="de-DE" sz="3600" dirty="0" smtClean="0">
                <a:solidFill>
                  <a:srgbClr val="0000FF"/>
                </a:solidFill>
                <a:sym typeface="Wingdings"/>
              </a:rPr>
              <a:t> Bring bitte die Flaschen </a:t>
            </a:r>
            <a:r>
              <a:rPr lang="de-DE" sz="3600" b="1" i="1" dirty="0" smtClean="0">
                <a:solidFill>
                  <a:srgbClr val="0000FF"/>
                </a:solidFill>
                <a:sym typeface="Wingdings"/>
              </a:rPr>
              <a:t>in den </a:t>
            </a:r>
            <a:r>
              <a:rPr lang="de-DE" sz="3600" dirty="0" smtClean="0">
                <a:solidFill>
                  <a:srgbClr val="0000FF"/>
                </a:solidFill>
                <a:sym typeface="Wingdings"/>
              </a:rPr>
              <a:t>Keller. </a:t>
            </a:r>
            <a:endParaRPr lang="de-DE" sz="3600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5447709"/>
            <a:ext cx="9061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00FF"/>
                </a:solidFill>
              </a:rPr>
              <a:t>F </a:t>
            </a:r>
            <a:r>
              <a:rPr lang="de-DE" sz="36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de-DE" sz="3600" spc="-100" dirty="0" smtClean="0">
                <a:solidFill>
                  <a:srgbClr val="0000FF"/>
                </a:solidFill>
                <a:sym typeface="Wingdings"/>
              </a:rPr>
              <a:t>Meine Schultasche liegt </a:t>
            </a:r>
            <a:r>
              <a:rPr lang="de-DE" sz="3600" b="1" i="1" spc="-100" dirty="0" smtClean="0">
                <a:solidFill>
                  <a:srgbClr val="0000FF"/>
                </a:solidFill>
                <a:sym typeface="Wingdings"/>
              </a:rPr>
              <a:t>auf dem </a:t>
            </a:r>
            <a:r>
              <a:rPr lang="de-DE" sz="3600" spc="-100" dirty="0" smtClean="0">
                <a:solidFill>
                  <a:srgbClr val="0000FF"/>
                </a:solidFill>
                <a:sym typeface="Wingdings"/>
              </a:rPr>
              <a:t>Schreibtisch.</a:t>
            </a:r>
            <a:endParaRPr lang="de-DE" sz="3600" spc="-100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803916" y="2159771"/>
            <a:ext cx="7667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b="1" dirty="0" smtClean="0">
                <a:solidFill>
                  <a:srgbClr val="0000FF"/>
                </a:solidFill>
              </a:rPr>
              <a:t>D</a:t>
            </a:r>
            <a:endParaRPr lang="de-DE" sz="7200" b="1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571921" y="2159771"/>
            <a:ext cx="635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b="1" dirty="0" smtClean="0">
                <a:solidFill>
                  <a:srgbClr val="0000FF"/>
                </a:solidFill>
              </a:rPr>
              <a:t>E</a:t>
            </a:r>
            <a:endParaRPr lang="de-DE" sz="7200" b="1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729434" y="2159771"/>
            <a:ext cx="608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b="1" dirty="0" smtClean="0">
                <a:solidFill>
                  <a:srgbClr val="0000FF"/>
                </a:solidFill>
              </a:rPr>
              <a:t>F</a:t>
            </a:r>
            <a:endParaRPr lang="de-DE" sz="7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11a_Capture d’écran 2019-02-12 à 17.03.04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165" b="-2165"/>
          <a:stretch>
            <a:fillRect/>
          </a:stretch>
        </p:blipFill>
        <p:spPr>
          <a:xfrm>
            <a:off x="457200" y="426609"/>
            <a:ext cx="8229600" cy="4747122"/>
          </a:xfrm>
        </p:spPr>
      </p:pic>
      <p:sp>
        <p:nvSpPr>
          <p:cNvPr id="11" name="ZoneTexte 10"/>
          <p:cNvSpPr txBox="1"/>
          <p:nvPr/>
        </p:nvSpPr>
        <p:spPr>
          <a:xfrm>
            <a:off x="266797" y="5489142"/>
            <a:ext cx="132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der </a:t>
            </a:r>
            <a:r>
              <a:rPr lang="fr-FR" sz="2400" dirty="0" err="1" smtClean="0">
                <a:solidFill>
                  <a:srgbClr val="0000FF"/>
                </a:solidFill>
              </a:rPr>
              <a:t>Stall</a:t>
            </a:r>
            <a:r>
              <a:rPr lang="fr-FR" sz="2400" dirty="0" smtClean="0">
                <a:solidFill>
                  <a:srgbClr val="0000FF"/>
                </a:solidFill>
              </a:rPr>
              <a:t>;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93669" y="5489742"/>
            <a:ext cx="144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die </a:t>
            </a:r>
            <a:r>
              <a:rPr lang="fr-FR" sz="2400" dirty="0" err="1" smtClean="0">
                <a:solidFill>
                  <a:srgbClr val="0000FF"/>
                </a:solidFill>
              </a:rPr>
              <a:t>Tiere</a:t>
            </a:r>
            <a:r>
              <a:rPr lang="fr-FR" sz="2400" dirty="0" smtClean="0">
                <a:solidFill>
                  <a:srgbClr val="0000FF"/>
                </a:solidFill>
              </a:rPr>
              <a:t>; 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39291" y="5497511"/>
            <a:ext cx="208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der </a:t>
            </a:r>
            <a:r>
              <a:rPr lang="fr-FR" sz="2400" dirty="0" err="1" smtClean="0">
                <a:solidFill>
                  <a:srgbClr val="0000FF"/>
                </a:solidFill>
              </a:rPr>
              <a:t>Bauernhof</a:t>
            </a:r>
            <a:r>
              <a:rPr lang="fr-FR" sz="2400" dirty="0" smtClean="0">
                <a:solidFill>
                  <a:srgbClr val="0000FF"/>
                </a:solidFill>
              </a:rPr>
              <a:t>;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23809" y="5505280"/>
            <a:ext cx="205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auf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dem</a:t>
            </a:r>
            <a:r>
              <a:rPr lang="fr-FR" sz="2400" dirty="0" smtClean="0">
                <a:solidFill>
                  <a:srgbClr val="0000FF"/>
                </a:solidFill>
              </a:rPr>
              <a:t> Land;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208327" y="5505280"/>
            <a:ext cx="139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viel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Platz</a:t>
            </a:r>
            <a:r>
              <a:rPr lang="fr-FR" sz="2400" dirty="0" smtClean="0">
                <a:solidFill>
                  <a:srgbClr val="0000FF"/>
                </a:solidFill>
              </a:rPr>
              <a:t>;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66797" y="5966945"/>
            <a:ext cx="1483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die </a:t>
            </a:r>
            <a:r>
              <a:rPr lang="fr-FR" sz="2400" dirty="0" err="1" smtClean="0">
                <a:solidFill>
                  <a:srgbClr val="0000FF"/>
                </a:solidFill>
              </a:rPr>
              <a:t>Natur</a:t>
            </a:r>
            <a:r>
              <a:rPr lang="fr-FR" sz="2400" dirty="0" smtClean="0">
                <a:solidFill>
                  <a:srgbClr val="0000FF"/>
                </a:solidFill>
              </a:rPr>
              <a:t>;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50424" y="5966944"/>
            <a:ext cx="140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das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Dorf</a:t>
            </a:r>
            <a:r>
              <a:rPr lang="fr-FR" sz="2400" dirty="0" smtClean="0">
                <a:solidFill>
                  <a:srgbClr val="0000FF"/>
                </a:solidFill>
              </a:rPr>
              <a:t>;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39291" y="5992634"/>
            <a:ext cx="1135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füttern</a:t>
            </a:r>
            <a:r>
              <a:rPr lang="fr-FR" sz="2400" dirty="0" smtClean="0">
                <a:solidFill>
                  <a:srgbClr val="0000FF"/>
                </a:solidFill>
              </a:rPr>
              <a:t>; 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174576" y="5995793"/>
            <a:ext cx="97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ruhig</a:t>
            </a:r>
            <a:r>
              <a:rPr lang="fr-FR" sz="2400" dirty="0" smtClean="0">
                <a:solidFill>
                  <a:srgbClr val="0000FF"/>
                </a:solidFill>
              </a:rPr>
              <a:t>;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123809" y="6014412"/>
            <a:ext cx="934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grün</a:t>
            </a:r>
            <a:r>
              <a:rPr lang="fr-FR" sz="2400" dirty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/>
      <p:bldP spid="7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11b_Capture d’écran 2019-02-12 à 17.05.27.png"/>
          <p:cNvPicPr>
            <a:picLocks noGrp="1" noChangeAspect="1"/>
          </p:cNvPicPr>
          <p:nvPr>
            <p:ph idx="1"/>
          </p:nvPr>
        </p:nvPicPr>
        <p:blipFill>
          <a:blip r:embed="rId2"/>
          <a:srcRect t="-82050" b="-82050"/>
          <a:stretch>
            <a:fillRect/>
          </a:stretch>
        </p:blipFill>
        <p:spPr>
          <a:xfrm>
            <a:off x="457200" y="-535743"/>
            <a:ext cx="8229600" cy="4563733"/>
          </a:xfrm>
        </p:spPr>
      </p:pic>
      <p:sp>
        <p:nvSpPr>
          <p:cNvPr id="7" name="ZoneTexte 6"/>
          <p:cNvSpPr txBox="1"/>
          <p:nvPr/>
        </p:nvSpPr>
        <p:spPr>
          <a:xfrm>
            <a:off x="457200" y="3770040"/>
            <a:ext cx="8462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fr-FR" sz="2400" dirty="0" smtClean="0">
                <a:solidFill>
                  <a:srgbClr val="0000FF"/>
                </a:solidFill>
              </a:rPr>
              <a:t>Maja </a:t>
            </a:r>
            <a:r>
              <a:rPr lang="fr-FR" sz="2400" dirty="0" err="1" smtClean="0">
                <a:solidFill>
                  <a:srgbClr val="0000FF"/>
                </a:solidFill>
              </a:rPr>
              <a:t>wohnt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auf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einem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Bauernhof</a:t>
            </a:r>
            <a:r>
              <a:rPr lang="fr-FR" sz="2400" dirty="0" smtClean="0">
                <a:solidFill>
                  <a:srgbClr val="0000FF"/>
                </a:solidFill>
              </a:rPr>
              <a:t>.</a:t>
            </a:r>
          </a:p>
          <a:p>
            <a:pPr>
              <a:buFont typeface="Arial"/>
              <a:buChar char="•"/>
            </a:pPr>
            <a:r>
              <a:rPr lang="fr-FR" sz="2400" dirty="0" smtClean="0">
                <a:solidFill>
                  <a:srgbClr val="0000FF"/>
                </a:solidFill>
              </a:rPr>
              <a:t>Da </a:t>
            </a:r>
            <a:r>
              <a:rPr lang="fr-FR" sz="2400" dirty="0" err="1" smtClean="0">
                <a:solidFill>
                  <a:srgbClr val="0000FF"/>
                </a:solidFill>
              </a:rPr>
              <a:t>ist</a:t>
            </a:r>
            <a:r>
              <a:rPr lang="fr-FR" sz="2400" dirty="0" smtClean="0">
                <a:solidFill>
                  <a:srgbClr val="0000FF"/>
                </a:solidFill>
              </a:rPr>
              <a:t> es </a:t>
            </a:r>
            <a:r>
              <a:rPr lang="fr-FR" sz="2400" dirty="0" err="1" smtClean="0">
                <a:solidFill>
                  <a:srgbClr val="0000FF"/>
                </a:solidFill>
              </a:rPr>
              <a:t>ruhig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und</a:t>
            </a:r>
            <a:r>
              <a:rPr lang="fr-FR" sz="2400" dirty="0" smtClean="0">
                <a:solidFill>
                  <a:srgbClr val="0000FF"/>
                </a:solidFill>
              </a:rPr>
              <a:t> es </a:t>
            </a:r>
            <a:r>
              <a:rPr lang="fr-FR" sz="2400" dirty="0" err="1" smtClean="0">
                <a:solidFill>
                  <a:srgbClr val="0000FF"/>
                </a:solidFill>
              </a:rPr>
              <a:t>gibt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viel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Platz</a:t>
            </a:r>
            <a:r>
              <a:rPr lang="fr-FR" sz="2400" dirty="0" smtClean="0">
                <a:solidFill>
                  <a:srgbClr val="0000FF"/>
                </a:solidFill>
              </a:rPr>
              <a:t>.</a:t>
            </a:r>
          </a:p>
          <a:p>
            <a:pPr>
              <a:buFont typeface="Arial"/>
              <a:buChar char="•"/>
            </a:pPr>
            <a:r>
              <a:rPr lang="fr-FR" sz="2400" dirty="0" smtClean="0">
                <a:solidFill>
                  <a:srgbClr val="0000FF"/>
                </a:solidFill>
              </a:rPr>
              <a:t>Da </a:t>
            </a:r>
            <a:r>
              <a:rPr lang="fr-FR" sz="2400" dirty="0" err="1" smtClean="0">
                <a:solidFill>
                  <a:srgbClr val="0000FF"/>
                </a:solidFill>
              </a:rPr>
              <a:t>gibt</a:t>
            </a:r>
            <a:r>
              <a:rPr lang="fr-FR" sz="2400" dirty="0" smtClean="0">
                <a:solidFill>
                  <a:srgbClr val="0000FF"/>
                </a:solidFill>
              </a:rPr>
              <a:t> es </a:t>
            </a:r>
            <a:r>
              <a:rPr lang="fr-FR" sz="2400" dirty="0" err="1" smtClean="0">
                <a:solidFill>
                  <a:srgbClr val="0000FF"/>
                </a:solidFill>
              </a:rPr>
              <a:t>Tiere</a:t>
            </a:r>
            <a:r>
              <a:rPr lang="fr-FR" sz="2400" dirty="0" smtClean="0">
                <a:solidFill>
                  <a:srgbClr val="0000FF"/>
                </a:solidFill>
              </a:rPr>
              <a:t>.</a:t>
            </a:r>
          </a:p>
          <a:p>
            <a:pPr>
              <a:buFont typeface="Arial"/>
              <a:buChar char="•"/>
            </a:pPr>
            <a:r>
              <a:rPr lang="fr-FR" sz="2400" dirty="0" smtClean="0">
                <a:solidFill>
                  <a:srgbClr val="0000FF"/>
                </a:solidFill>
              </a:rPr>
              <a:t>Da </a:t>
            </a:r>
            <a:r>
              <a:rPr lang="fr-FR" sz="2400" dirty="0" err="1" smtClean="0">
                <a:solidFill>
                  <a:srgbClr val="0000FF"/>
                </a:solidFill>
              </a:rPr>
              <a:t>kann</a:t>
            </a:r>
            <a:r>
              <a:rPr lang="fr-FR" sz="2400" dirty="0" smtClean="0">
                <a:solidFill>
                  <a:srgbClr val="0000FF"/>
                </a:solidFill>
              </a:rPr>
              <a:t> man </a:t>
            </a:r>
            <a:r>
              <a:rPr lang="fr-FR" sz="2400" dirty="0" err="1" smtClean="0">
                <a:solidFill>
                  <a:srgbClr val="0000FF"/>
                </a:solidFill>
              </a:rPr>
              <a:t>Tiere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füttern</a:t>
            </a:r>
            <a:r>
              <a:rPr lang="fr-FR" sz="2400" dirty="0" smtClean="0">
                <a:solidFill>
                  <a:srgbClr val="0000FF"/>
                </a:solidFill>
              </a:rPr>
              <a:t>, </a:t>
            </a:r>
            <a:r>
              <a:rPr lang="fr-FR" sz="2400" dirty="0" err="1" smtClean="0">
                <a:solidFill>
                  <a:srgbClr val="0000FF"/>
                </a:solidFill>
              </a:rPr>
              <a:t>draussen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spielen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und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vielleicht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reiten</a:t>
            </a:r>
            <a:r>
              <a:rPr lang="fr-FR" sz="2400" dirty="0" smtClean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24476" y="200297"/>
            <a:ext cx="264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11 Maja </a:t>
            </a:r>
            <a:r>
              <a:rPr lang="fr-FR" sz="2400" dirty="0" err="1" smtClean="0"/>
              <a:t>erzählt</a:t>
            </a:r>
            <a:endParaRPr lang="fr-CH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11c_Capture d’écran 2019-02-12 à 17.05.53.png"/>
          <p:cNvPicPr>
            <a:picLocks noGrp="1" noChangeAspect="1"/>
          </p:cNvPicPr>
          <p:nvPr>
            <p:ph idx="1"/>
          </p:nvPr>
        </p:nvPicPr>
        <p:blipFill>
          <a:blip r:embed="rId2"/>
          <a:srcRect l="-9166" r="-9166"/>
          <a:stretch>
            <a:fillRect/>
          </a:stretch>
        </p:blipFill>
        <p:spPr>
          <a:xfrm>
            <a:off x="457200" y="472956"/>
            <a:ext cx="8229600" cy="4525963"/>
          </a:xfrm>
        </p:spPr>
      </p:pic>
      <p:sp>
        <p:nvSpPr>
          <p:cNvPr id="5" name="ZoneTexte 4"/>
          <p:cNvSpPr txBox="1"/>
          <p:nvPr/>
        </p:nvSpPr>
        <p:spPr>
          <a:xfrm>
            <a:off x="5950914" y="472956"/>
            <a:ext cx="313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X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2556" y="11291"/>
            <a:ext cx="264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11 Maja </a:t>
            </a:r>
            <a:r>
              <a:rPr lang="fr-FR" sz="2400" dirty="0" err="1" smtClean="0"/>
              <a:t>erzählt</a:t>
            </a:r>
            <a:endParaRPr lang="fr-CH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11d_Capture d’écran 2019-02-12 à 17.06.19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2535" b="-52535"/>
          <a:stretch>
            <a:fillRect/>
          </a:stretch>
        </p:blipFill>
        <p:spPr>
          <a:xfrm>
            <a:off x="684997" y="1417638"/>
            <a:ext cx="8229600" cy="4525963"/>
          </a:xfrm>
        </p:spPr>
      </p:pic>
      <p:sp>
        <p:nvSpPr>
          <p:cNvPr id="6" name="ZoneTexte 5"/>
          <p:cNvSpPr txBox="1"/>
          <p:nvPr/>
        </p:nvSpPr>
        <p:spPr>
          <a:xfrm>
            <a:off x="6845394" y="3148873"/>
            <a:ext cx="413853" cy="432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769193" y="3136535"/>
            <a:ext cx="56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X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769193" y="3680619"/>
            <a:ext cx="41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X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216902" y="4165052"/>
            <a:ext cx="4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X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4476" y="200297"/>
            <a:ext cx="264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11 Maja </a:t>
            </a:r>
            <a:r>
              <a:rPr lang="fr-FR" sz="2400" dirty="0" err="1" smtClean="0"/>
              <a:t>erzählt</a:t>
            </a:r>
            <a:endParaRPr lang="fr-CH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11e_Capture d’écran 2019-02-12 à 17.06.29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9246" b="-3924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224476" y="200297"/>
            <a:ext cx="264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11 Maja </a:t>
            </a:r>
            <a:r>
              <a:rPr lang="fr-FR" sz="2400" dirty="0" err="1" smtClean="0"/>
              <a:t>erzählt</a:t>
            </a:r>
            <a:endParaRPr lang="fr-CH" sz="2400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997235" y="2797628"/>
            <a:ext cx="2168434" cy="607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 smtClean="0">
                <a:solidFill>
                  <a:srgbClr val="0000FF"/>
                </a:solidFill>
              </a:rPr>
              <a:t>Ihr</a:t>
            </a:r>
            <a:r>
              <a:rPr lang="fr-FR" dirty="0" smtClean="0">
                <a:solidFill>
                  <a:srgbClr val="0000FF"/>
                </a:solidFill>
              </a:rPr>
              <a:t> Zimmer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2664823" y="3172097"/>
            <a:ext cx="6235337" cy="607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 smtClean="0">
                <a:solidFill>
                  <a:srgbClr val="0000FF"/>
                </a:solidFill>
              </a:rPr>
              <a:t>Hunde</a:t>
            </a:r>
            <a:r>
              <a:rPr lang="fr-FR" dirty="0" smtClean="0">
                <a:solidFill>
                  <a:srgbClr val="0000FF"/>
                </a:solidFill>
              </a:rPr>
              <a:t>, </a:t>
            </a:r>
            <a:r>
              <a:rPr lang="fr-FR" dirty="0" err="1" smtClean="0">
                <a:solidFill>
                  <a:srgbClr val="0000FF"/>
                </a:solidFill>
              </a:rPr>
              <a:t>Pferde</a:t>
            </a:r>
            <a:r>
              <a:rPr lang="fr-FR" dirty="0" smtClean="0">
                <a:solidFill>
                  <a:srgbClr val="0000FF"/>
                </a:solidFill>
              </a:rPr>
              <a:t>, </a:t>
            </a:r>
            <a:r>
              <a:rPr lang="fr-FR" dirty="0" err="1" smtClean="0">
                <a:solidFill>
                  <a:srgbClr val="0000FF"/>
                </a:solidFill>
              </a:rPr>
              <a:t>Kühe</a:t>
            </a:r>
            <a:r>
              <a:rPr lang="fr-FR" dirty="0" smtClean="0">
                <a:solidFill>
                  <a:srgbClr val="0000FF"/>
                </a:solidFill>
              </a:rPr>
              <a:t>, </a:t>
            </a:r>
            <a:r>
              <a:rPr lang="fr-FR" dirty="0" err="1" smtClean="0">
                <a:solidFill>
                  <a:srgbClr val="0000FF"/>
                </a:solidFill>
              </a:rPr>
              <a:t>Schweine</a:t>
            </a:r>
            <a:endParaRPr lang="fr-FR" dirty="0" smtClean="0">
              <a:solidFill>
                <a:srgbClr val="0000FF"/>
              </a:solidFill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3257006" y="3528627"/>
            <a:ext cx="7245531" cy="501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 smtClean="0">
                <a:solidFill>
                  <a:srgbClr val="0000FF"/>
                </a:solidFill>
              </a:rPr>
              <a:t>Mit </a:t>
            </a:r>
            <a:r>
              <a:rPr lang="fr-FR" sz="2800" dirty="0" err="1" smtClean="0">
                <a:solidFill>
                  <a:srgbClr val="0000FF"/>
                </a:solidFill>
              </a:rPr>
              <a:t>dem</a:t>
            </a:r>
            <a:r>
              <a:rPr lang="fr-FR" sz="2800" dirty="0" smtClean="0">
                <a:solidFill>
                  <a:srgbClr val="0000FF"/>
                </a:solidFill>
              </a:rPr>
              <a:t> Bus, mit </a:t>
            </a:r>
            <a:r>
              <a:rPr lang="fr-FR" sz="2800" dirty="0" err="1" smtClean="0">
                <a:solidFill>
                  <a:srgbClr val="0000FF"/>
                </a:solidFill>
              </a:rPr>
              <a:t>dem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Zug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und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zu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Fuss</a:t>
            </a:r>
            <a:endParaRPr lang="fr-FR" sz="2800" dirty="0" smtClean="0">
              <a:solidFill>
                <a:srgbClr val="0000FF"/>
              </a:solidFill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3635828" y="3872048"/>
            <a:ext cx="1872343" cy="5638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 smtClean="0">
                <a:solidFill>
                  <a:srgbClr val="0000FF"/>
                </a:solidFill>
              </a:rPr>
              <a:t>Furchtbar</a:t>
            </a:r>
            <a:endParaRPr lang="fr-FR" dirty="0" smtClean="0">
              <a:solidFill>
                <a:srgbClr val="0000FF"/>
              </a:solidFill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2569029" y="4255224"/>
            <a:ext cx="2856411" cy="5464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>
                <a:solidFill>
                  <a:srgbClr val="0000FF"/>
                </a:solidFill>
              </a:rPr>
              <a:t>Im </a:t>
            </a:r>
            <a:r>
              <a:rPr lang="fr-FR" dirty="0" err="1" smtClean="0">
                <a:solidFill>
                  <a:srgbClr val="0000FF"/>
                </a:solidFill>
              </a:rPr>
              <a:t>ersten</a:t>
            </a:r>
            <a:r>
              <a:rPr lang="fr-FR" dirty="0" smtClean="0">
                <a:solidFill>
                  <a:srgbClr val="0000FF"/>
                </a:solidFill>
              </a:rPr>
              <a:t> Stock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3635828" y="4575628"/>
            <a:ext cx="5556069" cy="5693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>
                <a:solidFill>
                  <a:srgbClr val="0000FF"/>
                </a:solidFill>
              </a:rPr>
              <a:t>Den </a:t>
            </a:r>
            <a:r>
              <a:rPr lang="fr-FR" dirty="0" err="1" smtClean="0">
                <a:solidFill>
                  <a:srgbClr val="0000FF"/>
                </a:solidFill>
              </a:rPr>
              <a:t>Spielplatz</a:t>
            </a:r>
            <a:r>
              <a:rPr lang="fr-FR" dirty="0" smtClean="0">
                <a:solidFill>
                  <a:srgbClr val="0000FF"/>
                </a:solidFill>
              </a:rPr>
              <a:t> (</a:t>
            </a:r>
            <a:r>
              <a:rPr lang="fr-FR" dirty="0" err="1" smtClean="0">
                <a:solidFill>
                  <a:srgbClr val="0000FF"/>
                </a:solidFill>
              </a:rPr>
              <a:t>und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ihre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Brüder</a:t>
            </a:r>
            <a:r>
              <a:rPr lang="fr-FR" dirty="0" smtClean="0">
                <a:solidFill>
                  <a:srgbClr val="0000FF"/>
                </a:solidFill>
              </a:rPr>
              <a:t>)</a:t>
            </a:r>
            <a:endParaRPr lang="fr-FR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9" grpId="0" build="p"/>
      <p:bldP spid="10" grpId="0" build="p"/>
      <p:bldP spid="11" grpId="0" build="p"/>
      <p:bldP spid="1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1714" y="346391"/>
            <a:ext cx="3272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/>
              <a:t>12 Blick aus dem Fenster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41714" y="909098"/>
            <a:ext cx="644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/>
              <a:t>12a 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0498" y="909098"/>
            <a:ext cx="6393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in der Stadt 					in den Bergen </a:t>
            </a:r>
          </a:p>
          <a:p>
            <a:endParaRPr lang="de-DE" sz="2400" dirty="0"/>
          </a:p>
          <a:p>
            <a:r>
              <a:rPr lang="de-DE" sz="2400" dirty="0"/>
              <a:t>im Grünen, auf dem Land 			am Meer 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9423" y="909097"/>
            <a:ext cx="358726" cy="393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84970" y="1706210"/>
            <a:ext cx="358726" cy="393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29653" y="909097"/>
            <a:ext cx="358726" cy="393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88379" y="1715530"/>
            <a:ext cx="358726" cy="3938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689423" y="808056"/>
            <a:ext cx="200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M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923522" y="1715530"/>
            <a:ext cx="351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41714" y="2785404"/>
            <a:ext cx="538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12b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568" y="2881974"/>
            <a:ext cx="3446735" cy="3624100"/>
          </a:xfrm>
          <a:prstGeom prst="rect">
            <a:avLst/>
          </a:prstGeom>
        </p:spPr>
      </p:pic>
      <p:sp>
        <p:nvSpPr>
          <p:cNvPr id="19" name="Multiplier 18"/>
          <p:cNvSpPr/>
          <p:nvPr/>
        </p:nvSpPr>
        <p:spPr>
          <a:xfrm>
            <a:off x="1878038" y="3815916"/>
            <a:ext cx="295422" cy="36742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/>
          <p:cNvSpPr/>
          <p:nvPr/>
        </p:nvSpPr>
        <p:spPr>
          <a:xfrm>
            <a:off x="4889335" y="3247069"/>
            <a:ext cx="1060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/>
              <a:t>Bäume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902742" y="3754508"/>
            <a:ext cx="1132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Vögel</a:t>
            </a:r>
          </a:p>
        </p:txBody>
      </p:sp>
      <p:sp>
        <p:nvSpPr>
          <p:cNvPr id="25" name="Multiplier 24"/>
          <p:cNvSpPr/>
          <p:nvPr/>
        </p:nvSpPr>
        <p:spPr>
          <a:xfrm>
            <a:off x="3291840" y="4934630"/>
            <a:ext cx="274534" cy="43609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Multiplier 25"/>
          <p:cNvSpPr/>
          <p:nvPr/>
        </p:nvSpPr>
        <p:spPr>
          <a:xfrm>
            <a:off x="1582616" y="4216173"/>
            <a:ext cx="295422" cy="36742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Multiplier 26"/>
          <p:cNvSpPr/>
          <p:nvPr/>
        </p:nvSpPr>
        <p:spPr>
          <a:xfrm>
            <a:off x="3723914" y="4185571"/>
            <a:ext cx="295422" cy="36742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Multiplier 27"/>
          <p:cNvSpPr/>
          <p:nvPr/>
        </p:nvSpPr>
        <p:spPr>
          <a:xfrm>
            <a:off x="2995937" y="3884354"/>
            <a:ext cx="295422" cy="36742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ultiplier 28"/>
          <p:cNvSpPr/>
          <p:nvPr/>
        </p:nvSpPr>
        <p:spPr>
          <a:xfrm>
            <a:off x="3394001" y="5370729"/>
            <a:ext cx="295422" cy="36742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ultiplier 29"/>
          <p:cNvSpPr/>
          <p:nvPr/>
        </p:nvSpPr>
        <p:spPr>
          <a:xfrm>
            <a:off x="2914168" y="5619848"/>
            <a:ext cx="295422" cy="36742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Multiplier 30"/>
          <p:cNvSpPr/>
          <p:nvPr/>
        </p:nvSpPr>
        <p:spPr>
          <a:xfrm>
            <a:off x="2277265" y="5738158"/>
            <a:ext cx="295422" cy="36742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ZoneTexte 31"/>
          <p:cNvSpPr txBox="1"/>
          <p:nvPr/>
        </p:nvSpPr>
        <p:spPr>
          <a:xfrm>
            <a:off x="4884970" y="4377197"/>
            <a:ext cx="2144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Hängematte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902741" y="4934630"/>
            <a:ext cx="11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Hund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902741" y="5507325"/>
            <a:ext cx="12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Ball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902741" y="6080020"/>
            <a:ext cx="169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Tisch</a:t>
            </a:r>
          </a:p>
        </p:txBody>
      </p:sp>
      <p:pic>
        <p:nvPicPr>
          <p:cNvPr id="2" name="gk9_AB_Track_53_K08_U12a_Eli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6191" y="1370763"/>
            <a:ext cx="609600" cy="609600"/>
          </a:xfrm>
          <a:prstGeom prst="rect">
            <a:avLst/>
          </a:prstGeom>
        </p:spPr>
      </p:pic>
      <p:pic>
        <p:nvPicPr>
          <p:cNvPr id="4" name="gk9_AB_Track_54_K08_U12a_Mi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6191" y="2137228"/>
            <a:ext cx="609600" cy="609600"/>
          </a:xfrm>
          <a:prstGeom prst="rect">
            <a:avLst/>
          </a:prstGeom>
        </p:spPr>
      </p:pic>
      <p:pic>
        <p:nvPicPr>
          <p:cNvPr id="6" name="gk9_AB_Track_55_K08_U12b_Elia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0461" y="3680540"/>
            <a:ext cx="609600" cy="609600"/>
          </a:xfrm>
          <a:prstGeom prst="rect">
            <a:avLst/>
          </a:prstGeom>
        </p:spPr>
      </p:pic>
      <p:pic>
        <p:nvPicPr>
          <p:cNvPr id="12" name="gk9_AB_Track_56_K08_U12b_Mi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8952" y="45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6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2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36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29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5" grpId="0"/>
      <p:bldP spid="8" grpId="0" animBg="1"/>
      <p:bldP spid="9" grpId="0" animBg="1"/>
      <p:bldP spid="10" grpId="0" animBg="1"/>
      <p:bldP spid="11" grpId="0" animBg="1"/>
      <p:bldP spid="14" grpId="0"/>
      <p:bldP spid="15" grpId="0"/>
      <p:bldP spid="16" grpId="0"/>
      <p:bldP spid="19" grpId="0" animBg="1"/>
      <p:bldP spid="21" grpId="0"/>
      <p:bldP spid="22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4" grpId="0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AF3DD19E-BE69-5342-A694-EF9893429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08" y="1639576"/>
            <a:ext cx="8770849" cy="205275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C4BA736-91DB-5249-BF08-B8F8E80BE628}"/>
              </a:ext>
            </a:extLst>
          </p:cNvPr>
          <p:cNvSpPr/>
          <p:nvPr/>
        </p:nvSpPr>
        <p:spPr>
          <a:xfrm>
            <a:off x="8267345" y="3339793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X</a:t>
            </a:r>
            <a:endParaRPr lang="fr-FR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CB756-F198-3D46-A22B-8146547898C2}"/>
              </a:ext>
            </a:extLst>
          </p:cNvPr>
          <p:cNvSpPr/>
          <p:nvPr/>
        </p:nvSpPr>
        <p:spPr>
          <a:xfrm>
            <a:off x="8260856" y="2787044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X</a:t>
            </a:r>
            <a:endParaRPr lang="fr-FR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08F988-CC02-E543-AF25-FF3939FCB1CA}"/>
              </a:ext>
            </a:extLst>
          </p:cNvPr>
          <p:cNvSpPr/>
          <p:nvPr/>
        </p:nvSpPr>
        <p:spPr>
          <a:xfrm>
            <a:off x="8642970" y="2508781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X</a:t>
            </a:r>
            <a:endParaRPr lang="fr-FR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6C0E16-5077-6844-B312-629171E26241}"/>
              </a:ext>
            </a:extLst>
          </p:cNvPr>
          <p:cNvSpPr/>
          <p:nvPr/>
        </p:nvSpPr>
        <p:spPr>
          <a:xfrm>
            <a:off x="4735910" y="3335344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X</a:t>
            </a:r>
            <a:endParaRPr lang="fr-FR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0B6B58-5FE3-3647-960D-AED3B09BF5D0}"/>
              </a:ext>
            </a:extLst>
          </p:cNvPr>
          <p:cNvSpPr/>
          <p:nvPr/>
        </p:nvSpPr>
        <p:spPr>
          <a:xfrm>
            <a:off x="4344271" y="3066538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X</a:t>
            </a:r>
            <a:endParaRPr lang="fr-FR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0DFBA9-8779-2340-84E4-2ECB7A761983}"/>
              </a:ext>
            </a:extLst>
          </p:cNvPr>
          <p:cNvSpPr/>
          <p:nvPr/>
        </p:nvSpPr>
        <p:spPr>
          <a:xfrm>
            <a:off x="4347209" y="2647098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X</a:t>
            </a:r>
            <a:endParaRPr lang="fr-FR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E94BDB-1BDA-D14C-A274-3370AD291B30}"/>
              </a:ext>
            </a:extLst>
          </p:cNvPr>
          <p:cNvSpPr/>
          <p:nvPr/>
        </p:nvSpPr>
        <p:spPr>
          <a:xfrm>
            <a:off x="8649557" y="3062846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X</a:t>
            </a:r>
            <a:endParaRPr lang="fr-FR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8D4390-5940-184C-A37B-28E063612E18}"/>
              </a:ext>
            </a:extLst>
          </p:cNvPr>
          <p:cNvSpPr/>
          <p:nvPr/>
        </p:nvSpPr>
        <p:spPr>
          <a:xfrm>
            <a:off x="801264" y="4041742"/>
            <a:ext cx="4342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3. </a:t>
            </a:r>
            <a:r>
              <a:rPr lang="fr-FR" sz="2400" dirty="0" err="1"/>
              <a:t>Ihr</a:t>
            </a:r>
            <a:r>
              <a:rPr lang="fr-FR" sz="2400" dirty="0"/>
              <a:t> </a:t>
            </a:r>
            <a:r>
              <a:rPr lang="fr-FR" sz="2400" dirty="0" err="1"/>
              <a:t>Garten</a:t>
            </a:r>
            <a:r>
              <a:rPr lang="fr-FR" sz="2400" dirty="0"/>
              <a:t> </a:t>
            </a:r>
            <a:r>
              <a:rPr lang="fr-FR" sz="2400" dirty="0" err="1"/>
              <a:t>ist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  <a:r>
              <a:rPr lang="fr-FR" sz="2400" dirty="0" err="1">
                <a:solidFill>
                  <a:srgbClr val="0070C0"/>
                </a:solidFill>
              </a:rPr>
              <a:t>hinter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  <a:r>
              <a:rPr lang="fr-FR" sz="2400" dirty="0" err="1">
                <a:solidFill>
                  <a:srgbClr val="0070C0"/>
                </a:solidFill>
              </a:rPr>
              <a:t>dem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  <a:r>
              <a:rPr lang="fr-FR" sz="2400" dirty="0" err="1">
                <a:solidFill>
                  <a:srgbClr val="0070C0"/>
                </a:solidFill>
              </a:rPr>
              <a:t>Haus</a:t>
            </a:r>
            <a:r>
              <a:rPr lang="fr-FR" sz="2400" dirty="0">
                <a:solidFill>
                  <a:srgbClr val="0070C0"/>
                </a:solidFill>
              </a:rPr>
              <a:t>.</a:t>
            </a:r>
            <a:endParaRPr lang="fr-FR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131A7E0-F77E-5B4E-910B-9CCFEADAFCF9}"/>
              </a:ext>
            </a:extLst>
          </p:cNvPr>
          <p:cNvSpPr/>
          <p:nvPr/>
        </p:nvSpPr>
        <p:spPr>
          <a:xfrm>
            <a:off x="801264" y="4731683"/>
            <a:ext cx="5820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4. </a:t>
            </a:r>
            <a:r>
              <a:rPr lang="fr-FR" sz="2400" dirty="0" err="1"/>
              <a:t>Ein</a:t>
            </a:r>
            <a:r>
              <a:rPr lang="fr-FR" sz="2400" dirty="0"/>
              <a:t> </a:t>
            </a:r>
            <a:r>
              <a:rPr lang="fr-FR" sz="2400" dirty="0" err="1"/>
              <a:t>Liblingsplatz</a:t>
            </a:r>
            <a:r>
              <a:rPr lang="fr-FR" sz="2400" dirty="0"/>
              <a:t> </a:t>
            </a:r>
            <a:r>
              <a:rPr lang="fr-FR" sz="2400" dirty="0" err="1"/>
              <a:t>ist</a:t>
            </a:r>
            <a:r>
              <a:rPr lang="fr-FR" sz="2400" dirty="0">
                <a:solidFill>
                  <a:srgbClr val="0070C0"/>
                </a:solidFill>
              </a:rPr>
              <a:t> der </a:t>
            </a:r>
            <a:r>
              <a:rPr lang="fr-FR" sz="2400" dirty="0" err="1">
                <a:solidFill>
                  <a:srgbClr val="0070C0"/>
                </a:solidFill>
              </a:rPr>
              <a:t>Garten</a:t>
            </a:r>
            <a:r>
              <a:rPr lang="fr-FR" sz="2400" dirty="0">
                <a:solidFill>
                  <a:srgbClr val="0070C0"/>
                </a:solidFill>
              </a:rPr>
              <a:t>, </a:t>
            </a:r>
            <a:r>
              <a:rPr lang="fr-FR" sz="2400" dirty="0" err="1">
                <a:solidFill>
                  <a:srgbClr val="0070C0"/>
                </a:solidFill>
              </a:rPr>
              <a:t>ihr</a:t>
            </a:r>
            <a:r>
              <a:rPr lang="fr-FR" sz="2400" dirty="0">
                <a:solidFill>
                  <a:srgbClr val="0070C0"/>
                </a:solidFill>
              </a:rPr>
              <a:t> Zimmer.</a:t>
            </a:r>
            <a:endParaRPr lang="fr-FR" sz="2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A83392-BCAD-EA44-A569-3AF2DB889278}"/>
              </a:ext>
            </a:extLst>
          </p:cNvPr>
          <p:cNvSpPr/>
          <p:nvPr/>
        </p:nvSpPr>
        <p:spPr>
          <a:xfrm>
            <a:off x="801264" y="5421624"/>
            <a:ext cx="4054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6. </a:t>
            </a:r>
            <a:r>
              <a:rPr lang="fr-FR" sz="2400" dirty="0" err="1"/>
              <a:t>Sie</a:t>
            </a:r>
            <a:r>
              <a:rPr lang="fr-FR" sz="2400" dirty="0"/>
              <a:t> </a:t>
            </a:r>
            <a:r>
              <a:rPr lang="fr-FR" sz="2400" dirty="0" err="1"/>
              <a:t>ist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  <a:r>
              <a:rPr lang="fr-FR" sz="2400" dirty="0" err="1">
                <a:solidFill>
                  <a:srgbClr val="0070C0"/>
                </a:solidFill>
              </a:rPr>
              <a:t>gern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  <a:r>
              <a:rPr lang="fr-FR" sz="2400" dirty="0" err="1">
                <a:solidFill>
                  <a:srgbClr val="0070C0"/>
                </a:solidFill>
              </a:rPr>
              <a:t>allein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  <a:r>
              <a:rPr lang="fr-FR" sz="2400" dirty="0" err="1">
                <a:solidFill>
                  <a:srgbClr val="0070C0"/>
                </a:solidFill>
              </a:rPr>
              <a:t>im</a:t>
            </a:r>
            <a:r>
              <a:rPr lang="fr-FR" sz="2400" dirty="0">
                <a:solidFill>
                  <a:srgbClr val="0070C0"/>
                </a:solidFill>
              </a:rPr>
              <a:t> Zimmer.</a:t>
            </a:r>
            <a:endParaRPr lang="fr-FR" sz="2400" dirty="0"/>
          </a:p>
        </p:txBody>
      </p:sp>
      <p:pic>
        <p:nvPicPr>
          <p:cNvPr id="2" name="gk9_AB_Track_48_K08_U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664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0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64" y="259607"/>
            <a:ext cx="3447675" cy="3409334"/>
          </a:xfrm>
          <a:prstGeom prst="rect">
            <a:avLst/>
          </a:prstGeom>
        </p:spPr>
      </p:pic>
      <p:sp>
        <p:nvSpPr>
          <p:cNvPr id="24" name="Multiplier 23"/>
          <p:cNvSpPr/>
          <p:nvPr/>
        </p:nvSpPr>
        <p:spPr>
          <a:xfrm>
            <a:off x="2173819" y="1697934"/>
            <a:ext cx="210322" cy="45201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Multiplier 24"/>
          <p:cNvSpPr/>
          <p:nvPr/>
        </p:nvSpPr>
        <p:spPr>
          <a:xfrm>
            <a:off x="1571110" y="1584036"/>
            <a:ext cx="274622" cy="45302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Multiplier 25"/>
          <p:cNvSpPr/>
          <p:nvPr/>
        </p:nvSpPr>
        <p:spPr>
          <a:xfrm>
            <a:off x="1202626" y="2449767"/>
            <a:ext cx="272213" cy="35261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Multiplier 26"/>
          <p:cNvSpPr/>
          <p:nvPr/>
        </p:nvSpPr>
        <p:spPr>
          <a:xfrm>
            <a:off x="2297523" y="2316123"/>
            <a:ext cx="309203" cy="54309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Multiplier 27"/>
          <p:cNvSpPr/>
          <p:nvPr/>
        </p:nvSpPr>
        <p:spPr>
          <a:xfrm>
            <a:off x="2484391" y="3046695"/>
            <a:ext cx="249758" cy="36566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ultiplier 28"/>
          <p:cNvSpPr/>
          <p:nvPr/>
        </p:nvSpPr>
        <p:spPr>
          <a:xfrm>
            <a:off x="2867865" y="3169898"/>
            <a:ext cx="286167" cy="38738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ZoneTexte 8"/>
          <p:cNvSpPr txBox="1"/>
          <p:nvPr/>
        </p:nvSpPr>
        <p:spPr>
          <a:xfrm>
            <a:off x="181654" y="3700405"/>
            <a:ext cx="62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12c</a:t>
            </a:r>
            <a:endParaRPr lang="de-DE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4124008" y="421407"/>
            <a:ext cx="2071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Häuser</a:t>
            </a:r>
            <a:endParaRPr lang="de-DE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4090098" y="851979"/>
            <a:ext cx="22189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(Kreuzung)</a:t>
            </a:r>
          </a:p>
          <a:p>
            <a:endParaRPr lang="de-DE" dirty="0"/>
          </a:p>
        </p:txBody>
      </p:sp>
      <p:sp>
        <p:nvSpPr>
          <p:cNvPr id="17" name="Multiplier 16"/>
          <p:cNvSpPr/>
          <p:nvPr/>
        </p:nvSpPr>
        <p:spPr>
          <a:xfrm>
            <a:off x="1845731" y="2328639"/>
            <a:ext cx="272213" cy="35261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ZoneTexte 6"/>
          <p:cNvSpPr txBox="1"/>
          <p:nvPr/>
        </p:nvSpPr>
        <p:spPr>
          <a:xfrm>
            <a:off x="4100940" y="1725214"/>
            <a:ext cx="1181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Auto</a:t>
            </a:r>
            <a:endParaRPr lang="de-DE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4090097" y="1276545"/>
            <a:ext cx="1276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Ampel</a:t>
            </a:r>
            <a:endParaRPr lang="de-DE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4100940" y="2219969"/>
            <a:ext cx="152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Frau</a:t>
            </a:r>
            <a:endParaRPr lang="de-DE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124007" y="2652209"/>
            <a:ext cx="1787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Eis</a:t>
            </a:r>
            <a:endParaRPr lang="de-DE" sz="2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109835" y="3105366"/>
            <a:ext cx="2192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Strasse</a:t>
            </a:r>
            <a:endParaRPr lang="de-DE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939019" y="4839287"/>
            <a:ext cx="444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927794" y="3829247"/>
            <a:ext cx="13476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8" name="ZoneTexte 17"/>
          <p:cNvSpPr txBox="1"/>
          <p:nvPr/>
        </p:nvSpPr>
        <p:spPr>
          <a:xfrm>
            <a:off x="893783" y="3849128"/>
            <a:ext cx="3088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0" name="ZoneTexte 19"/>
          <p:cNvSpPr txBox="1"/>
          <p:nvPr/>
        </p:nvSpPr>
        <p:spPr>
          <a:xfrm>
            <a:off x="807434" y="4832698"/>
            <a:ext cx="13663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1" name="ZoneTexte 20"/>
          <p:cNvSpPr txBox="1"/>
          <p:nvPr/>
        </p:nvSpPr>
        <p:spPr>
          <a:xfrm>
            <a:off x="613710" y="4843959"/>
            <a:ext cx="791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70C0"/>
                </a:solidFill>
              </a:rPr>
              <a:t> Ich sehe Bäume, Vögel, eine Hängematte, ein</a:t>
            </a:r>
            <a:r>
              <a:rPr lang="de-DE" sz="2400" dirty="0" smtClean="0">
                <a:solidFill>
                  <a:srgbClr val="FF0000"/>
                </a:solidFill>
              </a:rPr>
              <a:t>en</a:t>
            </a:r>
            <a:r>
              <a:rPr lang="de-DE" sz="2400" dirty="0" smtClean="0">
                <a:solidFill>
                  <a:srgbClr val="0070C0"/>
                </a:solidFill>
              </a:rPr>
              <a:t> Hund, eine Katze, ein</a:t>
            </a:r>
            <a:r>
              <a:rPr lang="de-DE" sz="2400" dirty="0" smtClean="0">
                <a:solidFill>
                  <a:srgbClr val="FF0000"/>
                </a:solidFill>
              </a:rPr>
              <a:t>en</a:t>
            </a:r>
            <a:r>
              <a:rPr lang="de-DE" sz="2400" dirty="0" smtClean="0">
                <a:solidFill>
                  <a:srgbClr val="0070C0"/>
                </a:solidFill>
              </a:rPr>
              <a:t> Tisch, ein</a:t>
            </a:r>
            <a:r>
              <a:rPr lang="de-DE" sz="2400" dirty="0" smtClean="0">
                <a:solidFill>
                  <a:srgbClr val="FF0000"/>
                </a:solidFill>
              </a:rPr>
              <a:t>en</a:t>
            </a:r>
            <a:r>
              <a:rPr lang="de-DE" sz="2400" dirty="0" smtClean="0">
                <a:solidFill>
                  <a:srgbClr val="0070C0"/>
                </a:solidFill>
              </a:rPr>
              <a:t> Stuhl, ein</a:t>
            </a:r>
            <a:r>
              <a:rPr lang="de-DE" sz="2400" dirty="0" smtClean="0">
                <a:solidFill>
                  <a:srgbClr val="FF0000"/>
                </a:solidFill>
              </a:rPr>
              <a:t>en</a:t>
            </a:r>
            <a:r>
              <a:rPr lang="de-DE" sz="2400" dirty="0" smtClean="0">
                <a:solidFill>
                  <a:srgbClr val="0070C0"/>
                </a:solidFill>
              </a:rPr>
              <a:t> Ball, die Sonne  </a:t>
            </a:r>
            <a:endParaRPr lang="de-DE" sz="2400" dirty="0">
              <a:solidFill>
                <a:srgbClr val="0070C0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73" y="5001243"/>
            <a:ext cx="337608" cy="41549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5876807"/>
            <a:ext cx="390725" cy="428185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 flipH="1">
            <a:off x="481916" y="5204692"/>
            <a:ext cx="1317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3" name="ZoneTexte 32"/>
          <p:cNvSpPr txBox="1"/>
          <p:nvPr/>
        </p:nvSpPr>
        <p:spPr>
          <a:xfrm>
            <a:off x="613710" y="5644488"/>
            <a:ext cx="836472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70C0"/>
                </a:solidFill>
              </a:rPr>
              <a:t>Ich sehe Häuser, (eine Kreuzung), eine Ampel, ein Auto, eine Frau, ein Eis, eine </a:t>
            </a:r>
            <a:r>
              <a:rPr lang="de-DE" sz="2400" dirty="0" err="1" smtClean="0">
                <a:solidFill>
                  <a:srgbClr val="0070C0"/>
                </a:solidFill>
              </a:rPr>
              <a:t>Strasse</a:t>
            </a:r>
            <a:r>
              <a:rPr lang="de-DE" sz="2400" dirty="0" smtClean="0">
                <a:solidFill>
                  <a:srgbClr val="0070C0"/>
                </a:solidFill>
              </a:rPr>
              <a:t>,</a:t>
            </a:r>
          </a:p>
          <a:p>
            <a:r>
              <a:rPr lang="de-DE" sz="2400" dirty="0" smtClean="0">
                <a:solidFill>
                  <a:srgbClr val="0070C0"/>
                </a:solidFill>
              </a:rPr>
              <a:t>eine Bushaltestelle, ein</a:t>
            </a:r>
            <a:r>
              <a:rPr lang="de-DE" sz="2400" dirty="0" smtClean="0">
                <a:solidFill>
                  <a:srgbClr val="FF0000"/>
                </a:solidFill>
              </a:rPr>
              <a:t>en </a:t>
            </a:r>
            <a:r>
              <a:rPr lang="de-DE" sz="2400" dirty="0" smtClean="0">
                <a:solidFill>
                  <a:srgbClr val="0070C0"/>
                </a:solidFill>
              </a:rPr>
              <a:t>Regenschirm</a:t>
            </a:r>
            <a:endParaRPr lang="de-DE" sz="2400" dirty="0">
              <a:solidFill>
                <a:srgbClr val="0070C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93" y="3657636"/>
            <a:ext cx="2684774" cy="10560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162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9" grpId="0"/>
      <p:bldP spid="3" grpId="0"/>
      <p:bldP spid="5" grpId="0"/>
      <p:bldP spid="17" grpId="0" animBg="1"/>
      <p:bldP spid="7" grpId="0"/>
      <p:bldP spid="8" grpId="0"/>
      <p:bldP spid="10" grpId="0"/>
      <p:bldP spid="11" grpId="0"/>
      <p:bldP spid="12" grpId="0"/>
      <p:bldP spid="21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939019" y="4839287"/>
            <a:ext cx="444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927794" y="3829247"/>
            <a:ext cx="13476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8" name="ZoneTexte 17"/>
          <p:cNvSpPr txBox="1"/>
          <p:nvPr/>
        </p:nvSpPr>
        <p:spPr>
          <a:xfrm>
            <a:off x="893783" y="3849128"/>
            <a:ext cx="3088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0" name="ZoneTexte 29"/>
          <p:cNvSpPr txBox="1"/>
          <p:nvPr/>
        </p:nvSpPr>
        <p:spPr>
          <a:xfrm flipH="1">
            <a:off x="481916" y="5204692"/>
            <a:ext cx="1317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3" name="ZoneTexte 32"/>
          <p:cNvSpPr txBox="1"/>
          <p:nvPr/>
        </p:nvSpPr>
        <p:spPr>
          <a:xfrm>
            <a:off x="624933" y="2856931"/>
            <a:ext cx="836472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70C0"/>
                </a:solidFill>
              </a:rPr>
              <a:t>Ich </a:t>
            </a:r>
            <a:r>
              <a:rPr lang="de-DE" sz="2400" b="1" dirty="0" smtClean="0">
                <a:solidFill>
                  <a:srgbClr val="0070C0"/>
                </a:solidFill>
              </a:rPr>
              <a:t>habe</a:t>
            </a:r>
            <a:r>
              <a:rPr lang="de-DE" sz="2400" dirty="0" smtClean="0">
                <a:solidFill>
                  <a:srgbClr val="0070C0"/>
                </a:solidFill>
              </a:rPr>
              <a:t> Häuser, (eine Kreuzung), eine Ampel, ein Auto, eine Frau, ein Eis, eine Strasse, eine Bushaltestelle, ein</a:t>
            </a:r>
            <a:r>
              <a:rPr lang="de-DE" sz="2400" dirty="0" smtClean="0">
                <a:solidFill>
                  <a:srgbClr val="FF0000"/>
                </a:solidFill>
              </a:rPr>
              <a:t>en </a:t>
            </a:r>
            <a:r>
              <a:rPr lang="de-DE" sz="2400" dirty="0" smtClean="0">
                <a:solidFill>
                  <a:srgbClr val="0070C0"/>
                </a:solidFill>
              </a:rPr>
              <a:t>Regenschirm </a:t>
            </a:r>
            <a:r>
              <a:rPr lang="de-DE" sz="2400" b="1" dirty="0" smtClean="0">
                <a:solidFill>
                  <a:srgbClr val="0070C0"/>
                </a:solidFill>
              </a:rPr>
              <a:t>gesehen.</a:t>
            </a:r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19519" y="436099"/>
            <a:ext cx="61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12d</a:t>
            </a:r>
            <a:endParaRPr lang="de-DE" sz="2400" dirty="0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1" y="1775849"/>
            <a:ext cx="337608" cy="415498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 flipH="1">
            <a:off x="464565" y="1641219"/>
            <a:ext cx="1317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734860" y="1763255"/>
            <a:ext cx="811982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Ich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b="1" dirty="0" smtClean="0">
                <a:solidFill>
                  <a:srgbClr val="0070C0"/>
                </a:solidFill>
              </a:rPr>
              <a:t>habe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>
                <a:solidFill>
                  <a:srgbClr val="0070C0"/>
                </a:solidFill>
              </a:rPr>
              <a:t>Bäume, Vögel, eine Hängematte, ein</a:t>
            </a:r>
            <a:r>
              <a:rPr lang="de-DE" sz="2400" dirty="0">
                <a:solidFill>
                  <a:srgbClr val="FF0000"/>
                </a:solidFill>
              </a:rPr>
              <a:t>en</a:t>
            </a:r>
            <a:r>
              <a:rPr lang="de-DE" sz="2400" dirty="0">
                <a:solidFill>
                  <a:srgbClr val="0070C0"/>
                </a:solidFill>
              </a:rPr>
              <a:t> Hund, eine Katze, ein</a:t>
            </a:r>
            <a:r>
              <a:rPr lang="de-DE" sz="2400" dirty="0">
                <a:solidFill>
                  <a:srgbClr val="FF0000"/>
                </a:solidFill>
              </a:rPr>
              <a:t>en</a:t>
            </a:r>
            <a:r>
              <a:rPr lang="de-DE" sz="2400" dirty="0">
                <a:solidFill>
                  <a:srgbClr val="0070C0"/>
                </a:solidFill>
              </a:rPr>
              <a:t> </a:t>
            </a:r>
            <a:r>
              <a:rPr lang="de-DE" sz="2400" dirty="0" smtClean="0">
                <a:solidFill>
                  <a:srgbClr val="0070C0"/>
                </a:solidFill>
              </a:rPr>
              <a:t>Tisch, ein</a:t>
            </a:r>
            <a:r>
              <a:rPr lang="de-DE" sz="2400" dirty="0" smtClean="0">
                <a:solidFill>
                  <a:srgbClr val="FF0000"/>
                </a:solidFill>
              </a:rPr>
              <a:t>en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>
                <a:solidFill>
                  <a:srgbClr val="0070C0"/>
                </a:solidFill>
              </a:rPr>
              <a:t>Stuhl</a:t>
            </a:r>
            <a:r>
              <a:rPr lang="de-DE" sz="2400" dirty="0" smtClean="0">
                <a:solidFill>
                  <a:srgbClr val="0070C0"/>
                </a:solidFill>
              </a:rPr>
              <a:t>,</a:t>
            </a:r>
          </a:p>
          <a:p>
            <a:r>
              <a:rPr lang="de-DE" sz="2400" dirty="0" smtClean="0">
                <a:solidFill>
                  <a:srgbClr val="0070C0"/>
                </a:solidFill>
              </a:rPr>
              <a:t>ein</a:t>
            </a:r>
            <a:r>
              <a:rPr lang="de-DE" sz="2400" dirty="0" smtClean="0">
                <a:solidFill>
                  <a:srgbClr val="FF0000"/>
                </a:solidFill>
              </a:rPr>
              <a:t>en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>
                <a:solidFill>
                  <a:srgbClr val="0070C0"/>
                </a:solidFill>
              </a:rPr>
              <a:t>Ball, die </a:t>
            </a:r>
            <a:r>
              <a:rPr lang="de-DE" sz="2400" dirty="0" smtClean="0">
                <a:solidFill>
                  <a:srgbClr val="0070C0"/>
                </a:solidFill>
              </a:rPr>
              <a:t>Sonne </a:t>
            </a:r>
            <a:r>
              <a:rPr lang="de-DE" sz="2400" b="1" dirty="0" smtClean="0">
                <a:solidFill>
                  <a:srgbClr val="0070C0"/>
                </a:solidFill>
              </a:rPr>
              <a:t>gesehen.</a:t>
            </a:r>
            <a:endParaRPr lang="de-DE" sz="2400" dirty="0">
              <a:solidFill>
                <a:srgbClr val="0070C0"/>
              </a:solidFill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73" y="502516"/>
            <a:ext cx="2226091" cy="883883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2719359" y="1252602"/>
            <a:ext cx="11122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3" y="2966900"/>
            <a:ext cx="390725" cy="428185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397231" y="2921720"/>
            <a:ext cx="174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94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9-02-12 à 17.01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8" y="511511"/>
            <a:ext cx="8520501" cy="551761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633786" y="1367506"/>
            <a:ext cx="400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dirty="0" smtClean="0">
                <a:solidFill>
                  <a:srgbClr val="0000FF"/>
                </a:solidFill>
              </a:rPr>
              <a:t>in der Stadt, im Zentrum.</a:t>
            </a:r>
            <a:endParaRPr lang="de-DE" sz="2800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07304" y="1781516"/>
            <a:ext cx="5977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dirty="0" smtClean="0">
                <a:solidFill>
                  <a:srgbClr val="0000FF"/>
                </a:solidFill>
              </a:rPr>
              <a:t>Wir wohnen in einer Wohnung.</a:t>
            </a:r>
            <a:endParaRPr lang="de-DE" sz="2800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83827" y="2795674"/>
            <a:ext cx="400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dirty="0" smtClean="0">
                <a:solidFill>
                  <a:srgbClr val="0000FF"/>
                </a:solidFill>
              </a:rPr>
              <a:t>unser Garten.</a:t>
            </a:r>
            <a:endParaRPr lang="de-DE" sz="2800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31675" y="3318894"/>
            <a:ext cx="7056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400" dirty="0" smtClean="0">
                <a:solidFill>
                  <a:srgbClr val="0000FF"/>
                </a:solidFill>
              </a:rPr>
              <a:t>lesen, mit Bello spielen, Sport machen und faulenzen. </a:t>
            </a:r>
            <a:endParaRPr lang="de-DE" sz="2400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41444" y="4829520"/>
            <a:ext cx="4343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dirty="0" smtClean="0">
                <a:solidFill>
                  <a:srgbClr val="0000FF"/>
                </a:solidFill>
              </a:rPr>
              <a:t>ein Teppich, ein Computer,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15959" y="5352740"/>
            <a:ext cx="7868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dirty="0" smtClean="0">
                <a:solidFill>
                  <a:srgbClr val="0000FF"/>
                </a:solidFill>
              </a:rPr>
              <a:t>ein Schrank, ein Regal, eine Lampe und ein Bett.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9-02-12 à 17.15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7" y="211660"/>
            <a:ext cx="8808466" cy="627603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08940" y="987746"/>
            <a:ext cx="943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dirty="0" smtClean="0">
                <a:solidFill>
                  <a:srgbClr val="0000FF"/>
                </a:solidFill>
              </a:rPr>
              <a:t>Bett</a:t>
            </a:r>
            <a:endParaRPr lang="de-DE" sz="2800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715627" y="1366970"/>
            <a:ext cx="1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dirty="0" smtClean="0">
                <a:solidFill>
                  <a:srgbClr val="0000FF"/>
                </a:solidFill>
              </a:rPr>
              <a:t>ein Regal</a:t>
            </a:r>
            <a:endParaRPr lang="de-DE" sz="2800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36871" y="1746194"/>
            <a:ext cx="2176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dirty="0" smtClean="0">
                <a:solidFill>
                  <a:srgbClr val="0000FF"/>
                </a:solidFill>
              </a:rPr>
              <a:t>ein Schrank</a:t>
            </a:r>
            <a:endParaRPr lang="de-DE" sz="2800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82728" y="1746194"/>
            <a:ext cx="258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dirty="0" smtClean="0">
                <a:solidFill>
                  <a:srgbClr val="0000FF"/>
                </a:solidFill>
              </a:rPr>
              <a:t>eine Gitarre</a:t>
            </a:r>
            <a:endParaRPr lang="de-DE" sz="2800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312917" y="2043156"/>
            <a:ext cx="239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dirty="0" smtClean="0">
                <a:solidFill>
                  <a:srgbClr val="0000FF"/>
                </a:solidFill>
              </a:rPr>
              <a:t>eine Tasche</a:t>
            </a:r>
            <a:endParaRPr lang="de-DE" sz="2800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395651" y="2936781"/>
            <a:ext cx="1834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dirty="0">
                <a:solidFill>
                  <a:srgbClr val="0000FF"/>
                </a:solidFill>
              </a:rPr>
              <a:t>i</a:t>
            </a:r>
            <a:r>
              <a:rPr lang="de-DE" sz="2800" dirty="0" smtClean="0">
                <a:solidFill>
                  <a:srgbClr val="0000FF"/>
                </a:solidFill>
              </a:rPr>
              <a:t>ns Regal</a:t>
            </a:r>
            <a:endParaRPr lang="de-DE" sz="2800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024322" y="3316005"/>
            <a:ext cx="4248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dirty="0" smtClean="0">
                <a:solidFill>
                  <a:srgbClr val="0000FF"/>
                </a:solidFill>
              </a:rPr>
              <a:t>an die Garderobe</a:t>
            </a:r>
            <a:endParaRPr lang="de-DE" sz="2800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468317" y="3577615"/>
            <a:ext cx="313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dirty="0" smtClean="0">
                <a:solidFill>
                  <a:srgbClr val="0000FF"/>
                </a:solidFill>
              </a:rPr>
              <a:t>auf den Teppich</a:t>
            </a:r>
            <a:endParaRPr lang="de-DE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6D5A0F8-21AF-DC40-B879-66C9ACA96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08" y="2008433"/>
            <a:ext cx="8692547" cy="25729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A324B0-92F1-224A-A2CC-F58585C70A02}"/>
              </a:ext>
            </a:extLst>
          </p:cNvPr>
          <p:cNvSpPr/>
          <p:nvPr/>
        </p:nvSpPr>
        <p:spPr>
          <a:xfrm>
            <a:off x="3866363" y="2415609"/>
            <a:ext cx="1867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>
                <a:solidFill>
                  <a:srgbClr val="0070C0"/>
                </a:solidFill>
              </a:rPr>
              <a:t>Schwimmbad</a:t>
            </a:r>
            <a:endParaRPr lang="fr-FR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36E21B-95EB-F14E-98C4-43EA3A0A1782}"/>
              </a:ext>
            </a:extLst>
          </p:cNvPr>
          <p:cNvSpPr/>
          <p:nvPr/>
        </p:nvSpPr>
        <p:spPr>
          <a:xfrm>
            <a:off x="7506680" y="2392460"/>
            <a:ext cx="1048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>
                <a:solidFill>
                  <a:srgbClr val="0070C0"/>
                </a:solidFill>
              </a:rPr>
              <a:t>Garten</a:t>
            </a:r>
            <a:endParaRPr lang="fr-FR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680BD2-2DC5-D64E-AA62-C784AC34D571}"/>
              </a:ext>
            </a:extLst>
          </p:cNvPr>
          <p:cNvSpPr/>
          <p:nvPr/>
        </p:nvSpPr>
        <p:spPr>
          <a:xfrm>
            <a:off x="5545906" y="2831241"/>
            <a:ext cx="976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Sommer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7CE3A4-54DA-A84E-8F4C-57C0A78E2ACC}"/>
              </a:ext>
            </a:extLst>
          </p:cNvPr>
          <p:cNvSpPr/>
          <p:nvPr/>
        </p:nvSpPr>
        <p:spPr>
          <a:xfrm>
            <a:off x="2144400" y="3098302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>
                <a:solidFill>
                  <a:srgbClr val="0070C0"/>
                </a:solidFill>
              </a:rPr>
              <a:t>schön</a:t>
            </a:r>
            <a:endParaRPr lang="fr-FR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4EC08C-55A5-CE46-85F2-389383965474}"/>
              </a:ext>
            </a:extLst>
          </p:cNvPr>
          <p:cNvSpPr/>
          <p:nvPr/>
        </p:nvSpPr>
        <p:spPr>
          <a:xfrm>
            <a:off x="1636500" y="3441501"/>
            <a:ext cx="16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>
                <a:solidFill>
                  <a:srgbClr val="0070C0"/>
                </a:solidFill>
              </a:rPr>
              <a:t>schwimmen</a:t>
            </a:r>
            <a:endParaRPr lang="fr-FR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AA043F-5CAC-2B42-B839-A5C4954531C9}"/>
              </a:ext>
            </a:extLst>
          </p:cNvPr>
          <p:cNvSpPr/>
          <p:nvPr/>
        </p:nvSpPr>
        <p:spPr>
          <a:xfrm>
            <a:off x="2414299" y="3799014"/>
            <a:ext cx="683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>
                <a:solidFill>
                  <a:srgbClr val="0070C0"/>
                </a:solidFill>
              </a:rPr>
              <a:t>lese</a:t>
            </a:r>
            <a:endParaRPr lang="fr-FR" sz="2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551E80A-9AE8-D743-81F0-7FA867010DBF}"/>
              </a:ext>
            </a:extLst>
          </p:cNvPr>
          <p:cNvSpPr/>
          <p:nvPr/>
        </p:nvSpPr>
        <p:spPr>
          <a:xfrm>
            <a:off x="1307885" y="4156368"/>
            <a:ext cx="8306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>
                <a:solidFill>
                  <a:srgbClr val="0070C0"/>
                </a:solidFill>
              </a:rPr>
              <a:t>ruhig</a:t>
            </a:r>
            <a:endParaRPr lang="fr-FR" sz="2400" dirty="0"/>
          </a:p>
        </p:txBody>
      </p:sp>
      <p:pic>
        <p:nvPicPr>
          <p:cNvPr id="3" name="gk9_AB_Track_49_K08_U2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98" y="2646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5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21" grpId="0"/>
      <p:bldP spid="23" grpId="0"/>
      <p:bldP spid="24" grpId="0"/>
      <p:bldP spid="25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95E66-A0B4-453C-AB63-13833FEBE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0392"/>
          </a:xfrm>
        </p:spPr>
        <p:txBody>
          <a:bodyPr/>
          <a:lstStyle/>
          <a:p>
            <a:r>
              <a:rPr lang="fr-CH" b="1" dirty="0" smtClean="0"/>
              <a:t>   </a:t>
            </a:r>
            <a:r>
              <a:rPr lang="fr-CH" b="1" dirty="0"/>
              <a:t>Mein Zimmer</a:t>
            </a:r>
            <a:endParaRPr lang="fr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123" y="1039529"/>
            <a:ext cx="6387056" cy="553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0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>
                <a:solidFill>
                  <a:srgbClr val="0070C0"/>
                </a:solidFill>
              </a:rPr>
              <a:t>Mein Zimmer</a:t>
            </a:r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CBAAD10-23F5-4108-A29D-6B543B101EF1}"/>
              </a:ext>
            </a:extLst>
          </p:cNvPr>
          <p:cNvSpPr txBox="1"/>
          <p:nvPr/>
        </p:nvSpPr>
        <p:spPr>
          <a:xfrm>
            <a:off x="628650" y="1254668"/>
            <a:ext cx="82309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de-DE" sz="2400" b="1" dirty="0">
                <a:solidFill>
                  <a:srgbClr val="0070C0"/>
                </a:solidFill>
              </a:rPr>
              <a:t>Sieh die Zeichnung an und hör zu: Welche Nummern haben die Dinge?</a:t>
            </a:r>
            <a:br>
              <a:rPr lang="de-DE" sz="2400" b="1" dirty="0">
                <a:solidFill>
                  <a:srgbClr val="0070C0"/>
                </a:solidFill>
              </a:rPr>
            </a:br>
            <a:r>
              <a:rPr lang="fr-CH" sz="2400" b="1" dirty="0" err="1">
                <a:solidFill>
                  <a:srgbClr val="0070C0"/>
                </a:solidFill>
              </a:rPr>
              <a:t>Schreibe</a:t>
            </a:r>
            <a:r>
              <a:rPr lang="fr-CH" sz="2400" b="1" dirty="0">
                <a:solidFill>
                  <a:srgbClr val="0070C0"/>
                </a:solidFill>
              </a:rPr>
              <a:t> die  </a:t>
            </a:r>
            <a:r>
              <a:rPr lang="fr-CH" sz="2400" b="1" dirty="0" err="1">
                <a:solidFill>
                  <a:srgbClr val="0070C0"/>
                </a:solidFill>
              </a:rPr>
              <a:t>Nummer</a:t>
            </a:r>
            <a:r>
              <a:rPr lang="fr-CH" sz="2400" b="1" dirty="0">
                <a:solidFill>
                  <a:srgbClr val="0070C0"/>
                </a:solidFill>
              </a:rPr>
              <a:t> (1,2,3,4,5,6) in die </a:t>
            </a:r>
            <a:r>
              <a:rPr lang="fr-CH" sz="2400" b="1" dirty="0" err="1">
                <a:solidFill>
                  <a:srgbClr val="0070C0"/>
                </a:solidFill>
              </a:rPr>
              <a:t>Kästchen</a:t>
            </a:r>
            <a:r>
              <a:rPr lang="fr-CH" sz="2400" b="1" dirty="0">
                <a:solidFill>
                  <a:srgbClr val="0070C0"/>
                </a:solidFill>
              </a:rPr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im</a:t>
            </a:r>
            <a:r>
              <a:rPr lang="fr-CH" sz="2400" b="1" dirty="0">
                <a:solidFill>
                  <a:srgbClr val="0070C0"/>
                </a:solidFill>
              </a:rPr>
              <a:t> </a:t>
            </a:r>
            <a:r>
              <a:rPr lang="fr-CH" sz="2400" b="1" dirty="0" err="1">
                <a:solidFill>
                  <a:srgbClr val="0070C0"/>
                </a:solidFill>
              </a:rPr>
              <a:t>Bild</a:t>
            </a:r>
            <a:r>
              <a:rPr lang="fr-CH" sz="2400" b="1" dirty="0">
                <a:solidFill>
                  <a:srgbClr val="0070C0"/>
                </a:solidFill>
              </a:rPr>
              <a:t>.</a:t>
            </a:r>
            <a:endParaRPr lang="fr-CH" sz="2400" dirty="0">
              <a:solidFill>
                <a:srgbClr val="0070C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20ECE5-A385-408D-BF0F-53C57AAED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43300"/>
            <a:ext cx="4753107" cy="4414700"/>
          </a:xfrm>
          <a:prstGeom prst="rect">
            <a:avLst/>
          </a:prstGeom>
        </p:spPr>
      </p:pic>
      <p:grpSp>
        <p:nvGrpSpPr>
          <p:cNvPr id="6" name="Gruppieren 11">
            <a:extLst>
              <a:ext uri="{FF2B5EF4-FFF2-40B4-BE49-F238E27FC236}">
                <a16:creationId xmlns:a16="http://schemas.microsoft.com/office/drawing/2014/main" id="{94544235-F0B3-46AA-9BF4-2C7C3F91C850}"/>
              </a:ext>
            </a:extLst>
          </p:cNvPr>
          <p:cNvGrpSpPr/>
          <p:nvPr/>
        </p:nvGrpSpPr>
        <p:grpSpPr>
          <a:xfrm>
            <a:off x="1165884" y="2843302"/>
            <a:ext cx="6840936" cy="585699"/>
            <a:chOff x="1554511" y="2843301"/>
            <a:chExt cx="9121248" cy="585699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F66FA135-1509-485A-A846-E8A1DCDA8D83}"/>
                </a:ext>
              </a:extLst>
            </p:cNvPr>
            <p:cNvSpPr txBox="1"/>
            <p:nvPr/>
          </p:nvSpPr>
          <p:spPr>
            <a:xfrm>
              <a:off x="8251458" y="2843301"/>
              <a:ext cx="24243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1. die Gitarre</a:t>
              </a:r>
            </a:p>
          </p:txBody>
        </p:sp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97C35234-380F-41FC-8C17-136AD9CE2493}"/>
                </a:ext>
              </a:extLst>
            </p:cNvPr>
            <p:cNvSpPr/>
            <p:nvPr/>
          </p:nvSpPr>
          <p:spPr>
            <a:xfrm>
              <a:off x="1554511" y="3161805"/>
              <a:ext cx="274983" cy="26719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/>
                <a:t>1</a:t>
              </a:r>
            </a:p>
          </p:txBody>
        </p:sp>
      </p:grpSp>
      <p:grpSp>
        <p:nvGrpSpPr>
          <p:cNvPr id="12" name="Gruppieren 17">
            <a:extLst>
              <a:ext uri="{FF2B5EF4-FFF2-40B4-BE49-F238E27FC236}">
                <a16:creationId xmlns:a16="http://schemas.microsoft.com/office/drawing/2014/main" id="{754275F6-BB6E-4988-9C58-D7224D5C0395}"/>
              </a:ext>
            </a:extLst>
          </p:cNvPr>
          <p:cNvGrpSpPr/>
          <p:nvPr/>
        </p:nvGrpSpPr>
        <p:grpSpPr>
          <a:xfrm>
            <a:off x="1586534" y="3212633"/>
            <a:ext cx="6381363" cy="1680518"/>
            <a:chOff x="2115378" y="3212633"/>
            <a:chExt cx="8508484" cy="1680518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5BD7F62-522E-4FFF-B98B-2E1E0D15F2DC}"/>
                </a:ext>
              </a:extLst>
            </p:cNvPr>
            <p:cNvSpPr txBox="1"/>
            <p:nvPr/>
          </p:nvSpPr>
          <p:spPr>
            <a:xfrm>
              <a:off x="8251458" y="3212633"/>
              <a:ext cx="23724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2. das Poster</a:t>
              </a:r>
            </a:p>
          </p:txBody>
        </p:sp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29D63D7E-74ED-4E86-825A-35DB635011A3}"/>
                </a:ext>
              </a:extLst>
            </p:cNvPr>
            <p:cNvSpPr/>
            <p:nvPr/>
          </p:nvSpPr>
          <p:spPr>
            <a:xfrm>
              <a:off x="2115378" y="4625956"/>
              <a:ext cx="274983" cy="26719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/>
                <a:t>2</a:t>
              </a:r>
            </a:p>
          </p:txBody>
        </p:sp>
      </p:grpSp>
      <p:grpSp>
        <p:nvGrpSpPr>
          <p:cNvPr id="18" name="Gruppieren 18">
            <a:extLst>
              <a:ext uri="{FF2B5EF4-FFF2-40B4-BE49-F238E27FC236}">
                <a16:creationId xmlns:a16="http://schemas.microsoft.com/office/drawing/2014/main" id="{DD6637D0-94FA-47C8-8D2C-D52F66ED6DE7}"/>
              </a:ext>
            </a:extLst>
          </p:cNvPr>
          <p:cNvGrpSpPr/>
          <p:nvPr/>
        </p:nvGrpSpPr>
        <p:grpSpPr>
          <a:xfrm>
            <a:off x="934071" y="3581965"/>
            <a:ext cx="6913601" cy="1703258"/>
            <a:chOff x="1245428" y="3581965"/>
            <a:chExt cx="9218135" cy="1703258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04637FC-68A9-4D51-839C-771B6FE0A9D7}"/>
                </a:ext>
              </a:extLst>
            </p:cNvPr>
            <p:cNvSpPr txBox="1"/>
            <p:nvPr/>
          </p:nvSpPr>
          <p:spPr>
            <a:xfrm>
              <a:off x="8251459" y="3581965"/>
              <a:ext cx="22121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3. das Regal</a:t>
              </a:r>
            </a:p>
          </p:txBody>
        </p:sp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4E86D378-DA10-4CC1-B3F1-67AE9D35B4CD}"/>
                </a:ext>
              </a:extLst>
            </p:cNvPr>
            <p:cNvSpPr/>
            <p:nvPr/>
          </p:nvSpPr>
          <p:spPr>
            <a:xfrm>
              <a:off x="1245428" y="5018028"/>
              <a:ext cx="274983" cy="26719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/>
                <a:t>3</a:t>
              </a:r>
            </a:p>
          </p:txBody>
        </p:sp>
      </p:grpSp>
      <p:grpSp>
        <p:nvGrpSpPr>
          <p:cNvPr id="19" name="Gruppieren 19">
            <a:extLst>
              <a:ext uri="{FF2B5EF4-FFF2-40B4-BE49-F238E27FC236}">
                <a16:creationId xmlns:a16="http://schemas.microsoft.com/office/drawing/2014/main" id="{E31A7D69-799C-471F-ACB0-1F858D8C72B2}"/>
              </a:ext>
            </a:extLst>
          </p:cNvPr>
          <p:cNvGrpSpPr/>
          <p:nvPr/>
        </p:nvGrpSpPr>
        <p:grpSpPr>
          <a:xfrm>
            <a:off x="2739058" y="3951298"/>
            <a:ext cx="4792420" cy="954555"/>
            <a:chOff x="3652078" y="3951297"/>
            <a:chExt cx="6389893" cy="954555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A6E91D3-DF4D-4A73-9619-97F9B65C380F}"/>
                </a:ext>
              </a:extLst>
            </p:cNvPr>
            <p:cNvSpPr txBox="1"/>
            <p:nvPr/>
          </p:nvSpPr>
          <p:spPr>
            <a:xfrm>
              <a:off x="8251457" y="3951297"/>
              <a:ext cx="1790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4. die Tür</a:t>
              </a:r>
            </a:p>
          </p:txBody>
        </p:sp>
        <p:sp>
          <p:nvSpPr>
            <p:cNvPr id="15" name="Rechteck: abgerundete Ecken 14">
              <a:extLst>
                <a:ext uri="{FF2B5EF4-FFF2-40B4-BE49-F238E27FC236}">
                  <a16:creationId xmlns:a16="http://schemas.microsoft.com/office/drawing/2014/main" id="{B7FA96A2-D89E-4678-8C21-B40A6D2B000A}"/>
                </a:ext>
              </a:extLst>
            </p:cNvPr>
            <p:cNvSpPr/>
            <p:nvPr/>
          </p:nvSpPr>
          <p:spPr>
            <a:xfrm>
              <a:off x="3652078" y="4638657"/>
              <a:ext cx="274983" cy="26719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/>
                <a:t>4</a:t>
              </a:r>
            </a:p>
          </p:txBody>
        </p:sp>
      </p:grpSp>
      <p:grpSp>
        <p:nvGrpSpPr>
          <p:cNvPr id="20" name="Gruppieren 20">
            <a:extLst>
              <a:ext uri="{FF2B5EF4-FFF2-40B4-BE49-F238E27FC236}">
                <a16:creationId xmlns:a16="http://schemas.microsoft.com/office/drawing/2014/main" id="{D9D25CE4-2AFC-4C98-9637-11F47772BF93}"/>
              </a:ext>
            </a:extLst>
          </p:cNvPr>
          <p:cNvGrpSpPr/>
          <p:nvPr/>
        </p:nvGrpSpPr>
        <p:grpSpPr>
          <a:xfrm>
            <a:off x="4468882" y="4320630"/>
            <a:ext cx="3956223" cy="461665"/>
            <a:chOff x="5958508" y="4320629"/>
            <a:chExt cx="5274963" cy="461665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F2E4F83-3B87-4EF3-B76D-1AF83E337194}"/>
                </a:ext>
              </a:extLst>
            </p:cNvPr>
            <p:cNvSpPr txBox="1"/>
            <p:nvPr/>
          </p:nvSpPr>
          <p:spPr>
            <a:xfrm>
              <a:off x="8251458" y="4320629"/>
              <a:ext cx="2982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5. der Computer</a:t>
              </a:r>
            </a:p>
          </p:txBody>
        </p:sp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75D7D3BA-163E-44F7-A249-374212FA40BC}"/>
                </a:ext>
              </a:extLst>
            </p:cNvPr>
            <p:cNvSpPr/>
            <p:nvPr/>
          </p:nvSpPr>
          <p:spPr>
            <a:xfrm>
              <a:off x="5958508" y="4412962"/>
              <a:ext cx="274983" cy="26719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/>
                <a:t>5</a:t>
              </a:r>
            </a:p>
          </p:txBody>
        </p:sp>
      </p:grpSp>
      <p:grpSp>
        <p:nvGrpSpPr>
          <p:cNvPr id="21" name="Gruppieren 21">
            <a:extLst>
              <a:ext uri="{FF2B5EF4-FFF2-40B4-BE49-F238E27FC236}">
                <a16:creationId xmlns:a16="http://schemas.microsoft.com/office/drawing/2014/main" id="{C8D2ED92-93ED-4BE5-8A78-01EFA2E71DAB}"/>
              </a:ext>
            </a:extLst>
          </p:cNvPr>
          <p:cNvGrpSpPr/>
          <p:nvPr/>
        </p:nvGrpSpPr>
        <p:grpSpPr>
          <a:xfrm>
            <a:off x="4853608" y="3402492"/>
            <a:ext cx="3250894" cy="1749134"/>
            <a:chOff x="6471478" y="3402492"/>
            <a:chExt cx="4334525" cy="174913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BE9D41D-1C91-475A-BB7C-01CE88B09439}"/>
                </a:ext>
              </a:extLst>
            </p:cNvPr>
            <p:cNvSpPr txBox="1"/>
            <p:nvPr/>
          </p:nvSpPr>
          <p:spPr>
            <a:xfrm>
              <a:off x="8251458" y="4689961"/>
              <a:ext cx="2554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6. das Fenster</a:t>
              </a:r>
            </a:p>
          </p:txBody>
        </p:sp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48376EA7-510E-499A-8985-3A97AE85FA1C}"/>
                </a:ext>
              </a:extLst>
            </p:cNvPr>
            <p:cNvSpPr/>
            <p:nvPr/>
          </p:nvSpPr>
          <p:spPr>
            <a:xfrm>
              <a:off x="6471478" y="3402492"/>
              <a:ext cx="274983" cy="26719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/>
                <a:t>6</a:t>
              </a:r>
            </a:p>
          </p:txBody>
        </p:sp>
      </p:grpSp>
      <p:pic>
        <p:nvPicPr>
          <p:cNvPr id="22" name="gk9_AB_Track_50_K08_U3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576" y="596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1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>
                <a:solidFill>
                  <a:srgbClr val="0070C0"/>
                </a:solidFill>
              </a:rPr>
              <a:t>Mein Zimmer</a:t>
            </a:r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CBAAD10-23F5-4108-A29D-6B543B101EF1}"/>
              </a:ext>
            </a:extLst>
          </p:cNvPr>
          <p:cNvSpPr txBox="1"/>
          <p:nvPr/>
        </p:nvSpPr>
        <p:spPr>
          <a:xfrm>
            <a:off x="628650" y="1254668"/>
            <a:ext cx="8230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eriod" startAt="2"/>
            </a:pPr>
            <a:r>
              <a:rPr lang="de-DE" sz="2400" b="1" dirty="0">
                <a:solidFill>
                  <a:srgbClr val="0070C0"/>
                </a:solidFill>
              </a:rPr>
              <a:t>Schreib die Möbel, Plätze und Dinge von 7–17 mit Artikel.</a:t>
            </a:r>
            <a:endParaRPr lang="fr-CH" sz="2400" dirty="0">
              <a:solidFill>
                <a:srgbClr val="0070C0"/>
              </a:solidFill>
            </a:endParaRPr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C1982845-E923-4661-9ACA-D9AF591FF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43300"/>
            <a:ext cx="4753107" cy="4414700"/>
          </a:xfrm>
          <a:prstGeom prst="rect">
            <a:avLst/>
          </a:prstGeom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42D6CF8B-E7B1-4FA1-A650-F3478F7B5AA2}"/>
              </a:ext>
            </a:extLst>
          </p:cNvPr>
          <p:cNvSpPr/>
          <p:nvPr/>
        </p:nvSpPr>
        <p:spPr>
          <a:xfrm>
            <a:off x="1165884" y="3161806"/>
            <a:ext cx="206237" cy="267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1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68CDE3C5-7B6E-48B7-B23C-192A86465D60}"/>
              </a:ext>
            </a:extLst>
          </p:cNvPr>
          <p:cNvSpPr/>
          <p:nvPr/>
        </p:nvSpPr>
        <p:spPr>
          <a:xfrm>
            <a:off x="1596059" y="4625957"/>
            <a:ext cx="206237" cy="267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2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306C617-D339-4FFB-AB97-79DB5F5AF09D}"/>
              </a:ext>
            </a:extLst>
          </p:cNvPr>
          <p:cNvSpPr/>
          <p:nvPr/>
        </p:nvSpPr>
        <p:spPr>
          <a:xfrm>
            <a:off x="934072" y="5018029"/>
            <a:ext cx="206237" cy="267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3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3D081F77-5284-41CA-BD2E-E77671094578}"/>
              </a:ext>
            </a:extLst>
          </p:cNvPr>
          <p:cNvSpPr/>
          <p:nvPr/>
        </p:nvSpPr>
        <p:spPr>
          <a:xfrm>
            <a:off x="2739059" y="4638658"/>
            <a:ext cx="206237" cy="267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4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A9502B46-8D50-4D9C-A337-1FA24B80C0DE}"/>
              </a:ext>
            </a:extLst>
          </p:cNvPr>
          <p:cNvSpPr/>
          <p:nvPr/>
        </p:nvSpPr>
        <p:spPr>
          <a:xfrm>
            <a:off x="4468882" y="4412963"/>
            <a:ext cx="206237" cy="267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5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A5A5B633-1840-48D2-B58F-6165225EC461}"/>
              </a:ext>
            </a:extLst>
          </p:cNvPr>
          <p:cNvSpPr/>
          <p:nvPr/>
        </p:nvSpPr>
        <p:spPr>
          <a:xfrm>
            <a:off x="4853609" y="3402493"/>
            <a:ext cx="206237" cy="2671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6</a:t>
            </a:r>
          </a:p>
        </p:txBody>
      </p:sp>
      <p:grpSp>
        <p:nvGrpSpPr>
          <p:cNvPr id="3" name="Gruppieren 54">
            <a:extLst>
              <a:ext uri="{FF2B5EF4-FFF2-40B4-BE49-F238E27FC236}">
                <a16:creationId xmlns:a16="http://schemas.microsoft.com/office/drawing/2014/main" id="{EC1CFB59-57F2-4C6E-982C-65F1E555FF2F}"/>
              </a:ext>
            </a:extLst>
          </p:cNvPr>
          <p:cNvGrpSpPr/>
          <p:nvPr/>
        </p:nvGrpSpPr>
        <p:grpSpPr>
          <a:xfrm>
            <a:off x="3524872" y="6034594"/>
            <a:ext cx="4604678" cy="802486"/>
            <a:chOff x="4699828" y="6034594"/>
            <a:chExt cx="6139571" cy="802486"/>
          </a:xfrm>
        </p:grpSpPr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7A4FE11F-3F6B-4690-8CF2-CB698E1C76AA}"/>
                </a:ext>
              </a:extLst>
            </p:cNvPr>
            <p:cNvSpPr txBox="1"/>
            <p:nvPr/>
          </p:nvSpPr>
          <p:spPr>
            <a:xfrm>
              <a:off x="8250188" y="6034594"/>
              <a:ext cx="2589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17. der Boden</a:t>
              </a:r>
            </a:p>
          </p:txBody>
        </p:sp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D195760A-DCD9-43D2-BBAF-5B8AF9ABF2F1}"/>
                </a:ext>
              </a:extLst>
            </p:cNvPr>
            <p:cNvSpPr/>
            <p:nvPr/>
          </p:nvSpPr>
          <p:spPr>
            <a:xfrm>
              <a:off x="4699828" y="6537325"/>
              <a:ext cx="405572" cy="299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200" dirty="0">
                  <a:solidFill>
                    <a:schemeClr val="accent5">
                      <a:lumMod val="50000"/>
                    </a:schemeClr>
                  </a:solidFill>
                </a:rPr>
                <a:t>17</a:t>
              </a:r>
            </a:p>
          </p:txBody>
        </p:sp>
      </p:grpSp>
      <p:grpSp>
        <p:nvGrpSpPr>
          <p:cNvPr id="4" name="Gruppieren 53">
            <a:extLst>
              <a:ext uri="{FF2B5EF4-FFF2-40B4-BE49-F238E27FC236}">
                <a16:creationId xmlns:a16="http://schemas.microsoft.com/office/drawing/2014/main" id="{A84796E3-1C6B-4E3D-B495-D928ECA65C34}"/>
              </a:ext>
            </a:extLst>
          </p:cNvPr>
          <p:cNvGrpSpPr/>
          <p:nvPr/>
        </p:nvGrpSpPr>
        <p:grpSpPr>
          <a:xfrm>
            <a:off x="4316792" y="2911087"/>
            <a:ext cx="3529176" cy="3215840"/>
            <a:chOff x="5755722" y="2911087"/>
            <a:chExt cx="4705568" cy="3215840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0F55EB49-7102-425F-952F-E1DF25BFAAB4}"/>
                </a:ext>
              </a:extLst>
            </p:cNvPr>
            <p:cNvSpPr txBox="1"/>
            <p:nvPr/>
          </p:nvSpPr>
          <p:spPr>
            <a:xfrm>
              <a:off x="8250188" y="5665262"/>
              <a:ext cx="2211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16. die Ecke</a:t>
              </a:r>
            </a:p>
          </p:txBody>
        </p:sp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07A9DB3A-C3A7-46C7-92E0-22DA1ADE326C}"/>
                </a:ext>
              </a:extLst>
            </p:cNvPr>
            <p:cNvSpPr/>
            <p:nvPr/>
          </p:nvSpPr>
          <p:spPr>
            <a:xfrm>
              <a:off x="5755722" y="2911087"/>
              <a:ext cx="405572" cy="299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200" dirty="0">
                  <a:solidFill>
                    <a:schemeClr val="accent5">
                      <a:lumMod val="50000"/>
                    </a:schemeClr>
                  </a:solidFill>
                </a:rPr>
                <a:t>16</a:t>
              </a:r>
            </a:p>
          </p:txBody>
        </p:sp>
      </p:grpSp>
      <p:grpSp>
        <p:nvGrpSpPr>
          <p:cNvPr id="5" name="Gruppieren 52">
            <a:extLst>
              <a:ext uri="{FF2B5EF4-FFF2-40B4-BE49-F238E27FC236}">
                <a16:creationId xmlns:a16="http://schemas.microsoft.com/office/drawing/2014/main" id="{EFC9CA30-DB5B-48F3-BB29-EEE887B4C4A4}"/>
              </a:ext>
            </a:extLst>
          </p:cNvPr>
          <p:cNvGrpSpPr/>
          <p:nvPr/>
        </p:nvGrpSpPr>
        <p:grpSpPr>
          <a:xfrm>
            <a:off x="4674215" y="5295931"/>
            <a:ext cx="4002510" cy="1121261"/>
            <a:chOff x="6232286" y="5295930"/>
            <a:chExt cx="5336680" cy="1121261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DAE1408B-03FC-4D9F-994C-0725CE8F423B}"/>
                </a:ext>
              </a:extLst>
            </p:cNvPr>
            <p:cNvSpPr txBox="1"/>
            <p:nvPr/>
          </p:nvSpPr>
          <p:spPr>
            <a:xfrm>
              <a:off x="8250189" y="5295930"/>
              <a:ext cx="33187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15. der Papierkorb</a:t>
              </a:r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99C31F2A-58A7-409E-8307-1F94A56A8FF4}"/>
                </a:ext>
              </a:extLst>
            </p:cNvPr>
            <p:cNvSpPr/>
            <p:nvPr/>
          </p:nvSpPr>
          <p:spPr>
            <a:xfrm>
              <a:off x="6232286" y="6117436"/>
              <a:ext cx="405572" cy="299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200" dirty="0">
                  <a:solidFill>
                    <a:schemeClr val="accent5">
                      <a:lumMod val="50000"/>
                    </a:schemeClr>
                  </a:solidFill>
                </a:rPr>
                <a:t>15</a:t>
              </a:r>
            </a:p>
          </p:txBody>
        </p:sp>
      </p:grpSp>
      <p:grpSp>
        <p:nvGrpSpPr>
          <p:cNvPr id="6" name="Gruppieren 51">
            <a:extLst>
              <a:ext uri="{FF2B5EF4-FFF2-40B4-BE49-F238E27FC236}">
                <a16:creationId xmlns:a16="http://schemas.microsoft.com/office/drawing/2014/main" id="{8F8EE474-2A58-4D07-8CD7-5C33CADFD577}"/>
              </a:ext>
            </a:extLst>
          </p:cNvPr>
          <p:cNvGrpSpPr/>
          <p:nvPr/>
        </p:nvGrpSpPr>
        <p:grpSpPr>
          <a:xfrm>
            <a:off x="4744115" y="4926598"/>
            <a:ext cx="4084845" cy="600164"/>
            <a:chOff x="6325486" y="4926598"/>
            <a:chExt cx="5446460" cy="600164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9481C432-0814-4686-96E2-14C44378ED7E}"/>
                </a:ext>
              </a:extLst>
            </p:cNvPr>
            <p:cNvSpPr txBox="1"/>
            <p:nvPr/>
          </p:nvSpPr>
          <p:spPr>
            <a:xfrm>
              <a:off x="8250189" y="4926598"/>
              <a:ext cx="3521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14. der Schreibtisch</a:t>
              </a:r>
            </a:p>
          </p:txBody>
        </p:sp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016C7BB9-EE13-4617-ACA6-8AEE2D421C7E}"/>
                </a:ext>
              </a:extLst>
            </p:cNvPr>
            <p:cNvSpPr/>
            <p:nvPr/>
          </p:nvSpPr>
          <p:spPr>
            <a:xfrm>
              <a:off x="6325486" y="5227007"/>
              <a:ext cx="405572" cy="299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200" dirty="0">
                  <a:solidFill>
                    <a:schemeClr val="accent5">
                      <a:lumMod val="50000"/>
                    </a:schemeClr>
                  </a:solidFill>
                </a:rPr>
                <a:t>14</a:t>
              </a:r>
            </a:p>
          </p:txBody>
        </p:sp>
      </p:grpSp>
      <p:grpSp>
        <p:nvGrpSpPr>
          <p:cNvPr id="8" name="Gruppieren 50">
            <a:extLst>
              <a:ext uri="{FF2B5EF4-FFF2-40B4-BE49-F238E27FC236}">
                <a16:creationId xmlns:a16="http://schemas.microsoft.com/office/drawing/2014/main" id="{45F4DAB2-48AA-4022-8FD6-3DD9680DCD1E}"/>
              </a:ext>
            </a:extLst>
          </p:cNvPr>
          <p:cNvGrpSpPr/>
          <p:nvPr/>
        </p:nvGrpSpPr>
        <p:grpSpPr>
          <a:xfrm>
            <a:off x="3937279" y="4557266"/>
            <a:ext cx="5045945" cy="1027712"/>
            <a:chOff x="5249704" y="4557266"/>
            <a:chExt cx="6727927" cy="1027712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DD159A2-C7A3-4A8A-83FB-F46DA90715F0}"/>
                </a:ext>
              </a:extLst>
            </p:cNvPr>
            <p:cNvSpPr txBox="1"/>
            <p:nvPr/>
          </p:nvSpPr>
          <p:spPr>
            <a:xfrm>
              <a:off x="8250188" y="4557266"/>
              <a:ext cx="3727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13</a:t>
              </a:r>
              <a:r>
                <a:rPr lang="de-CH" sz="2000" dirty="0"/>
                <a:t>. der Schreibtischstuhl</a:t>
              </a:r>
            </a:p>
          </p:txBody>
        </p:sp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2FD452F3-1F0B-40EF-A44A-422B7FAE73CF}"/>
                </a:ext>
              </a:extLst>
            </p:cNvPr>
            <p:cNvSpPr/>
            <p:nvPr/>
          </p:nvSpPr>
          <p:spPr>
            <a:xfrm>
              <a:off x="5249704" y="5285223"/>
              <a:ext cx="405572" cy="299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200" dirty="0">
                  <a:solidFill>
                    <a:schemeClr val="accent5">
                      <a:lumMod val="50000"/>
                    </a:schemeClr>
                  </a:solidFill>
                </a:rPr>
                <a:t>13</a:t>
              </a:r>
            </a:p>
          </p:txBody>
        </p:sp>
      </p:grpSp>
      <p:grpSp>
        <p:nvGrpSpPr>
          <p:cNvPr id="11" name="Gruppieren 49">
            <a:extLst>
              <a:ext uri="{FF2B5EF4-FFF2-40B4-BE49-F238E27FC236}">
                <a16:creationId xmlns:a16="http://schemas.microsoft.com/office/drawing/2014/main" id="{762A0AEE-B53E-4BB4-ABB3-9CB1FB047B23}"/>
              </a:ext>
            </a:extLst>
          </p:cNvPr>
          <p:cNvGrpSpPr/>
          <p:nvPr/>
        </p:nvGrpSpPr>
        <p:grpSpPr>
          <a:xfrm>
            <a:off x="3441979" y="3902672"/>
            <a:ext cx="4867708" cy="727954"/>
            <a:chOff x="4589304" y="3902672"/>
            <a:chExt cx="6490278" cy="727954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DB7E297E-DC21-46B3-828C-B1F2F4617254}"/>
                </a:ext>
              </a:extLst>
            </p:cNvPr>
            <p:cNvSpPr txBox="1"/>
            <p:nvPr/>
          </p:nvSpPr>
          <p:spPr>
            <a:xfrm>
              <a:off x="8251458" y="4168961"/>
              <a:ext cx="28281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12. der Schrank</a:t>
              </a:r>
            </a:p>
          </p:txBody>
        </p:sp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13B0D8AF-56B3-4147-9120-13B9DEBB845A}"/>
                </a:ext>
              </a:extLst>
            </p:cNvPr>
            <p:cNvSpPr/>
            <p:nvPr/>
          </p:nvSpPr>
          <p:spPr>
            <a:xfrm>
              <a:off x="4589304" y="3902672"/>
              <a:ext cx="405572" cy="299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200" dirty="0">
                  <a:solidFill>
                    <a:schemeClr val="accent5">
                      <a:lumMod val="50000"/>
                    </a:schemeClr>
                  </a:solidFill>
                </a:rPr>
                <a:t>12</a:t>
              </a:r>
            </a:p>
          </p:txBody>
        </p:sp>
      </p:grpSp>
      <p:grpSp>
        <p:nvGrpSpPr>
          <p:cNvPr id="14" name="Gruppieren 48">
            <a:extLst>
              <a:ext uri="{FF2B5EF4-FFF2-40B4-BE49-F238E27FC236}">
                <a16:creationId xmlns:a16="http://schemas.microsoft.com/office/drawing/2014/main" id="{D6FE56C4-5666-4DF7-B151-8AC3B0642867}"/>
              </a:ext>
            </a:extLst>
          </p:cNvPr>
          <p:cNvGrpSpPr/>
          <p:nvPr/>
        </p:nvGrpSpPr>
        <p:grpSpPr>
          <a:xfrm>
            <a:off x="3128138" y="3799630"/>
            <a:ext cx="5157756" cy="2209081"/>
            <a:chOff x="4170850" y="3799629"/>
            <a:chExt cx="6877007" cy="2209081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6A724863-B551-47D0-8064-0465ECFB30AE}"/>
                </a:ext>
              </a:extLst>
            </p:cNvPr>
            <p:cNvSpPr txBox="1"/>
            <p:nvPr/>
          </p:nvSpPr>
          <p:spPr>
            <a:xfrm>
              <a:off x="8251458" y="3799629"/>
              <a:ext cx="2796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11. der Teppich</a:t>
              </a:r>
            </a:p>
          </p:txBody>
        </p:sp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BB5921CB-A8C7-4E14-B89F-179AAF273750}"/>
                </a:ext>
              </a:extLst>
            </p:cNvPr>
            <p:cNvSpPr/>
            <p:nvPr/>
          </p:nvSpPr>
          <p:spPr>
            <a:xfrm>
              <a:off x="4170850" y="5708955"/>
              <a:ext cx="405572" cy="299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200" dirty="0">
                  <a:solidFill>
                    <a:schemeClr val="accent5">
                      <a:lumMod val="50000"/>
                    </a:schemeClr>
                  </a:solidFill>
                </a:rPr>
                <a:t>11</a:t>
              </a:r>
            </a:p>
          </p:txBody>
        </p:sp>
      </p:grpSp>
      <p:grpSp>
        <p:nvGrpSpPr>
          <p:cNvPr id="17" name="Gruppieren 47">
            <a:extLst>
              <a:ext uri="{FF2B5EF4-FFF2-40B4-BE49-F238E27FC236}">
                <a16:creationId xmlns:a16="http://schemas.microsoft.com/office/drawing/2014/main" id="{DF5856C3-4F07-4CD8-AD52-71D07691A14F}"/>
              </a:ext>
            </a:extLst>
          </p:cNvPr>
          <p:cNvGrpSpPr/>
          <p:nvPr/>
        </p:nvGrpSpPr>
        <p:grpSpPr>
          <a:xfrm>
            <a:off x="2051813" y="3430297"/>
            <a:ext cx="5969735" cy="764064"/>
            <a:chOff x="2735750" y="3430297"/>
            <a:chExt cx="7959647" cy="764064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D357727-F4EC-45FE-A556-76B0A1110548}"/>
                </a:ext>
              </a:extLst>
            </p:cNvPr>
            <p:cNvSpPr txBox="1"/>
            <p:nvPr/>
          </p:nvSpPr>
          <p:spPr>
            <a:xfrm>
              <a:off x="8251458" y="3430297"/>
              <a:ext cx="24439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10. die Wand</a:t>
              </a:r>
            </a:p>
          </p:txBody>
        </p: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903ACBAD-B7A6-4481-A55E-F0F7D33E0690}"/>
                </a:ext>
              </a:extLst>
            </p:cNvPr>
            <p:cNvSpPr/>
            <p:nvPr/>
          </p:nvSpPr>
          <p:spPr>
            <a:xfrm>
              <a:off x="2735750" y="3894606"/>
              <a:ext cx="405572" cy="299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200" dirty="0">
                  <a:solidFill>
                    <a:schemeClr val="accent5">
                      <a:lumMod val="50000"/>
                    </a:schemeClr>
                  </a:solidFill>
                </a:rPr>
                <a:t>10</a:t>
              </a:r>
            </a:p>
          </p:txBody>
        </p:sp>
      </p:grpSp>
      <p:grpSp>
        <p:nvGrpSpPr>
          <p:cNvPr id="20" name="Gruppieren 46">
            <a:extLst>
              <a:ext uri="{FF2B5EF4-FFF2-40B4-BE49-F238E27FC236}">
                <a16:creationId xmlns:a16="http://schemas.microsoft.com/office/drawing/2014/main" id="{C8B61202-6D2B-4A76-A7E0-4931E7C260B2}"/>
              </a:ext>
            </a:extLst>
          </p:cNvPr>
          <p:cNvGrpSpPr/>
          <p:nvPr/>
        </p:nvGrpSpPr>
        <p:grpSpPr>
          <a:xfrm>
            <a:off x="2793937" y="3060965"/>
            <a:ext cx="5302757" cy="738664"/>
            <a:chOff x="3725250" y="3060965"/>
            <a:chExt cx="7070342" cy="738664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AAF5170-8675-4ADB-9E38-295F25EC02D2}"/>
                </a:ext>
              </a:extLst>
            </p:cNvPr>
            <p:cNvSpPr txBox="1"/>
            <p:nvPr/>
          </p:nvSpPr>
          <p:spPr>
            <a:xfrm>
              <a:off x="8421586" y="3060965"/>
              <a:ext cx="23740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9. die Lampe</a:t>
              </a:r>
            </a:p>
          </p:txBody>
        </p:sp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A427A1D8-60D3-4492-B093-6EB8D67B1949}"/>
                </a:ext>
              </a:extLst>
            </p:cNvPr>
            <p:cNvSpPr/>
            <p:nvPr/>
          </p:nvSpPr>
          <p:spPr>
            <a:xfrm>
              <a:off x="3725250" y="3499874"/>
              <a:ext cx="405572" cy="299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200" dirty="0">
                  <a:solidFill>
                    <a:schemeClr val="accent5">
                      <a:lumMod val="50000"/>
                    </a:schemeClr>
                  </a:solidFill>
                </a:rPr>
                <a:t>9</a:t>
              </a:r>
            </a:p>
          </p:txBody>
        </p:sp>
      </p:grpSp>
      <p:grpSp>
        <p:nvGrpSpPr>
          <p:cNvPr id="23" name="Gruppieren 45">
            <a:extLst>
              <a:ext uri="{FF2B5EF4-FFF2-40B4-BE49-F238E27FC236}">
                <a16:creationId xmlns:a16="http://schemas.microsoft.com/office/drawing/2014/main" id="{F69A8F04-CDAC-4F7C-918C-995BD614FCE0}"/>
              </a:ext>
            </a:extLst>
          </p:cNvPr>
          <p:cNvGrpSpPr/>
          <p:nvPr/>
        </p:nvGrpSpPr>
        <p:grpSpPr>
          <a:xfrm>
            <a:off x="3280228" y="2467614"/>
            <a:ext cx="4734714" cy="685684"/>
            <a:chOff x="4373636" y="2467614"/>
            <a:chExt cx="6312953" cy="685684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00BD03C-CD58-49B4-BD26-B3401D6DD22B}"/>
                </a:ext>
              </a:extLst>
            </p:cNvPr>
            <p:cNvSpPr txBox="1"/>
            <p:nvPr/>
          </p:nvSpPr>
          <p:spPr>
            <a:xfrm>
              <a:off x="8421586" y="2691633"/>
              <a:ext cx="2265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8. die Decke</a:t>
              </a:r>
            </a:p>
          </p:txBody>
        </p:sp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07C6D86D-5B5B-4A47-B6DF-C96380757190}"/>
                </a:ext>
              </a:extLst>
            </p:cNvPr>
            <p:cNvSpPr/>
            <p:nvPr/>
          </p:nvSpPr>
          <p:spPr>
            <a:xfrm>
              <a:off x="4373636" y="2467614"/>
              <a:ext cx="405572" cy="299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200" dirty="0">
                  <a:solidFill>
                    <a:schemeClr val="accent5">
                      <a:lumMod val="50000"/>
                    </a:schemeClr>
                  </a:solidFill>
                </a:rPr>
                <a:t>8</a:t>
              </a:r>
            </a:p>
          </p:txBody>
        </p:sp>
      </p:grpSp>
      <p:grpSp>
        <p:nvGrpSpPr>
          <p:cNvPr id="43" name="Gruppieren 44">
            <a:extLst>
              <a:ext uri="{FF2B5EF4-FFF2-40B4-BE49-F238E27FC236}">
                <a16:creationId xmlns:a16="http://schemas.microsoft.com/office/drawing/2014/main" id="{28D23A1C-26C8-46C3-90E8-AF1E7CDC1B6A}"/>
              </a:ext>
            </a:extLst>
          </p:cNvPr>
          <p:cNvGrpSpPr/>
          <p:nvPr/>
        </p:nvGrpSpPr>
        <p:grpSpPr>
          <a:xfrm>
            <a:off x="2156277" y="2322301"/>
            <a:ext cx="5662698" cy="4093002"/>
            <a:chOff x="2875036" y="2322301"/>
            <a:chExt cx="7550263" cy="4093002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7D2BA06-49EB-46B8-815F-224FB98481E5}"/>
                </a:ext>
              </a:extLst>
            </p:cNvPr>
            <p:cNvSpPr txBox="1"/>
            <p:nvPr/>
          </p:nvSpPr>
          <p:spPr>
            <a:xfrm>
              <a:off x="8421586" y="2322301"/>
              <a:ext cx="20037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342900" indent="-342900">
                <a:buFont typeface="+mj-lt"/>
                <a:buAutoNum type="arabicPeriod"/>
                <a:defRPr sz="2400">
                  <a:solidFill>
                    <a:srgbClr val="0070C0"/>
                  </a:solidFill>
                </a:defRPr>
              </a:lvl1pPr>
            </a:lstStyle>
            <a:p>
              <a:pPr marL="0" indent="0">
                <a:buNone/>
              </a:pPr>
              <a:r>
                <a:rPr lang="de-CH" dirty="0"/>
                <a:t>7. das Bett</a:t>
              </a:r>
            </a:p>
          </p:txBody>
        </p:sp>
        <p:sp>
          <p:nvSpPr>
            <p:cNvPr id="42" name="Rechteck: abgerundete Ecken 41">
              <a:extLst>
                <a:ext uri="{FF2B5EF4-FFF2-40B4-BE49-F238E27FC236}">
                  <a16:creationId xmlns:a16="http://schemas.microsoft.com/office/drawing/2014/main" id="{D944205E-0CCD-4D68-8DCC-CD260D6CF147}"/>
                </a:ext>
              </a:extLst>
            </p:cNvPr>
            <p:cNvSpPr/>
            <p:nvPr/>
          </p:nvSpPr>
          <p:spPr>
            <a:xfrm>
              <a:off x="2875036" y="6115548"/>
              <a:ext cx="405572" cy="299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200" dirty="0">
                  <a:solidFill>
                    <a:schemeClr val="accent5">
                      <a:lumMod val="50000"/>
                    </a:schemeClr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776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B62AF41B-7755-4993-99D3-BB6DC4A2AB23}"/>
              </a:ext>
            </a:extLst>
          </p:cNvPr>
          <p:cNvSpPr txBox="1"/>
          <p:nvPr/>
        </p:nvSpPr>
        <p:spPr>
          <a:xfrm>
            <a:off x="178594" y="3907462"/>
            <a:ext cx="89654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2000" dirty="0">
                <a:solidFill>
                  <a:srgbClr val="0070C0"/>
                </a:solidFill>
              </a:rPr>
              <a:t>Die Gitarre liegt im Regal / auf dem Regal / hinter dem Regal.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>
                <a:solidFill>
                  <a:srgbClr val="0070C0"/>
                </a:solidFill>
              </a:rPr>
              <a:t>Das Bett steht links an der Wand / hinten in der Ecke / vor dem Fenster.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>
                <a:solidFill>
                  <a:srgbClr val="0070C0"/>
                </a:solidFill>
              </a:rPr>
              <a:t>Die Lampe hängt zwischen dem Schrank und dem Fenster / über dem Teppich / an der Wand.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>
                <a:solidFill>
                  <a:srgbClr val="0070C0"/>
                </a:solidFill>
              </a:rPr>
              <a:t>Der Schreibtisch steht neben dem Bett / unter der Lampe / vor dem Fenster.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>
                <a:solidFill>
                  <a:srgbClr val="0070C0"/>
                </a:solidFill>
              </a:rPr>
              <a:t>Unter dem Schreibtischstuhl / Unter dem Bett / Auf dem Schrank liegt ein Teppich.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>
                <a:solidFill>
                  <a:srgbClr val="0070C0"/>
                </a:solidFill>
              </a:rPr>
              <a:t>Der Papierkorb steht im Regal / vor dem Schreibtisch / neben der Gitarre.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CBAAD10-23F5-4108-A29D-6B543B101EF1}"/>
              </a:ext>
            </a:extLst>
          </p:cNvPr>
          <p:cNvSpPr txBox="1"/>
          <p:nvPr/>
        </p:nvSpPr>
        <p:spPr>
          <a:xfrm>
            <a:off x="628650" y="1254668"/>
            <a:ext cx="4243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eriod" startAt="3"/>
            </a:pPr>
            <a:r>
              <a:rPr lang="de-DE" sz="2400" b="1" dirty="0">
                <a:solidFill>
                  <a:srgbClr val="0070C0"/>
                </a:solidFill>
              </a:rPr>
              <a:t>Sieh die Zeichnung an. Was ist richtig? Markiere</a:t>
            </a:r>
            <a:endParaRPr lang="fr-CH" sz="2400" dirty="0">
              <a:solidFill>
                <a:srgbClr val="0070C0"/>
              </a:solidFill>
            </a:endParaRPr>
          </a:p>
        </p:txBody>
      </p:sp>
      <p:pic>
        <p:nvPicPr>
          <p:cNvPr id="7" name="Grafik 2">
            <a:extLst>
              <a:ext uri="{FF2B5EF4-FFF2-40B4-BE49-F238E27FC236}">
                <a16:creationId xmlns:a16="http://schemas.microsoft.com/office/drawing/2014/main" id="{247547CD-6B4A-4E5F-8006-05C8C37C5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705" y="272882"/>
            <a:ext cx="3965715" cy="343722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0B6DB7D-7122-40A3-97CE-74F07B24BEF1}"/>
              </a:ext>
            </a:extLst>
          </p:cNvPr>
          <p:cNvSpPr/>
          <p:nvPr/>
        </p:nvSpPr>
        <p:spPr>
          <a:xfrm>
            <a:off x="3383255" y="3965943"/>
            <a:ext cx="1716449" cy="372140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7C77BBE-3F35-48BE-830D-75FE85F080A3}"/>
              </a:ext>
            </a:extLst>
          </p:cNvPr>
          <p:cNvSpPr/>
          <p:nvPr/>
        </p:nvSpPr>
        <p:spPr>
          <a:xfrm>
            <a:off x="2156608" y="4315940"/>
            <a:ext cx="1934320" cy="37214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E82E480-8486-49C1-9467-122C7BD9E690}"/>
              </a:ext>
            </a:extLst>
          </p:cNvPr>
          <p:cNvSpPr/>
          <p:nvPr/>
        </p:nvSpPr>
        <p:spPr>
          <a:xfrm>
            <a:off x="6858373" y="4566345"/>
            <a:ext cx="1982685" cy="493875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C1CF86B-DA54-4971-B9CF-9E0849FD10BA}"/>
              </a:ext>
            </a:extLst>
          </p:cNvPr>
          <p:cNvSpPr/>
          <p:nvPr/>
        </p:nvSpPr>
        <p:spPr>
          <a:xfrm>
            <a:off x="3867963" y="6089867"/>
            <a:ext cx="2316900" cy="37214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6652C0C-A260-46A6-B437-3918D9AB4CC8}"/>
              </a:ext>
            </a:extLst>
          </p:cNvPr>
          <p:cNvSpPr/>
          <p:nvPr/>
        </p:nvSpPr>
        <p:spPr>
          <a:xfrm>
            <a:off x="628650" y="5766407"/>
            <a:ext cx="1897075" cy="372140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24B85FE-4AD6-4ED7-815F-84F81D6F9E17}"/>
              </a:ext>
            </a:extLst>
          </p:cNvPr>
          <p:cNvSpPr/>
          <p:nvPr/>
        </p:nvSpPr>
        <p:spPr>
          <a:xfrm>
            <a:off x="6687823" y="5186825"/>
            <a:ext cx="1998977" cy="37214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hteck 14">
            <a:extLst>
              <a:ext uri="{FF2B5EF4-FFF2-40B4-BE49-F238E27FC236}">
                <a16:creationId xmlns:a16="http://schemas.microsoft.com/office/drawing/2014/main" id="{C24B85FE-4AD6-4ED7-815F-84F81D6F9E17}"/>
              </a:ext>
            </a:extLst>
          </p:cNvPr>
          <p:cNvSpPr/>
          <p:nvPr/>
        </p:nvSpPr>
        <p:spPr>
          <a:xfrm>
            <a:off x="7445289" y="5452276"/>
            <a:ext cx="1284874" cy="37214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4577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B62AF41B-7755-4993-99D3-BB6DC4A2AB23}"/>
              </a:ext>
            </a:extLst>
          </p:cNvPr>
          <p:cNvSpPr txBox="1"/>
          <p:nvPr/>
        </p:nvSpPr>
        <p:spPr>
          <a:xfrm>
            <a:off x="178594" y="4052510"/>
            <a:ext cx="89654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2400" dirty="0" smtClean="0">
                <a:solidFill>
                  <a:srgbClr val="0070C0"/>
                </a:solidFill>
              </a:rPr>
              <a:t>Das Heft steht / liegt auf dem Schreibtisch.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 smtClean="0">
                <a:solidFill>
                  <a:srgbClr val="0070C0"/>
                </a:solidFill>
              </a:rPr>
              <a:t>Die </a:t>
            </a:r>
            <a:r>
              <a:rPr lang="de-DE" sz="2400" dirty="0">
                <a:solidFill>
                  <a:srgbClr val="0070C0"/>
                </a:solidFill>
              </a:rPr>
              <a:t>Bücher stehen / hängen im Regal.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>
                <a:solidFill>
                  <a:srgbClr val="0070C0"/>
                </a:solidFill>
              </a:rPr>
              <a:t>Das Poster liegt / hängt an der Wand.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>
                <a:solidFill>
                  <a:srgbClr val="0070C0"/>
                </a:solidFill>
              </a:rPr>
              <a:t>Das Bett steht / liegt links an der Wand.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>
                <a:solidFill>
                  <a:srgbClr val="0070C0"/>
                </a:solidFill>
              </a:rPr>
              <a:t>Der Teppich steht / liegt vor dem Kleiderschrank.</a:t>
            </a:r>
            <a:endParaRPr lang="de-DE" sz="2400" dirty="0" smtClean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sz="2400" dirty="0" smtClean="0">
                <a:solidFill>
                  <a:srgbClr val="0070C0"/>
                </a:solidFill>
              </a:rPr>
              <a:t>Am Abend stehe / liege ich im Bett.</a:t>
            </a:r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dirty="0">
              <a:solidFill>
                <a:srgbClr val="0070C0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CBAAD10-23F5-4108-A29D-6B543B101EF1}"/>
              </a:ext>
            </a:extLst>
          </p:cNvPr>
          <p:cNvSpPr txBox="1"/>
          <p:nvPr/>
        </p:nvSpPr>
        <p:spPr>
          <a:xfrm>
            <a:off x="628650" y="1254668"/>
            <a:ext cx="42433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eriod" startAt="4"/>
            </a:pPr>
            <a:r>
              <a:rPr lang="de-DE" sz="2400" b="1" dirty="0">
                <a:solidFill>
                  <a:srgbClr val="0070C0"/>
                </a:solidFill>
              </a:rPr>
              <a:t>stehen / liegen / hängen – Welches Verb passt? Markiere</a:t>
            </a:r>
            <a:endParaRPr lang="fr-CH" sz="2400" dirty="0">
              <a:solidFill>
                <a:srgbClr val="0070C0"/>
              </a:solidFill>
            </a:endParaRPr>
          </a:p>
        </p:txBody>
      </p:sp>
      <p:pic>
        <p:nvPicPr>
          <p:cNvPr id="7" name="Grafik 2">
            <a:extLst>
              <a:ext uri="{FF2B5EF4-FFF2-40B4-BE49-F238E27FC236}">
                <a16:creationId xmlns:a16="http://schemas.microsoft.com/office/drawing/2014/main" id="{247547CD-6B4A-4E5F-8006-05C8C37C5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005" y="272882"/>
            <a:ext cx="4193415" cy="363458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966A677-0F96-4E25-8C50-D7B49897A38C}"/>
              </a:ext>
            </a:extLst>
          </p:cNvPr>
          <p:cNvSpPr/>
          <p:nvPr/>
        </p:nvSpPr>
        <p:spPr>
          <a:xfrm>
            <a:off x="2163995" y="4514475"/>
            <a:ext cx="830187" cy="348367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D2E3087-A92F-4129-A759-CD37BC33A994}"/>
              </a:ext>
            </a:extLst>
          </p:cNvPr>
          <p:cNvSpPr/>
          <p:nvPr/>
        </p:nvSpPr>
        <p:spPr>
          <a:xfrm>
            <a:off x="2801607" y="4905373"/>
            <a:ext cx="882167" cy="348367"/>
          </a:xfrm>
          <a:prstGeom prst="rect">
            <a:avLst/>
          </a:prstGeom>
          <a:solidFill>
            <a:srgbClr val="FFFF00">
              <a:alpha val="6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0AACC22-AD39-42D3-95BA-FA2572CB0571}"/>
              </a:ext>
            </a:extLst>
          </p:cNvPr>
          <p:cNvSpPr/>
          <p:nvPr/>
        </p:nvSpPr>
        <p:spPr>
          <a:xfrm>
            <a:off x="1748904" y="5235808"/>
            <a:ext cx="830186" cy="369332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764369A-1DEC-45D3-AA9A-8466304DCA66}"/>
              </a:ext>
            </a:extLst>
          </p:cNvPr>
          <p:cNvSpPr/>
          <p:nvPr/>
        </p:nvSpPr>
        <p:spPr>
          <a:xfrm>
            <a:off x="3119672" y="5594657"/>
            <a:ext cx="564102" cy="348367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FF04BB9-08CE-45FF-892B-00A5B42BA812}"/>
              </a:ext>
            </a:extLst>
          </p:cNvPr>
          <p:cNvSpPr/>
          <p:nvPr/>
        </p:nvSpPr>
        <p:spPr>
          <a:xfrm>
            <a:off x="2994182" y="6041586"/>
            <a:ext cx="689592" cy="30822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C9AF38C-57B0-441E-8DF7-ECBF2E267DC8}"/>
              </a:ext>
            </a:extLst>
          </p:cNvPr>
          <p:cNvSpPr/>
          <p:nvPr/>
        </p:nvSpPr>
        <p:spPr>
          <a:xfrm>
            <a:off x="2677607" y="4170737"/>
            <a:ext cx="633152" cy="297179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3622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927</Words>
  <Application>Microsoft Office PowerPoint</Application>
  <PresentationFormat>Affichage à l'écran (4:3)</PresentationFormat>
  <Paragraphs>272</Paragraphs>
  <Slides>33</Slides>
  <Notes>1</Notes>
  <HiddenSlides>0</HiddenSlides>
  <MMClips>9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(Corps)</vt:lpstr>
      <vt:lpstr>Wingdings</vt:lpstr>
      <vt:lpstr>Thème Office</vt:lpstr>
      <vt:lpstr>Kapitel 8</vt:lpstr>
      <vt:lpstr>Présentation PowerPoint</vt:lpstr>
      <vt:lpstr>Présentation PowerPoint</vt:lpstr>
      <vt:lpstr>Présentation PowerPoint</vt:lpstr>
      <vt:lpstr>   Mein Zimmer</vt:lpstr>
      <vt:lpstr>Mein Zimmer</vt:lpstr>
      <vt:lpstr>Mein Zimmer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AB.8 S.73</vt:lpstr>
      <vt:lpstr>AB.8 S.73</vt:lpstr>
      <vt:lpstr>AB.8 S.73</vt:lpstr>
      <vt:lpstr>AB.8 S.73</vt:lpstr>
      <vt:lpstr>AB.8 S.73</vt:lpstr>
      <vt:lpstr>AB.8 S.73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CO DOMDIDIER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Ecole CO Domdidier</dc:creator>
  <cp:lastModifiedBy>Mes Dossiers</cp:lastModifiedBy>
  <cp:revision>58</cp:revision>
  <dcterms:created xsi:type="dcterms:W3CDTF">2019-07-02T15:21:21Z</dcterms:created>
  <dcterms:modified xsi:type="dcterms:W3CDTF">2020-11-02T12:57:41Z</dcterms:modified>
</cp:coreProperties>
</file>