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6" r:id="rId3"/>
    <p:sldId id="267" r:id="rId4"/>
    <p:sldId id="268" r:id="rId5"/>
    <p:sldId id="269" r:id="rId6"/>
    <p:sldId id="282" r:id="rId7"/>
    <p:sldId id="265" r:id="rId8"/>
    <p:sldId id="261" r:id="rId9"/>
    <p:sldId id="283" r:id="rId10"/>
    <p:sldId id="264" r:id="rId11"/>
    <p:sldId id="263" r:id="rId12"/>
    <p:sldId id="272" r:id="rId13"/>
    <p:sldId id="273" r:id="rId14"/>
    <p:sldId id="274" r:id="rId15"/>
    <p:sldId id="275" r:id="rId16"/>
    <p:sldId id="276" r:id="rId17"/>
    <p:sldId id="277" r:id="rId18"/>
    <p:sldId id="285" r:id="rId19"/>
    <p:sldId id="284" r:id="rId20"/>
    <p:sldId id="279" r:id="rId21"/>
    <p:sldId id="281" r:id="rId22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83"/>
    <p:restoredTop sz="94663"/>
  </p:normalViewPr>
  <p:slideViewPr>
    <p:cSldViewPr snapToGrid="0" snapToObjects="1">
      <p:cViewPr varScale="1">
        <p:scale>
          <a:sx n="117" d="100"/>
          <a:sy n="117" d="100"/>
        </p:scale>
        <p:origin x="108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AA8-74E6-E848-B36A-657FC0B566E0}" type="datetimeFigureOut">
              <a:rPr lang="de-DE" smtClean="0"/>
              <a:t>30.10.20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1D8EA-E111-4A46-93D8-AE6D9F343D16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8762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AA8-74E6-E848-B36A-657FC0B566E0}" type="datetimeFigureOut">
              <a:rPr lang="de-DE" smtClean="0"/>
              <a:t>30.10.20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1D8EA-E111-4A46-93D8-AE6D9F343D16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4994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AA8-74E6-E848-B36A-657FC0B566E0}" type="datetimeFigureOut">
              <a:rPr lang="de-DE" smtClean="0"/>
              <a:t>30.10.20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1D8EA-E111-4A46-93D8-AE6D9F343D16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1865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AA8-74E6-E848-B36A-657FC0B566E0}" type="datetimeFigureOut">
              <a:rPr lang="de-DE" smtClean="0"/>
              <a:t>30.10.20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1D8EA-E111-4A46-93D8-AE6D9F343D16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9128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AA8-74E6-E848-B36A-657FC0B566E0}" type="datetimeFigureOut">
              <a:rPr lang="de-DE" smtClean="0"/>
              <a:t>30.10.20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1D8EA-E111-4A46-93D8-AE6D9F343D16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2870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AA8-74E6-E848-B36A-657FC0B566E0}" type="datetimeFigureOut">
              <a:rPr lang="de-DE" smtClean="0"/>
              <a:t>30.10.20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1D8EA-E111-4A46-93D8-AE6D9F343D16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718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AA8-74E6-E848-B36A-657FC0B566E0}" type="datetimeFigureOut">
              <a:rPr lang="de-DE" smtClean="0"/>
              <a:t>30.10.20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1D8EA-E111-4A46-93D8-AE6D9F343D16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983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AA8-74E6-E848-B36A-657FC0B566E0}" type="datetimeFigureOut">
              <a:rPr lang="de-DE" smtClean="0"/>
              <a:t>30.10.20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1D8EA-E111-4A46-93D8-AE6D9F343D16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4391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AA8-74E6-E848-B36A-657FC0B566E0}" type="datetimeFigureOut">
              <a:rPr lang="de-DE" smtClean="0"/>
              <a:t>30.10.20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1D8EA-E111-4A46-93D8-AE6D9F343D16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9218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AA8-74E6-E848-B36A-657FC0B566E0}" type="datetimeFigureOut">
              <a:rPr lang="de-DE" smtClean="0"/>
              <a:t>30.10.20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1D8EA-E111-4A46-93D8-AE6D9F343D16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341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AA8-74E6-E848-B36A-657FC0B566E0}" type="datetimeFigureOut">
              <a:rPr lang="de-DE" smtClean="0"/>
              <a:t>30.10.20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1D8EA-E111-4A46-93D8-AE6D9F343D16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3465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1BAA8-74E6-E848-B36A-657FC0B566E0}" type="datetimeFigureOut">
              <a:rPr lang="de-DE" smtClean="0"/>
              <a:t>30.10.20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1D8EA-E111-4A46-93D8-AE6D9F343D16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6180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gk10_11</a:t>
            </a:r>
            <a:br>
              <a:rPr lang="de-DE" dirty="0">
                <a:solidFill>
                  <a:schemeClr val="accent1"/>
                </a:solidFill>
              </a:rPr>
            </a:br>
            <a:r>
              <a:rPr lang="de-DE" dirty="0">
                <a:solidFill>
                  <a:schemeClr val="accent1"/>
                </a:solidFill>
              </a:rPr>
              <a:t>Kapitel 2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Kursbuch</a:t>
            </a:r>
          </a:p>
        </p:txBody>
      </p:sp>
    </p:spTree>
    <p:extLst>
      <p:ext uri="{BB962C8B-B14F-4D97-AF65-F5344CB8AC3E}">
        <p14:creationId xmlns:p14="http://schemas.microsoft.com/office/powerpoint/2010/main" val="1960937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28"/>
          <a:stretch/>
        </p:blipFill>
        <p:spPr bwMode="auto">
          <a:xfrm>
            <a:off x="72000" y="1521878"/>
            <a:ext cx="9000000" cy="2019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47701" y="3636413"/>
            <a:ext cx="628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1d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419226" y="3636413"/>
            <a:ext cx="628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2e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171701" y="3635223"/>
            <a:ext cx="628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3a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990851" y="3636413"/>
            <a:ext cx="628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4c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819525" y="3654273"/>
            <a:ext cx="628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5b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28" r="14440"/>
          <a:stretch/>
        </p:blipFill>
        <p:spPr bwMode="auto">
          <a:xfrm>
            <a:off x="162232" y="4446037"/>
            <a:ext cx="7700400" cy="123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11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" y="821856"/>
            <a:ext cx="9000000" cy="38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B97CC85-F5AC-844C-A4B8-07CE296398D2}"/>
              </a:ext>
            </a:extLst>
          </p:cNvPr>
          <p:cNvSpPr txBox="1"/>
          <p:nvPr/>
        </p:nvSpPr>
        <p:spPr>
          <a:xfrm>
            <a:off x="5896706" y="685317"/>
            <a:ext cx="375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00FF"/>
                </a:solidFill>
              </a:rPr>
              <a:t>X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EBCA88B-3573-BF47-99D4-9A8DA33E3850}"/>
              </a:ext>
            </a:extLst>
          </p:cNvPr>
          <p:cNvSpPr txBox="1"/>
          <p:nvPr/>
        </p:nvSpPr>
        <p:spPr>
          <a:xfrm>
            <a:off x="1062173" y="4688606"/>
            <a:ext cx="634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00FF"/>
                </a:solidFill>
              </a:rPr>
              <a:t>b.</a:t>
            </a:r>
          </a:p>
        </p:txBody>
      </p:sp>
      <p:pic>
        <p:nvPicPr>
          <p:cNvPr id="2" name="gk10_11_Bd1_KB_Track_01.11_K02_A6a_b.mp3" descr="gk10_11_Bd1_KB_Track_01.11_K02_A6a_b.mp3">
            <a:hlinkClick r:id="" action="ppaction://media"/>
            <a:extLst>
              <a:ext uri="{FF2B5EF4-FFF2-40B4-BE49-F238E27FC236}">
                <a16:creationId xmlns:a16="http://schemas.microsoft.com/office/drawing/2014/main" id="{52DFFA8A-509D-9E44-92F5-64A50394CB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48458" y="191798"/>
            <a:ext cx="812800" cy="8128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74BB344-3FAD-D241-8221-A66F64BB2D4C}"/>
              </a:ext>
            </a:extLst>
          </p:cNvPr>
          <p:cNvSpPr txBox="1"/>
          <p:nvPr/>
        </p:nvSpPr>
        <p:spPr>
          <a:xfrm>
            <a:off x="1062173" y="5087831"/>
            <a:ext cx="1283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00FF"/>
                </a:solidFill>
              </a:rPr>
              <a:t>1. </a:t>
            </a:r>
            <a:r>
              <a:rPr lang="fr-FR" sz="2400" b="1" dirty="0" err="1">
                <a:solidFill>
                  <a:srgbClr val="0000FF"/>
                </a:solidFill>
              </a:rPr>
              <a:t>falsch</a:t>
            </a:r>
            <a:endParaRPr lang="fr-FR" sz="2400" b="1" dirty="0">
              <a:solidFill>
                <a:srgbClr val="0000FF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3928072-09FD-2D48-958F-0C5F62EF3FA3}"/>
              </a:ext>
            </a:extLst>
          </p:cNvPr>
          <p:cNvSpPr txBox="1"/>
          <p:nvPr/>
        </p:nvSpPr>
        <p:spPr>
          <a:xfrm>
            <a:off x="2270872" y="5125135"/>
            <a:ext cx="6307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00FF"/>
                </a:solidFill>
              </a:rPr>
              <a:t>(Man </a:t>
            </a:r>
            <a:r>
              <a:rPr lang="fr-FR" sz="2400" b="1" dirty="0" err="1">
                <a:solidFill>
                  <a:srgbClr val="0000FF"/>
                </a:solidFill>
              </a:rPr>
              <a:t>hat</a:t>
            </a:r>
            <a:r>
              <a:rPr lang="fr-FR" sz="2400" b="1" dirty="0">
                <a:solidFill>
                  <a:srgbClr val="0000FF"/>
                </a:solidFill>
              </a:rPr>
              <a:t> 4000 </a:t>
            </a:r>
            <a:r>
              <a:rPr lang="fr-FR" sz="2400" b="1" dirty="0" err="1">
                <a:solidFill>
                  <a:srgbClr val="0000FF"/>
                </a:solidFill>
              </a:rPr>
              <a:t>Mädchen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und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Jungen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gefragt</a:t>
            </a:r>
            <a:r>
              <a:rPr lang="fr-FR" sz="2400" b="1" dirty="0">
                <a:solidFill>
                  <a:srgbClr val="0000FF"/>
                </a:solidFill>
              </a:rPr>
              <a:t>.)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C546B1A-4C68-744C-9B2B-A5B4FEDEF299}"/>
              </a:ext>
            </a:extLst>
          </p:cNvPr>
          <p:cNvSpPr txBox="1"/>
          <p:nvPr/>
        </p:nvSpPr>
        <p:spPr>
          <a:xfrm>
            <a:off x="1062173" y="5487056"/>
            <a:ext cx="1283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00FF"/>
                </a:solidFill>
              </a:rPr>
              <a:t>2. </a:t>
            </a:r>
            <a:r>
              <a:rPr lang="fr-FR" sz="2400" b="1" dirty="0" err="1">
                <a:solidFill>
                  <a:srgbClr val="0000FF"/>
                </a:solidFill>
              </a:rPr>
              <a:t>falsch</a:t>
            </a:r>
            <a:endParaRPr lang="fr-FR" sz="2400" b="1" dirty="0">
              <a:solidFill>
                <a:srgbClr val="0000FF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47B5A1B-398B-CF43-92CD-109EE4A15EE1}"/>
              </a:ext>
            </a:extLst>
          </p:cNvPr>
          <p:cNvSpPr txBox="1"/>
          <p:nvPr/>
        </p:nvSpPr>
        <p:spPr>
          <a:xfrm>
            <a:off x="2308516" y="5490480"/>
            <a:ext cx="6307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00FF"/>
                </a:solidFill>
              </a:rPr>
              <a:t>(</a:t>
            </a:r>
            <a:r>
              <a:rPr lang="fr-FR" sz="2400" b="1" dirty="0" err="1">
                <a:solidFill>
                  <a:srgbClr val="0000FF"/>
                </a:solidFill>
              </a:rPr>
              <a:t>Einige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Jugendliche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haben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andere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Interessen</a:t>
            </a:r>
            <a:r>
              <a:rPr lang="fr-FR" sz="2400" b="1" dirty="0">
                <a:solidFill>
                  <a:srgbClr val="0000FF"/>
                </a:solidFill>
              </a:rPr>
              <a:t>.)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2669846-3511-6F4B-8582-5CE36BD6A4C4}"/>
              </a:ext>
            </a:extLst>
          </p:cNvPr>
          <p:cNvSpPr txBox="1"/>
          <p:nvPr/>
        </p:nvSpPr>
        <p:spPr>
          <a:xfrm>
            <a:off x="1062173" y="5886187"/>
            <a:ext cx="1283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00FF"/>
                </a:solidFill>
              </a:rPr>
              <a:t>3. </a:t>
            </a:r>
            <a:r>
              <a:rPr lang="fr-FR" sz="2400" b="1" dirty="0" err="1">
                <a:solidFill>
                  <a:srgbClr val="0000FF"/>
                </a:solidFill>
              </a:rPr>
              <a:t>richtig</a:t>
            </a:r>
            <a:endParaRPr lang="fr-FR" sz="2400" b="1" dirty="0">
              <a:solidFill>
                <a:srgbClr val="0000FF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BD89626-D2DD-6948-A454-6A2C6C0CF5D2}"/>
              </a:ext>
            </a:extLst>
          </p:cNvPr>
          <p:cNvSpPr txBox="1"/>
          <p:nvPr/>
        </p:nvSpPr>
        <p:spPr>
          <a:xfrm>
            <a:off x="1062173" y="6285412"/>
            <a:ext cx="1283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00FF"/>
                </a:solidFill>
              </a:rPr>
              <a:t>4. </a:t>
            </a:r>
            <a:r>
              <a:rPr lang="fr-FR" sz="2400" b="1" dirty="0" err="1">
                <a:solidFill>
                  <a:srgbClr val="0000FF"/>
                </a:solidFill>
              </a:rPr>
              <a:t>richtig</a:t>
            </a:r>
            <a:endParaRPr lang="fr-FR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62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0"/>
            <a:ext cx="7724800" cy="65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C60A36F-D02A-3844-ACE3-A1BDB6A388FF}"/>
              </a:ext>
            </a:extLst>
          </p:cNvPr>
          <p:cNvSpPr txBox="1"/>
          <p:nvPr/>
        </p:nvSpPr>
        <p:spPr>
          <a:xfrm>
            <a:off x="5288347" y="2341065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00FF"/>
                </a:solidFill>
              </a:rPr>
              <a:t>X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5660DC-F193-AF4F-BF3F-824E3A7E1DBB}"/>
              </a:ext>
            </a:extLst>
          </p:cNvPr>
          <p:cNvSpPr/>
          <p:nvPr/>
        </p:nvSpPr>
        <p:spPr>
          <a:xfrm flipV="1">
            <a:off x="1736333" y="4215621"/>
            <a:ext cx="328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00FF"/>
                </a:solidFill>
              </a:rPr>
              <a:t>X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303589-62E1-9747-BD70-0A0374100A27}"/>
              </a:ext>
            </a:extLst>
          </p:cNvPr>
          <p:cNvSpPr/>
          <p:nvPr/>
        </p:nvSpPr>
        <p:spPr>
          <a:xfrm>
            <a:off x="4132783" y="6103522"/>
            <a:ext cx="3545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rgbClr val="0000FF"/>
                </a:solidFill>
              </a:rPr>
              <a:t>X</a:t>
            </a:r>
            <a:endParaRPr lang="fr-FR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51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09263" y="3429000"/>
            <a:ext cx="7474449" cy="3094630"/>
          </a:xfrm>
        </p:spPr>
        <p:txBody>
          <a:bodyPr/>
          <a:lstStyle/>
          <a:p>
            <a:pPr marL="0" indent="0">
              <a:buNone/>
            </a:pPr>
            <a:endParaRPr lang="fr-CH" dirty="0">
              <a:solidFill>
                <a:srgbClr val="0000FF"/>
              </a:solidFill>
              <a:latin typeface="Calibri Light" panose="020F0302020204030204" pitchFamily="34" charset="0"/>
            </a:endParaRPr>
          </a:p>
          <a:p>
            <a:pPr marL="514350" indent="-514350">
              <a:buAutoNum type="arabicPeriod"/>
            </a:pPr>
            <a:r>
              <a:rPr lang="fr-CH" sz="2400" b="1" dirty="0" err="1">
                <a:solidFill>
                  <a:srgbClr val="0000FF"/>
                </a:solidFill>
              </a:rPr>
              <a:t>München</a:t>
            </a:r>
            <a:r>
              <a:rPr lang="fr-CH" sz="2400" b="1" dirty="0">
                <a:solidFill>
                  <a:srgbClr val="0000FF"/>
                </a:solidFill>
              </a:rPr>
              <a:t>, Camp </a:t>
            </a:r>
            <a:r>
              <a:rPr lang="fr-CH" sz="2400" b="1" dirty="0" err="1">
                <a:solidFill>
                  <a:srgbClr val="0000FF"/>
                </a:solidFill>
              </a:rPr>
              <a:t>Nou</a:t>
            </a:r>
            <a:r>
              <a:rPr lang="fr-CH" sz="2400" b="1" dirty="0">
                <a:solidFill>
                  <a:srgbClr val="0000FF"/>
                </a:solidFill>
              </a:rPr>
              <a:t>, Barcelona</a:t>
            </a:r>
          </a:p>
          <a:p>
            <a:pPr marL="514350" indent="-514350">
              <a:buAutoNum type="arabicPeriod"/>
            </a:pPr>
            <a:r>
              <a:rPr lang="fr-CH" sz="2400" b="1" dirty="0">
                <a:solidFill>
                  <a:srgbClr val="0000FF"/>
                </a:solidFill>
              </a:rPr>
              <a:t>Tennis, </a:t>
            </a:r>
            <a:r>
              <a:rPr lang="fr-CH" sz="2400" b="1" dirty="0" err="1">
                <a:solidFill>
                  <a:srgbClr val="0000FF"/>
                </a:solidFill>
              </a:rPr>
              <a:t>Tischtennis</a:t>
            </a:r>
            <a:r>
              <a:rPr lang="fr-CH" sz="2400" b="1" dirty="0">
                <a:solidFill>
                  <a:srgbClr val="0000FF"/>
                </a:solidFill>
              </a:rPr>
              <a:t>, </a:t>
            </a:r>
            <a:r>
              <a:rPr lang="fr-CH" sz="2400" b="1" dirty="0" err="1">
                <a:solidFill>
                  <a:srgbClr val="0000FF"/>
                </a:solidFill>
              </a:rPr>
              <a:t>Feder</a:t>
            </a:r>
            <a:endParaRPr lang="fr-CH" sz="2400" b="1" dirty="0">
              <a:solidFill>
                <a:srgbClr val="0000FF"/>
              </a:solidFill>
            </a:endParaRPr>
          </a:p>
          <a:p>
            <a:pPr marL="514350" indent="-514350">
              <a:buAutoNum type="arabicPeriod"/>
            </a:pPr>
            <a:r>
              <a:rPr lang="fr-CH" sz="2400" b="1" dirty="0" err="1">
                <a:solidFill>
                  <a:srgbClr val="0000FF"/>
                </a:solidFill>
              </a:rPr>
              <a:t>Curlingstein</a:t>
            </a:r>
            <a:r>
              <a:rPr lang="fr-CH" sz="2400" b="1" dirty="0">
                <a:solidFill>
                  <a:srgbClr val="0000FF"/>
                </a:solidFill>
              </a:rPr>
              <a:t>, </a:t>
            </a:r>
            <a:r>
              <a:rPr lang="fr-CH" sz="2400" b="1" dirty="0" err="1">
                <a:solidFill>
                  <a:srgbClr val="0000FF"/>
                </a:solidFill>
              </a:rPr>
              <a:t>Baumstamm</a:t>
            </a:r>
            <a:r>
              <a:rPr lang="fr-CH" sz="2400" b="1" dirty="0">
                <a:solidFill>
                  <a:srgbClr val="0000FF"/>
                </a:solidFill>
              </a:rPr>
              <a:t>, </a:t>
            </a:r>
            <a:r>
              <a:rPr lang="fr-CH" sz="2400" b="1" dirty="0" err="1">
                <a:solidFill>
                  <a:srgbClr val="0000FF"/>
                </a:solidFill>
              </a:rPr>
              <a:t>Unspunnenstein</a:t>
            </a:r>
            <a:endParaRPr lang="fr-CH" sz="2400" b="1" dirty="0">
              <a:solidFill>
                <a:srgbClr val="0000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60" y="1811729"/>
            <a:ext cx="8339445" cy="167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6BC8B86-0A20-A44E-8DF7-348E9C457D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821"/>
          <a:stretch/>
        </p:blipFill>
        <p:spPr>
          <a:xfrm>
            <a:off x="0" y="614035"/>
            <a:ext cx="7767264" cy="698456"/>
          </a:xfrm>
          <a:prstGeom prst="rect">
            <a:avLst/>
          </a:prstGeom>
        </p:spPr>
      </p:pic>
      <p:pic>
        <p:nvPicPr>
          <p:cNvPr id="5" name="gk10_11_Bd1_KB_Track_01.12_K02_A8b_c.mp3" descr="gk10_11_Bd1_KB_Track_01.12_K02_A8b_c.mp3">
            <a:hlinkClick r:id="" action="ppaction://media"/>
            <a:extLst>
              <a:ext uri="{FF2B5EF4-FFF2-40B4-BE49-F238E27FC236}">
                <a16:creationId xmlns:a16="http://schemas.microsoft.com/office/drawing/2014/main" id="{A76B32F4-0D65-5C48-B5ED-0BADDA377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66843" y="961269"/>
            <a:ext cx="600841" cy="60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1437674-CC09-8143-8BDE-397385036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27" y="242873"/>
            <a:ext cx="8885546" cy="271934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04584" y="2955535"/>
            <a:ext cx="2623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1. </a:t>
            </a:r>
            <a:r>
              <a:rPr lang="fr-CH" sz="2400" b="1" dirty="0" err="1">
                <a:solidFill>
                  <a:srgbClr val="0000FF"/>
                </a:solidFill>
              </a:rPr>
              <a:t>zum</a:t>
            </a:r>
            <a:r>
              <a:rPr lang="fr-CH" sz="2400" b="1" dirty="0">
                <a:solidFill>
                  <a:srgbClr val="0000FF"/>
                </a:solidFill>
              </a:rPr>
              <a:t> Teil </a:t>
            </a:r>
            <a:r>
              <a:rPr lang="fr-CH" sz="2400" b="1" dirty="0" err="1">
                <a:solidFill>
                  <a:srgbClr val="0000FF"/>
                </a:solidFill>
              </a:rPr>
              <a:t>richtig</a:t>
            </a:r>
            <a:r>
              <a:rPr lang="fr-CH" sz="2400" b="1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8C01357-628A-6742-95B7-2C9396B99E80}"/>
              </a:ext>
            </a:extLst>
          </p:cNvPr>
          <p:cNvSpPr txBox="1"/>
          <p:nvPr/>
        </p:nvSpPr>
        <p:spPr>
          <a:xfrm>
            <a:off x="2922931" y="2962217"/>
            <a:ext cx="6091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Leoparden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laufen</a:t>
            </a:r>
            <a:r>
              <a:rPr lang="fr-CH" sz="2400" b="1" dirty="0">
                <a:solidFill>
                  <a:srgbClr val="0000FF"/>
                </a:solidFill>
              </a:rPr>
              <a:t> ca.58km/h, </a:t>
            </a:r>
            <a:r>
              <a:rPr lang="fr-CH" sz="2400" b="1" dirty="0" err="1">
                <a:solidFill>
                  <a:srgbClr val="0000FF"/>
                </a:solidFill>
              </a:rPr>
              <a:t>Löwen</a:t>
            </a:r>
            <a:r>
              <a:rPr lang="fr-CH" sz="2400" b="1" dirty="0">
                <a:solidFill>
                  <a:srgbClr val="0000FF"/>
                </a:solidFill>
              </a:rPr>
              <a:t> 60km/h, </a:t>
            </a:r>
            <a:r>
              <a:rPr lang="fr-CH" sz="2400" b="1" dirty="0" err="1">
                <a:solidFill>
                  <a:srgbClr val="0000FF"/>
                </a:solidFill>
              </a:rPr>
              <a:t>Geparden</a:t>
            </a:r>
            <a:r>
              <a:rPr lang="fr-CH" sz="2400" b="1" dirty="0">
                <a:solidFill>
                  <a:srgbClr val="0000FF"/>
                </a:solidFill>
              </a:rPr>
              <a:t> 100km/h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1E1D8A6-0CDE-5347-933C-741E60EAD0E7}"/>
              </a:ext>
            </a:extLst>
          </p:cNvPr>
          <p:cNvSpPr txBox="1"/>
          <p:nvPr/>
        </p:nvSpPr>
        <p:spPr>
          <a:xfrm>
            <a:off x="504584" y="3986240"/>
            <a:ext cx="1420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2. </a:t>
            </a:r>
            <a:r>
              <a:rPr lang="fr-CH" sz="2400" b="1" dirty="0" err="1">
                <a:solidFill>
                  <a:srgbClr val="0000FF"/>
                </a:solidFill>
              </a:rPr>
              <a:t>richtig</a:t>
            </a:r>
            <a:r>
              <a:rPr lang="fr-CH" sz="2400" b="1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8F86A14-AE21-B445-ACF6-16CD6239EECE}"/>
              </a:ext>
            </a:extLst>
          </p:cNvPr>
          <p:cNvSpPr txBox="1"/>
          <p:nvPr/>
        </p:nvSpPr>
        <p:spPr>
          <a:xfrm>
            <a:off x="1816397" y="3986240"/>
            <a:ext cx="6091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Pumas </a:t>
            </a:r>
            <a:r>
              <a:rPr lang="fr-CH" sz="2400" b="1" dirty="0" err="1">
                <a:solidFill>
                  <a:srgbClr val="0000FF"/>
                </a:solidFill>
              </a:rPr>
              <a:t>können</a:t>
            </a:r>
            <a:r>
              <a:rPr lang="fr-CH" sz="2400" b="1" dirty="0">
                <a:solidFill>
                  <a:srgbClr val="0000FF"/>
                </a:solidFill>
              </a:rPr>
              <a:t> 6m </a:t>
            </a:r>
            <a:r>
              <a:rPr lang="fr-CH" sz="2400" b="1" dirty="0" err="1">
                <a:solidFill>
                  <a:srgbClr val="0000FF"/>
                </a:solidFill>
              </a:rPr>
              <a:t>hoch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springen</a:t>
            </a:r>
            <a:r>
              <a:rPr lang="fr-CH" sz="2400" b="1" dirty="0">
                <a:solidFill>
                  <a:srgbClr val="0000FF"/>
                </a:solidFill>
              </a:rPr>
              <a:t>, </a:t>
            </a:r>
            <a:r>
              <a:rPr lang="fr-CH" sz="2400" b="1" dirty="0" err="1">
                <a:solidFill>
                  <a:srgbClr val="0000FF"/>
                </a:solidFill>
              </a:rPr>
              <a:t>Delfine</a:t>
            </a:r>
            <a:r>
              <a:rPr lang="fr-CH" sz="2400" b="1" dirty="0">
                <a:solidFill>
                  <a:srgbClr val="0000FF"/>
                </a:solidFill>
              </a:rPr>
              <a:t> 7m.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C9195E6-6F06-194E-9BDC-FDA156D47D99}"/>
              </a:ext>
            </a:extLst>
          </p:cNvPr>
          <p:cNvSpPr txBox="1"/>
          <p:nvPr/>
        </p:nvSpPr>
        <p:spPr>
          <a:xfrm>
            <a:off x="504583" y="4555280"/>
            <a:ext cx="1420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3. </a:t>
            </a:r>
            <a:r>
              <a:rPr lang="fr-CH" sz="2400" b="1" dirty="0" err="1">
                <a:solidFill>
                  <a:srgbClr val="0000FF"/>
                </a:solidFill>
              </a:rPr>
              <a:t>richtig</a:t>
            </a:r>
            <a:r>
              <a:rPr lang="fr-CH" sz="2400" b="1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73DF32F-C900-3D43-9759-B3F635CD1D5C}"/>
              </a:ext>
            </a:extLst>
          </p:cNvPr>
          <p:cNvSpPr txBox="1"/>
          <p:nvPr/>
        </p:nvSpPr>
        <p:spPr>
          <a:xfrm>
            <a:off x="1816397" y="4576085"/>
            <a:ext cx="6091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Ein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Känguru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kann</a:t>
            </a:r>
            <a:r>
              <a:rPr lang="fr-CH" sz="2400" b="1" dirty="0">
                <a:solidFill>
                  <a:srgbClr val="0000FF"/>
                </a:solidFill>
              </a:rPr>
              <a:t> 13.5m </a:t>
            </a:r>
            <a:r>
              <a:rPr lang="fr-CH" sz="2400" b="1" dirty="0" err="1">
                <a:solidFill>
                  <a:srgbClr val="0000FF"/>
                </a:solidFill>
              </a:rPr>
              <a:t>weit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springen</a:t>
            </a:r>
            <a:r>
              <a:rPr lang="fr-CH" sz="2400" b="1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5A574D2-7E1F-A143-88C8-0FC7DE1A89F0}"/>
              </a:ext>
            </a:extLst>
          </p:cNvPr>
          <p:cNvSpPr txBox="1"/>
          <p:nvPr/>
        </p:nvSpPr>
        <p:spPr>
          <a:xfrm>
            <a:off x="504583" y="5213214"/>
            <a:ext cx="1420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4. </a:t>
            </a:r>
            <a:r>
              <a:rPr lang="fr-CH" sz="2400" b="1" dirty="0" err="1">
                <a:solidFill>
                  <a:srgbClr val="0000FF"/>
                </a:solidFill>
              </a:rPr>
              <a:t>falsch</a:t>
            </a:r>
            <a:r>
              <a:rPr lang="fr-CH" sz="2400" b="1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91EBDBD-8F95-A643-AF6E-EBF88356BFC5}"/>
              </a:ext>
            </a:extLst>
          </p:cNvPr>
          <p:cNvSpPr txBox="1"/>
          <p:nvPr/>
        </p:nvSpPr>
        <p:spPr>
          <a:xfrm>
            <a:off x="1816397" y="5237559"/>
            <a:ext cx="6091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Elefanten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können</a:t>
            </a:r>
            <a:r>
              <a:rPr lang="fr-CH" sz="2400" b="1" dirty="0">
                <a:solidFill>
                  <a:srgbClr val="0000FF"/>
                </a:solidFill>
              </a:rPr>
              <a:t> ca. 60-70 </a:t>
            </a:r>
            <a:r>
              <a:rPr lang="fr-CH" sz="2400" b="1" dirty="0" err="1">
                <a:solidFill>
                  <a:srgbClr val="0000FF"/>
                </a:solidFill>
              </a:rPr>
              <a:t>Jahre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alt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werden</a:t>
            </a:r>
            <a:r>
              <a:rPr lang="fr-CH" sz="2400" b="1" dirty="0">
                <a:solidFill>
                  <a:srgbClr val="0000FF"/>
                </a:solidFill>
              </a:rPr>
              <a:t>, (grosse) </a:t>
            </a:r>
            <a:r>
              <a:rPr lang="fr-CH" sz="2400" b="1" dirty="0" err="1">
                <a:solidFill>
                  <a:srgbClr val="0000FF"/>
                </a:solidFill>
              </a:rPr>
              <a:t>Schildkröten</a:t>
            </a:r>
            <a:r>
              <a:rPr lang="fr-CH" sz="2400" b="1" dirty="0">
                <a:solidFill>
                  <a:srgbClr val="0000FF"/>
                </a:solidFill>
              </a:rPr>
              <a:t> ca 150-200 </a:t>
            </a:r>
            <a:r>
              <a:rPr lang="fr-CH" sz="2400" b="1" dirty="0" err="1">
                <a:solidFill>
                  <a:srgbClr val="0000FF"/>
                </a:solidFill>
              </a:rPr>
              <a:t>Jahre</a:t>
            </a:r>
            <a:r>
              <a:rPr lang="fr-CH" sz="2400" b="1" dirty="0">
                <a:solidFill>
                  <a:srgbClr val="0000FF"/>
                </a:solidFill>
              </a:rPr>
              <a:t> alt.</a:t>
            </a:r>
          </a:p>
        </p:txBody>
      </p:sp>
    </p:spTree>
    <p:extLst>
      <p:ext uri="{BB962C8B-B14F-4D97-AF65-F5344CB8AC3E}">
        <p14:creationId xmlns:p14="http://schemas.microsoft.com/office/powerpoint/2010/main" val="198411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74" y="324603"/>
            <a:ext cx="9484506" cy="436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7ED7EE8-366B-D34B-BCB0-AA3925FA7CFF}"/>
              </a:ext>
            </a:extLst>
          </p:cNvPr>
          <p:cNvSpPr txBox="1"/>
          <p:nvPr/>
        </p:nvSpPr>
        <p:spPr>
          <a:xfrm>
            <a:off x="1722670" y="4461483"/>
            <a:ext cx="1420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schnell</a:t>
            </a:r>
            <a:r>
              <a:rPr lang="fr-CH" sz="2400" b="1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74943D0-9078-2140-8BD6-FD88B9E1B170}"/>
              </a:ext>
            </a:extLst>
          </p:cNvPr>
          <p:cNvSpPr txBox="1"/>
          <p:nvPr/>
        </p:nvSpPr>
        <p:spPr>
          <a:xfrm>
            <a:off x="3152274" y="4555512"/>
            <a:ext cx="1420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schneller</a:t>
            </a:r>
            <a:r>
              <a:rPr lang="fr-CH" sz="2400" b="1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BEF6D87-7433-8949-B156-7BB86F6BA594}"/>
              </a:ext>
            </a:extLst>
          </p:cNvPr>
          <p:cNvSpPr txBox="1"/>
          <p:nvPr/>
        </p:nvSpPr>
        <p:spPr>
          <a:xfrm>
            <a:off x="5357830" y="4230651"/>
            <a:ext cx="281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am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schnellsten</a:t>
            </a:r>
            <a:r>
              <a:rPr lang="fr-CH" sz="2400" b="1" dirty="0">
                <a:solidFill>
                  <a:srgbClr val="0000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694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1142637"/>
            <a:ext cx="8181975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D218C4E-D234-8E4D-BBE7-29A011AEDF24}"/>
              </a:ext>
            </a:extLst>
          </p:cNvPr>
          <p:cNvSpPr txBox="1"/>
          <p:nvPr/>
        </p:nvSpPr>
        <p:spPr>
          <a:xfrm>
            <a:off x="1899138" y="3563815"/>
            <a:ext cx="5439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err="1">
                <a:solidFill>
                  <a:srgbClr val="0000FF"/>
                </a:solidFill>
              </a:rPr>
              <a:t>Komparativ</a:t>
            </a:r>
            <a:r>
              <a:rPr lang="fr-FR" sz="2400" b="1" dirty="0">
                <a:solidFill>
                  <a:srgbClr val="0000FF"/>
                </a:solidFill>
              </a:rPr>
              <a:t> : </a:t>
            </a:r>
            <a:r>
              <a:rPr lang="fr-FR" sz="2400" b="1" dirty="0" err="1">
                <a:solidFill>
                  <a:srgbClr val="0000FF"/>
                </a:solidFill>
              </a:rPr>
              <a:t>Adjektiv</a:t>
            </a:r>
            <a:r>
              <a:rPr lang="fr-FR" sz="2400" b="1" dirty="0">
                <a:solidFill>
                  <a:srgbClr val="0000FF"/>
                </a:solidFill>
              </a:rPr>
              <a:t> + -er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err="1">
                <a:solidFill>
                  <a:srgbClr val="0000FF"/>
                </a:solidFill>
              </a:rPr>
              <a:t>Superlativ</a:t>
            </a:r>
            <a:r>
              <a:rPr lang="fr-FR" sz="2400" b="1" dirty="0">
                <a:solidFill>
                  <a:srgbClr val="0000FF"/>
                </a:solidFill>
              </a:rPr>
              <a:t> : </a:t>
            </a:r>
            <a:r>
              <a:rPr lang="fr-FR" sz="2400" b="1" dirty="0" err="1">
                <a:solidFill>
                  <a:srgbClr val="0000FF"/>
                </a:solidFill>
              </a:rPr>
              <a:t>am</a:t>
            </a:r>
            <a:r>
              <a:rPr lang="fr-FR" sz="2400" b="1" dirty="0">
                <a:solidFill>
                  <a:srgbClr val="0000FF"/>
                </a:solidFill>
              </a:rPr>
              <a:t> + </a:t>
            </a:r>
            <a:r>
              <a:rPr lang="fr-FR" sz="2400" b="1" dirty="0" err="1">
                <a:solidFill>
                  <a:srgbClr val="0000FF"/>
                </a:solidFill>
              </a:rPr>
              <a:t>Adjektiv</a:t>
            </a:r>
            <a:r>
              <a:rPr lang="fr-FR" sz="2400" b="1" dirty="0">
                <a:solidFill>
                  <a:srgbClr val="0000FF"/>
                </a:solidFill>
              </a:rPr>
              <a:t> + -</a:t>
            </a:r>
            <a:r>
              <a:rPr lang="fr-FR" sz="2400" b="1" dirty="0" err="1">
                <a:solidFill>
                  <a:srgbClr val="0000FF"/>
                </a:solidFill>
              </a:rPr>
              <a:t>sten</a:t>
            </a:r>
            <a:endParaRPr lang="fr-FR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9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64"/>
          <a:stretch/>
        </p:blipFill>
        <p:spPr bwMode="auto">
          <a:xfrm>
            <a:off x="0" y="431682"/>
            <a:ext cx="8715375" cy="214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Connecteur droit 3"/>
          <p:cNvCxnSpPr/>
          <p:nvPr/>
        </p:nvCxnSpPr>
        <p:spPr>
          <a:xfrm flipH="1">
            <a:off x="2006221" y="1514901"/>
            <a:ext cx="2210937" cy="28114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1132764" y="4441925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Johann</a:t>
            </a:r>
          </a:p>
        </p:txBody>
      </p:sp>
      <p:cxnSp>
        <p:nvCxnSpPr>
          <p:cNvPr id="7" name="Connecteur droit 6"/>
          <p:cNvCxnSpPr/>
          <p:nvPr/>
        </p:nvCxnSpPr>
        <p:spPr>
          <a:xfrm flipH="1">
            <a:off x="3398293" y="1842448"/>
            <a:ext cx="1708246" cy="19243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2507768" y="3862317"/>
            <a:ext cx="1556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Constanze</a:t>
            </a:r>
            <a:endParaRPr lang="fr-CH" sz="2400" b="1" dirty="0">
              <a:solidFill>
                <a:srgbClr val="0000FF"/>
              </a:solidFill>
            </a:endParaRPr>
          </a:p>
        </p:txBody>
      </p:sp>
      <p:cxnSp>
        <p:nvCxnSpPr>
          <p:cNvPr id="11" name="Connecteur droit 10"/>
          <p:cNvCxnSpPr>
            <a:endCxn id="17" idx="0"/>
          </p:cNvCxnSpPr>
          <p:nvPr/>
        </p:nvCxnSpPr>
        <p:spPr>
          <a:xfrm flipH="1">
            <a:off x="4217158" y="1746913"/>
            <a:ext cx="1197594" cy="27095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3575712" y="4456416"/>
            <a:ext cx="1282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Bastian</a:t>
            </a:r>
          </a:p>
        </p:txBody>
      </p:sp>
      <p:cxnSp>
        <p:nvCxnSpPr>
          <p:cNvPr id="21" name="Connecteur droit 20"/>
          <p:cNvCxnSpPr/>
          <p:nvPr/>
        </p:nvCxnSpPr>
        <p:spPr>
          <a:xfrm flipH="1">
            <a:off x="5513696" y="1449863"/>
            <a:ext cx="312764" cy="30065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4872251" y="4626591"/>
            <a:ext cx="1050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Kevin</a:t>
            </a:r>
          </a:p>
        </p:txBody>
      </p:sp>
      <p:cxnSp>
        <p:nvCxnSpPr>
          <p:cNvPr id="24" name="Connecteur droit 23"/>
          <p:cNvCxnSpPr/>
          <p:nvPr/>
        </p:nvCxnSpPr>
        <p:spPr>
          <a:xfrm>
            <a:off x="6304133" y="1941394"/>
            <a:ext cx="205849" cy="23167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6075529" y="4409659"/>
            <a:ext cx="1050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Anna</a:t>
            </a:r>
          </a:p>
        </p:txBody>
      </p:sp>
      <p:cxnSp>
        <p:nvCxnSpPr>
          <p:cNvPr id="27" name="Connecteur droit 26"/>
          <p:cNvCxnSpPr/>
          <p:nvPr/>
        </p:nvCxnSpPr>
        <p:spPr>
          <a:xfrm>
            <a:off x="6894404" y="1746913"/>
            <a:ext cx="652808" cy="21418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7196921" y="4072593"/>
            <a:ext cx="1050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Julia</a:t>
            </a:r>
          </a:p>
        </p:txBody>
      </p:sp>
    </p:spTree>
    <p:extLst>
      <p:ext uri="{BB962C8B-B14F-4D97-AF65-F5344CB8AC3E}">
        <p14:creationId xmlns:p14="http://schemas.microsoft.com/office/powerpoint/2010/main" val="99315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7" grpId="0"/>
      <p:bldP spid="23" grpId="0"/>
      <p:bldP spid="26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EC6FBED-EE86-5747-B1FC-DA77FFF9D7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4049"/>
          <a:stretch/>
        </p:blipFill>
        <p:spPr bwMode="auto">
          <a:xfrm>
            <a:off x="0" y="431682"/>
            <a:ext cx="9449665" cy="3406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FD1C4F4-F1A7-4C4A-BC67-9D285F8AC5D8}"/>
              </a:ext>
            </a:extLst>
          </p:cNvPr>
          <p:cNvSpPr txBox="1"/>
          <p:nvPr/>
        </p:nvSpPr>
        <p:spPr>
          <a:xfrm>
            <a:off x="503474" y="4141331"/>
            <a:ext cx="5439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err="1">
                <a:solidFill>
                  <a:srgbClr val="0000FF"/>
                </a:solidFill>
              </a:rPr>
              <a:t>Satz</a:t>
            </a:r>
            <a:r>
              <a:rPr lang="fr-FR" sz="2400" b="1" dirty="0">
                <a:solidFill>
                  <a:srgbClr val="0000FF"/>
                </a:solidFill>
              </a:rPr>
              <a:t> mit </a:t>
            </a:r>
            <a:r>
              <a:rPr lang="fr-FR" sz="2400" b="1" dirty="0" err="1">
                <a:solidFill>
                  <a:srgbClr val="0000FF"/>
                </a:solidFill>
              </a:rPr>
              <a:t>Komparativ</a:t>
            </a:r>
            <a:r>
              <a:rPr lang="fr-FR" sz="2400" b="1" dirty="0">
                <a:solidFill>
                  <a:srgbClr val="0000FF"/>
                </a:solidFill>
              </a:rPr>
              <a:t> + </a:t>
            </a:r>
            <a:r>
              <a:rPr lang="fr-FR" sz="2400" b="1" i="1" dirty="0" err="1">
                <a:solidFill>
                  <a:srgbClr val="0000FF"/>
                </a:solidFill>
              </a:rPr>
              <a:t>als</a:t>
            </a:r>
            <a:r>
              <a:rPr lang="fr-FR" sz="2400" b="1" dirty="0">
                <a:solidFill>
                  <a:srgbClr val="0000FF"/>
                </a:solidFill>
              </a:rPr>
              <a:t>: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3513D0-7EB5-BF44-823C-A6915091DD8F}"/>
              </a:ext>
            </a:extLst>
          </p:cNvPr>
          <p:cNvSpPr txBox="1"/>
          <p:nvPr/>
        </p:nvSpPr>
        <p:spPr>
          <a:xfrm>
            <a:off x="4313474" y="4141331"/>
            <a:ext cx="5439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00FF"/>
                </a:solidFill>
              </a:rPr>
              <a:t>(≠) </a:t>
            </a:r>
            <a:r>
              <a:rPr lang="fr-FR" sz="2400" b="1" dirty="0">
                <a:solidFill>
                  <a:srgbClr val="0000FF"/>
                </a:solidFill>
                <a:sym typeface="Wingdings" pitchFamily="2" charset="2"/>
              </a:rPr>
              <a:t> </a:t>
            </a:r>
            <a:r>
              <a:rPr lang="fr-FR" sz="2400" b="1" dirty="0" err="1">
                <a:solidFill>
                  <a:srgbClr val="0000FF"/>
                </a:solidFill>
              </a:rPr>
              <a:t>Ungleiches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wird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verglichen</a:t>
            </a:r>
            <a:endParaRPr lang="fr-FR" sz="2400" b="1" dirty="0">
              <a:solidFill>
                <a:srgbClr val="0000FF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2F68200-6937-1E4D-89C3-147293FAC7E1}"/>
              </a:ext>
            </a:extLst>
          </p:cNvPr>
          <p:cNvSpPr txBox="1"/>
          <p:nvPr/>
        </p:nvSpPr>
        <p:spPr>
          <a:xfrm>
            <a:off x="503474" y="4906253"/>
            <a:ext cx="3033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err="1">
                <a:solidFill>
                  <a:srgbClr val="0000FF"/>
                </a:solidFill>
              </a:rPr>
              <a:t>Satz</a:t>
            </a:r>
            <a:r>
              <a:rPr lang="fr-FR" sz="2400" b="1" dirty="0">
                <a:solidFill>
                  <a:srgbClr val="0000FF"/>
                </a:solidFill>
              </a:rPr>
              <a:t> mit </a:t>
            </a:r>
            <a:r>
              <a:rPr lang="fr-FR" sz="2400" b="1" i="1" dirty="0" err="1">
                <a:solidFill>
                  <a:srgbClr val="0000FF"/>
                </a:solidFill>
              </a:rPr>
              <a:t>so</a:t>
            </a:r>
            <a:r>
              <a:rPr lang="fr-FR" sz="2400" b="1" i="1" dirty="0">
                <a:solidFill>
                  <a:srgbClr val="0000FF"/>
                </a:solidFill>
              </a:rPr>
              <a:t> … </a:t>
            </a:r>
            <a:r>
              <a:rPr lang="fr-FR" sz="2400" b="1" i="1" dirty="0" err="1">
                <a:solidFill>
                  <a:srgbClr val="0000FF"/>
                </a:solidFill>
              </a:rPr>
              <a:t>wie</a:t>
            </a:r>
            <a:r>
              <a:rPr lang="fr-FR" sz="2400" b="1" i="1" dirty="0">
                <a:solidFill>
                  <a:srgbClr val="0000FF"/>
                </a:solidFill>
              </a:rPr>
              <a:t> </a:t>
            </a:r>
            <a:r>
              <a:rPr lang="fr-FR" sz="2400" b="1" dirty="0">
                <a:solidFill>
                  <a:srgbClr val="0000FF"/>
                </a:solidFill>
              </a:rPr>
              <a:t>: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0E04062-9DFF-0F46-B7E1-B914074D9593}"/>
              </a:ext>
            </a:extLst>
          </p:cNvPr>
          <p:cNvSpPr txBox="1"/>
          <p:nvPr/>
        </p:nvSpPr>
        <p:spPr>
          <a:xfrm>
            <a:off x="3383032" y="4906252"/>
            <a:ext cx="5439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00FF"/>
                </a:solidFill>
              </a:rPr>
              <a:t>(=) </a:t>
            </a:r>
            <a:r>
              <a:rPr lang="fr-FR" sz="2400" b="1" dirty="0">
                <a:solidFill>
                  <a:srgbClr val="0000FF"/>
                </a:solidFill>
                <a:sym typeface="Wingdings" pitchFamily="2" charset="2"/>
              </a:rPr>
              <a:t> </a:t>
            </a:r>
            <a:r>
              <a:rPr lang="fr-FR" sz="2400" b="1" dirty="0" err="1">
                <a:solidFill>
                  <a:srgbClr val="0000FF"/>
                </a:solidFill>
              </a:rPr>
              <a:t>Gleiches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wird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verglichen</a:t>
            </a:r>
            <a:endParaRPr lang="fr-FR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6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BD0DF1-A14C-C14E-9828-3C0CA648D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CC19E8-9FFC-4F4F-98B6-7F96117B3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fr-FR" b="1" dirty="0">
                <a:solidFill>
                  <a:schemeClr val="accent1"/>
                </a:solidFill>
              </a:rPr>
              <a:t>X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2013CAA-C7D3-8D4A-B9DB-5132B0D19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2914"/>
            <a:ext cx="9144000" cy="37641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26A422-7929-F449-8FE7-AE595CC8B02B}"/>
              </a:ext>
            </a:extLst>
          </p:cNvPr>
          <p:cNvSpPr/>
          <p:nvPr/>
        </p:nvSpPr>
        <p:spPr>
          <a:xfrm>
            <a:off x="785448" y="4314086"/>
            <a:ext cx="54160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00FF"/>
                </a:solidFill>
              </a:rPr>
              <a:t>11a)</a:t>
            </a:r>
          </a:p>
          <a:p>
            <a:endParaRPr lang="fr-FR" sz="2400" b="1" dirty="0">
              <a:solidFill>
                <a:srgbClr val="0000FF"/>
              </a:solidFill>
            </a:endParaRPr>
          </a:p>
          <a:p>
            <a:r>
              <a:rPr lang="fr-FR" sz="2400" b="1" dirty="0">
                <a:solidFill>
                  <a:srgbClr val="0000FF"/>
                </a:solidFill>
              </a:rPr>
              <a:t>11b)</a:t>
            </a:r>
            <a:endParaRPr lang="fr-FR" sz="2400" dirty="0">
              <a:solidFill>
                <a:srgbClr val="0000FF"/>
              </a:solidFill>
            </a:endParaRPr>
          </a:p>
        </p:txBody>
      </p:sp>
      <p:pic>
        <p:nvPicPr>
          <p:cNvPr id="6" name="gk10_11_Bd1_KB_Track_01.13_K02_A11a_b.mp3" descr="gk10_11_Bd1_KB_Track_01.13_K02_A11a_b.mp3">
            <a:hlinkClick r:id="" action="ppaction://media"/>
            <a:extLst>
              <a:ext uri="{FF2B5EF4-FFF2-40B4-BE49-F238E27FC236}">
                <a16:creationId xmlns:a16="http://schemas.microsoft.com/office/drawing/2014/main" id="{2E98AEF6-B71E-774A-82B9-2C9622A6C1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24762" y="5108015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E4BA8F-EF84-C742-A455-FD3677A93103}"/>
              </a:ext>
            </a:extLst>
          </p:cNvPr>
          <p:cNvSpPr/>
          <p:nvPr/>
        </p:nvSpPr>
        <p:spPr>
          <a:xfrm>
            <a:off x="1587243" y="4321989"/>
            <a:ext cx="54160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00FF"/>
                </a:solidFill>
              </a:rPr>
              <a:t>1. </a:t>
            </a:r>
            <a:r>
              <a:rPr lang="fr-FR" sz="2400" b="1" dirty="0" err="1">
                <a:solidFill>
                  <a:srgbClr val="0000FF"/>
                </a:solidFill>
              </a:rPr>
              <a:t>Skifahren</a:t>
            </a:r>
            <a:endParaRPr lang="fr-FR" sz="2400" b="1" dirty="0">
              <a:solidFill>
                <a:srgbClr val="0000F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92B6A7-BE01-304B-9A32-D82716EF3506}"/>
              </a:ext>
            </a:extLst>
          </p:cNvPr>
          <p:cNvSpPr/>
          <p:nvPr/>
        </p:nvSpPr>
        <p:spPr>
          <a:xfrm>
            <a:off x="785448" y="5039410"/>
            <a:ext cx="54160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2400" b="1" dirty="0">
              <a:solidFill>
                <a:srgbClr val="0000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61B656-E15F-2541-8222-8567E9332E32}"/>
              </a:ext>
            </a:extLst>
          </p:cNvPr>
          <p:cNvSpPr/>
          <p:nvPr/>
        </p:nvSpPr>
        <p:spPr>
          <a:xfrm>
            <a:off x="1579532" y="4680700"/>
            <a:ext cx="54160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00FF"/>
                </a:solidFill>
              </a:rPr>
              <a:t>2. Tennis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C029D1-7459-E843-8C5F-71DACAD02464}"/>
              </a:ext>
            </a:extLst>
          </p:cNvPr>
          <p:cNvSpPr/>
          <p:nvPr/>
        </p:nvSpPr>
        <p:spPr>
          <a:xfrm>
            <a:off x="1421502" y="5060653"/>
            <a:ext cx="54160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00FF"/>
                </a:solidFill>
              </a:rPr>
              <a:t>1. 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A4075-E91C-944B-8F01-FFD2E9B6BFA7}"/>
              </a:ext>
            </a:extLst>
          </p:cNvPr>
          <p:cNvSpPr/>
          <p:nvPr/>
        </p:nvSpPr>
        <p:spPr>
          <a:xfrm>
            <a:off x="1421502" y="5406024"/>
            <a:ext cx="54160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00FF"/>
                </a:solidFill>
              </a:rPr>
              <a:t>1. D</a:t>
            </a:r>
          </a:p>
        </p:txBody>
      </p:sp>
    </p:spTree>
    <p:extLst>
      <p:ext uri="{BB962C8B-B14F-4D97-AF65-F5344CB8AC3E}">
        <p14:creationId xmlns:p14="http://schemas.microsoft.com/office/powerpoint/2010/main" val="375945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09" y="266061"/>
            <a:ext cx="7840182" cy="6325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2437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797AE9E0-5B59-9945-94AB-71BBB5D933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1261"/>
          <a:stretch/>
        </p:blipFill>
        <p:spPr>
          <a:xfrm>
            <a:off x="70881" y="2019719"/>
            <a:ext cx="9144000" cy="78782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9727D24-13B9-CE4A-BD05-FD5A6934CF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99" b="10541"/>
          <a:stretch/>
        </p:blipFill>
        <p:spPr>
          <a:xfrm>
            <a:off x="0" y="10988"/>
            <a:ext cx="9144000" cy="190099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286314" y="1093807"/>
            <a:ext cx="25340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2. Badminton</a:t>
            </a:r>
            <a:r>
              <a:rPr lang="fr-CH" sz="2800" dirty="0">
                <a:solidFill>
                  <a:srgbClr val="0000FF"/>
                </a:solidFill>
                <a:latin typeface="Calibri Light" panose="020F0302020204030204" pitchFamily="34" charset="0"/>
              </a:rPr>
              <a:t>			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19124" y="1202003"/>
            <a:ext cx="2534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fr-CH" sz="2400" b="1" dirty="0" err="1">
                <a:solidFill>
                  <a:srgbClr val="0000FF"/>
                </a:solidFill>
              </a:rPr>
              <a:t>Tischtennis</a:t>
            </a:r>
            <a:r>
              <a:rPr lang="fr-CH" sz="2400" b="1" dirty="0">
                <a:solidFill>
                  <a:srgbClr val="0000FF"/>
                </a:solidFill>
              </a:rPr>
              <a:t>			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21383" y="1508004"/>
            <a:ext cx="2534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3. </a:t>
            </a:r>
            <a:r>
              <a:rPr lang="fr-CH" sz="2400" b="1" dirty="0" err="1">
                <a:solidFill>
                  <a:srgbClr val="0000FF"/>
                </a:solidFill>
              </a:rPr>
              <a:t>Boxen</a:t>
            </a:r>
            <a:r>
              <a:rPr lang="fr-CH" sz="2800" dirty="0">
                <a:solidFill>
                  <a:srgbClr val="0000FF"/>
                </a:solidFill>
                <a:latin typeface="Calibri Light" panose="020F0302020204030204" pitchFamily="34" charset="0"/>
              </a:rPr>
              <a:t>			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420908" y="1574835"/>
            <a:ext cx="253407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4. </a:t>
            </a:r>
            <a:r>
              <a:rPr lang="fr-CH" sz="2400" b="1" dirty="0" err="1">
                <a:solidFill>
                  <a:srgbClr val="0000FF"/>
                </a:solidFill>
              </a:rPr>
              <a:t>Eishockey</a:t>
            </a:r>
            <a:r>
              <a:rPr lang="fr-CH" sz="2400" b="1" dirty="0">
                <a:solidFill>
                  <a:srgbClr val="0000FF"/>
                </a:solidFill>
              </a:rPr>
              <a:t>		</a:t>
            </a:r>
            <a:r>
              <a:rPr lang="fr-CH" sz="2800" dirty="0">
                <a:solidFill>
                  <a:srgbClr val="0000FF"/>
                </a:solidFill>
                <a:latin typeface="Calibri Light" panose="020F0302020204030204" pitchFamily="34" charset="0"/>
              </a:rPr>
              <a:t>	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120649" y="1458634"/>
            <a:ext cx="25340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5. Volleyball</a:t>
            </a:r>
            <a:r>
              <a:rPr lang="fr-CH" sz="2800" dirty="0">
                <a:solidFill>
                  <a:srgbClr val="0000FF"/>
                </a:solidFill>
                <a:latin typeface="Calibri Light" panose="020F0302020204030204" pitchFamily="34" charset="0"/>
              </a:rPr>
              <a:t>			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C4BC07C-FF33-524C-877C-1B8DEBB18623}"/>
              </a:ext>
            </a:extLst>
          </p:cNvPr>
          <p:cNvSpPr txBox="1"/>
          <p:nvPr/>
        </p:nvSpPr>
        <p:spPr>
          <a:xfrm>
            <a:off x="146570" y="2545171"/>
            <a:ext cx="2534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Volleyball </a:t>
            </a:r>
            <a:r>
              <a:rPr lang="fr-CH" sz="2400" b="1" i="1" dirty="0" err="1">
                <a:solidFill>
                  <a:srgbClr val="0000FF"/>
                </a:solidFill>
              </a:rPr>
              <a:t>spielen</a:t>
            </a:r>
            <a:endParaRPr lang="fr-CH" sz="2400" b="1" dirty="0">
              <a:solidFill>
                <a:srgbClr val="0000FF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A89D02F-8C82-1D4A-8050-1C54AA35F1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831"/>
          <a:stretch/>
        </p:blipFill>
        <p:spPr>
          <a:xfrm>
            <a:off x="63758" y="3359624"/>
            <a:ext cx="9144000" cy="1020259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7D460670-8C63-BA40-83B4-BAAEE5C1D4DF}"/>
              </a:ext>
            </a:extLst>
          </p:cNvPr>
          <p:cNvSpPr txBox="1"/>
          <p:nvPr/>
        </p:nvSpPr>
        <p:spPr>
          <a:xfrm>
            <a:off x="2843197" y="2545171"/>
            <a:ext cx="2534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Ballett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i="1" dirty="0" err="1">
                <a:solidFill>
                  <a:srgbClr val="0000FF"/>
                </a:solidFill>
              </a:rPr>
              <a:t>tanzen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94D711F-CDD6-3041-AF0C-235670BA1BFB}"/>
              </a:ext>
            </a:extLst>
          </p:cNvPr>
          <p:cNvSpPr txBox="1"/>
          <p:nvPr/>
        </p:nvSpPr>
        <p:spPr>
          <a:xfrm>
            <a:off x="227846" y="2907037"/>
            <a:ext cx="2534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Judo </a:t>
            </a:r>
            <a:r>
              <a:rPr lang="fr-CH" sz="2400" b="1" i="1" dirty="0" err="1">
                <a:solidFill>
                  <a:srgbClr val="0000FF"/>
                </a:solidFill>
              </a:rPr>
              <a:t>machen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F4138DE-C2AC-4A43-BE34-80B62FDC817D}"/>
              </a:ext>
            </a:extLst>
          </p:cNvPr>
          <p:cNvSpPr txBox="1"/>
          <p:nvPr/>
        </p:nvSpPr>
        <p:spPr>
          <a:xfrm>
            <a:off x="2150248" y="2893140"/>
            <a:ext cx="2534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Snowbard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fahren</a:t>
            </a:r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7EE38B1-0626-DE41-86A6-AC0C9EAAA8B2}"/>
              </a:ext>
            </a:extLst>
          </p:cNvPr>
          <p:cNvSpPr txBox="1"/>
          <p:nvPr/>
        </p:nvSpPr>
        <p:spPr>
          <a:xfrm>
            <a:off x="171369" y="4001267"/>
            <a:ext cx="2534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i="1" dirty="0" err="1">
                <a:solidFill>
                  <a:srgbClr val="0000FF"/>
                </a:solidFill>
              </a:rPr>
              <a:t>Lösungsvorschlag</a:t>
            </a:r>
            <a:r>
              <a:rPr lang="fr-CH" sz="2400" b="1" i="1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1ECABE5-2120-F44E-BFB6-0EEE9B9C387D}"/>
              </a:ext>
            </a:extLst>
          </p:cNvPr>
          <p:cNvSpPr txBox="1"/>
          <p:nvPr/>
        </p:nvSpPr>
        <p:spPr>
          <a:xfrm>
            <a:off x="171369" y="4453752"/>
            <a:ext cx="8705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Zum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Volleyballspielen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braucht</a:t>
            </a:r>
            <a:r>
              <a:rPr lang="fr-CH" sz="2400" b="1" dirty="0">
                <a:solidFill>
                  <a:srgbClr val="0000FF"/>
                </a:solidFill>
              </a:rPr>
              <a:t> man </a:t>
            </a:r>
            <a:r>
              <a:rPr lang="fr-CH" sz="2400" i="1" dirty="0" err="1">
                <a:solidFill>
                  <a:srgbClr val="0000FF"/>
                </a:solidFill>
              </a:rPr>
              <a:t>einen</a:t>
            </a:r>
            <a:r>
              <a:rPr lang="fr-CH" sz="2400" i="1" dirty="0">
                <a:solidFill>
                  <a:srgbClr val="0000FF"/>
                </a:solidFill>
              </a:rPr>
              <a:t> Ball, </a:t>
            </a:r>
            <a:r>
              <a:rPr lang="fr-CH" sz="2400" i="1" dirty="0" err="1">
                <a:solidFill>
                  <a:srgbClr val="0000FF"/>
                </a:solidFill>
              </a:rPr>
              <a:t>ein</a:t>
            </a:r>
            <a:r>
              <a:rPr lang="fr-CH" sz="2400" i="1" dirty="0">
                <a:solidFill>
                  <a:srgbClr val="0000FF"/>
                </a:solidFill>
              </a:rPr>
              <a:t> </a:t>
            </a:r>
            <a:r>
              <a:rPr lang="fr-CH" sz="2400" i="1" dirty="0" err="1">
                <a:solidFill>
                  <a:srgbClr val="0000FF"/>
                </a:solidFill>
              </a:rPr>
              <a:t>Netz</a:t>
            </a:r>
            <a:r>
              <a:rPr lang="fr-CH" sz="2400" i="1" dirty="0">
                <a:solidFill>
                  <a:srgbClr val="0000FF"/>
                </a:solidFill>
              </a:rPr>
              <a:t>, 2 Teams (</a:t>
            </a:r>
            <a:r>
              <a:rPr lang="fr-CH" sz="2400" i="1" dirty="0" err="1">
                <a:solidFill>
                  <a:srgbClr val="0000FF"/>
                </a:solidFill>
              </a:rPr>
              <a:t>zusammen</a:t>
            </a:r>
            <a:r>
              <a:rPr lang="fr-CH" sz="2400" i="1" dirty="0">
                <a:solidFill>
                  <a:srgbClr val="0000FF"/>
                </a:solidFill>
              </a:rPr>
              <a:t> 12 </a:t>
            </a:r>
            <a:r>
              <a:rPr lang="fr-CH" sz="2400" i="1" dirty="0" err="1">
                <a:solidFill>
                  <a:srgbClr val="0000FF"/>
                </a:solidFill>
              </a:rPr>
              <a:t>Spieler</a:t>
            </a:r>
            <a:r>
              <a:rPr lang="fr-CH" sz="2400" i="1" dirty="0">
                <a:solidFill>
                  <a:srgbClr val="0000FF"/>
                </a:solidFill>
              </a:rPr>
              <a:t>).</a:t>
            </a:r>
            <a:endParaRPr lang="fr-CH" sz="2400" dirty="0">
              <a:solidFill>
                <a:srgbClr val="0000FF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E273F7D-A39D-3A47-BD16-BCB33D3695D1}"/>
              </a:ext>
            </a:extLst>
          </p:cNvPr>
          <p:cNvSpPr txBox="1"/>
          <p:nvPr/>
        </p:nvSpPr>
        <p:spPr>
          <a:xfrm>
            <a:off x="171369" y="5240147"/>
            <a:ext cx="8705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Zum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Laufen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braucht</a:t>
            </a:r>
            <a:r>
              <a:rPr lang="fr-CH" sz="2400" b="1" dirty="0">
                <a:solidFill>
                  <a:srgbClr val="0000FF"/>
                </a:solidFill>
              </a:rPr>
              <a:t> man </a:t>
            </a:r>
            <a:r>
              <a:rPr lang="fr-CH" sz="2400" i="1" dirty="0" err="1">
                <a:solidFill>
                  <a:srgbClr val="0000FF"/>
                </a:solidFill>
              </a:rPr>
              <a:t>Turnschuhe</a:t>
            </a:r>
            <a:r>
              <a:rPr lang="fr-CH" sz="2400" i="1" dirty="0">
                <a:solidFill>
                  <a:srgbClr val="0000FF"/>
                </a:solidFill>
              </a:rPr>
              <a:t>, </a:t>
            </a:r>
            <a:r>
              <a:rPr lang="fr-CH" sz="2400" i="1" dirty="0" err="1">
                <a:solidFill>
                  <a:srgbClr val="0000FF"/>
                </a:solidFill>
              </a:rPr>
              <a:t>eine</a:t>
            </a:r>
            <a:r>
              <a:rPr lang="fr-CH" sz="2400" i="1" dirty="0">
                <a:solidFill>
                  <a:srgbClr val="0000FF"/>
                </a:solidFill>
              </a:rPr>
              <a:t> </a:t>
            </a:r>
            <a:r>
              <a:rPr lang="fr-CH" sz="2400" i="1" dirty="0" err="1">
                <a:solidFill>
                  <a:srgbClr val="0000FF"/>
                </a:solidFill>
              </a:rPr>
              <a:t>Sporthose</a:t>
            </a:r>
            <a:r>
              <a:rPr lang="fr-CH" sz="2400" i="1" dirty="0">
                <a:solidFill>
                  <a:srgbClr val="0000FF"/>
                </a:solidFill>
              </a:rPr>
              <a:t>, </a:t>
            </a:r>
            <a:r>
              <a:rPr lang="fr-CH" sz="2400" i="1" dirty="0" err="1">
                <a:solidFill>
                  <a:srgbClr val="0000FF"/>
                </a:solidFill>
              </a:rPr>
              <a:t>ein</a:t>
            </a:r>
            <a:r>
              <a:rPr lang="fr-CH" sz="2400" i="1" dirty="0">
                <a:solidFill>
                  <a:srgbClr val="0000FF"/>
                </a:solidFill>
              </a:rPr>
              <a:t> </a:t>
            </a:r>
            <a:r>
              <a:rPr lang="fr-CH" sz="2400" i="1" dirty="0" err="1">
                <a:solidFill>
                  <a:srgbClr val="0000FF"/>
                </a:solidFill>
              </a:rPr>
              <a:t>Shirt</a:t>
            </a:r>
            <a:r>
              <a:rPr lang="fr-CH" sz="2400" i="1" dirty="0">
                <a:solidFill>
                  <a:srgbClr val="0000FF"/>
                </a:solidFill>
              </a:rPr>
              <a:t>, </a:t>
            </a:r>
            <a:r>
              <a:rPr lang="fr-CH" sz="2400" i="1" dirty="0" err="1">
                <a:solidFill>
                  <a:srgbClr val="0000FF"/>
                </a:solidFill>
              </a:rPr>
              <a:t>eine</a:t>
            </a:r>
            <a:r>
              <a:rPr lang="fr-CH" sz="2400" i="1" dirty="0">
                <a:solidFill>
                  <a:srgbClr val="0000FF"/>
                </a:solidFill>
              </a:rPr>
              <a:t> </a:t>
            </a:r>
            <a:r>
              <a:rPr lang="fr-CH" sz="2400" i="1" dirty="0" err="1">
                <a:solidFill>
                  <a:srgbClr val="0000FF"/>
                </a:solidFill>
              </a:rPr>
              <a:t>Stoppuhr</a:t>
            </a:r>
            <a:r>
              <a:rPr lang="fr-CH" sz="2400" i="1" dirty="0">
                <a:solidFill>
                  <a:srgbClr val="0000FF"/>
                </a:solidFill>
              </a:rPr>
              <a:t>.</a:t>
            </a:r>
            <a:endParaRPr lang="fr-CH" sz="2400" dirty="0">
              <a:solidFill>
                <a:srgbClr val="0000FF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D69DE1-44EC-A34B-9538-D34801FCD9ED}"/>
              </a:ext>
            </a:extLst>
          </p:cNvPr>
          <p:cNvSpPr txBox="1"/>
          <p:nvPr/>
        </p:nvSpPr>
        <p:spPr>
          <a:xfrm>
            <a:off x="171369" y="6016015"/>
            <a:ext cx="8705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Für</a:t>
            </a:r>
            <a:r>
              <a:rPr lang="fr-CH" sz="2400" b="1" dirty="0">
                <a:solidFill>
                  <a:srgbClr val="0000FF"/>
                </a:solidFill>
              </a:rPr>
              <a:t> Badminton </a:t>
            </a:r>
            <a:r>
              <a:rPr lang="fr-CH" sz="2400" b="1" dirty="0" err="1">
                <a:solidFill>
                  <a:srgbClr val="0000FF"/>
                </a:solidFill>
              </a:rPr>
              <a:t>braucht</a:t>
            </a:r>
            <a:r>
              <a:rPr lang="fr-CH" sz="2400" b="1" dirty="0">
                <a:solidFill>
                  <a:srgbClr val="0000FF"/>
                </a:solidFill>
              </a:rPr>
              <a:t> man </a:t>
            </a:r>
            <a:r>
              <a:rPr lang="fr-CH" sz="2400" i="1" dirty="0" err="1">
                <a:solidFill>
                  <a:srgbClr val="0000FF"/>
                </a:solidFill>
              </a:rPr>
              <a:t>zwei</a:t>
            </a:r>
            <a:r>
              <a:rPr lang="fr-CH" sz="2400" i="1" dirty="0">
                <a:solidFill>
                  <a:srgbClr val="0000FF"/>
                </a:solidFill>
              </a:rPr>
              <a:t> </a:t>
            </a:r>
            <a:r>
              <a:rPr lang="fr-CH" sz="2400" i="1" dirty="0" err="1">
                <a:solidFill>
                  <a:srgbClr val="0000FF"/>
                </a:solidFill>
              </a:rPr>
              <a:t>Spieler</a:t>
            </a:r>
            <a:r>
              <a:rPr lang="fr-CH" sz="2400" i="1" dirty="0">
                <a:solidFill>
                  <a:srgbClr val="0000FF"/>
                </a:solidFill>
              </a:rPr>
              <a:t>, </a:t>
            </a:r>
            <a:r>
              <a:rPr lang="fr-CH" sz="2400" i="1" dirty="0" err="1">
                <a:solidFill>
                  <a:srgbClr val="0000FF"/>
                </a:solidFill>
              </a:rPr>
              <a:t>zwei</a:t>
            </a:r>
            <a:r>
              <a:rPr lang="fr-CH" sz="2400" i="1" dirty="0">
                <a:solidFill>
                  <a:srgbClr val="0000FF"/>
                </a:solidFill>
              </a:rPr>
              <a:t> </a:t>
            </a:r>
            <a:r>
              <a:rPr lang="fr-CH" sz="2400" i="1" dirty="0" err="1">
                <a:solidFill>
                  <a:srgbClr val="0000FF"/>
                </a:solidFill>
              </a:rPr>
              <a:t>Schläger</a:t>
            </a:r>
            <a:r>
              <a:rPr lang="fr-CH" sz="2400" i="1" dirty="0">
                <a:solidFill>
                  <a:srgbClr val="0000FF"/>
                </a:solidFill>
              </a:rPr>
              <a:t>, </a:t>
            </a:r>
            <a:r>
              <a:rPr lang="fr-CH" sz="2400" i="1" dirty="0" err="1">
                <a:solidFill>
                  <a:srgbClr val="0000FF"/>
                </a:solidFill>
              </a:rPr>
              <a:t>einen</a:t>
            </a:r>
            <a:r>
              <a:rPr lang="fr-CH" sz="2400" i="1" dirty="0">
                <a:solidFill>
                  <a:srgbClr val="0000FF"/>
                </a:solidFill>
              </a:rPr>
              <a:t> Ball </a:t>
            </a:r>
            <a:r>
              <a:rPr lang="fr-CH" sz="2400" i="1" dirty="0" err="1">
                <a:solidFill>
                  <a:srgbClr val="0000FF"/>
                </a:solidFill>
              </a:rPr>
              <a:t>und</a:t>
            </a:r>
            <a:r>
              <a:rPr lang="fr-CH" sz="2400" i="1" dirty="0">
                <a:solidFill>
                  <a:srgbClr val="0000FF"/>
                </a:solidFill>
              </a:rPr>
              <a:t> </a:t>
            </a:r>
            <a:r>
              <a:rPr lang="fr-CH" sz="2400" i="1" dirty="0" err="1">
                <a:solidFill>
                  <a:srgbClr val="0000FF"/>
                </a:solidFill>
              </a:rPr>
              <a:t>ein</a:t>
            </a:r>
            <a:r>
              <a:rPr lang="fr-CH" sz="2400" i="1" dirty="0">
                <a:solidFill>
                  <a:srgbClr val="0000FF"/>
                </a:solidFill>
              </a:rPr>
              <a:t> </a:t>
            </a:r>
            <a:r>
              <a:rPr lang="fr-CH" sz="2400" i="1" dirty="0" err="1">
                <a:solidFill>
                  <a:srgbClr val="0000FF"/>
                </a:solidFill>
              </a:rPr>
              <a:t>Netz</a:t>
            </a:r>
            <a:r>
              <a:rPr lang="fr-CH" sz="2400" i="1" dirty="0">
                <a:solidFill>
                  <a:srgbClr val="0000FF"/>
                </a:solidFill>
              </a:rPr>
              <a:t>.</a:t>
            </a:r>
            <a:endParaRPr lang="fr-CH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45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4" grpId="0" uiExpand="1" build="p"/>
      <p:bldP spid="6" grpId="0" build="p"/>
      <p:bldP spid="7" grpId="0" build="p"/>
      <p:bldP spid="8" grpId="0" build="p"/>
      <p:bldP spid="12" grpId="0" uiExpand="1" build="p"/>
      <p:bldP spid="14" grpId="0" uiExpand="1" build="p"/>
      <p:bldP spid="15" grpId="0" uiExpand="1" build="p"/>
      <p:bldP spid="16" grpId="0" uiExpand="1" build="p"/>
      <p:bldP spid="17" grpId="0" uiExpand="1" build="p"/>
      <p:bldP spid="18" grpId="0" uiExpand="1" build="p"/>
      <p:bldP spid="19" grpId="0" uiExpand="1" build="p"/>
      <p:bldP spid="20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24"/>
          <a:stretch/>
        </p:blipFill>
        <p:spPr bwMode="auto">
          <a:xfrm>
            <a:off x="-108284" y="0"/>
            <a:ext cx="9135554" cy="2610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5A82915-0A76-C54B-AD36-7E63607E66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44"/>
          <a:stretch/>
        </p:blipFill>
        <p:spPr bwMode="auto">
          <a:xfrm>
            <a:off x="0" y="3940112"/>
            <a:ext cx="9135554" cy="1623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214E184-5299-D84E-9F2F-E01BA0DA208C}"/>
              </a:ext>
            </a:extLst>
          </p:cNvPr>
          <p:cNvSpPr txBox="1"/>
          <p:nvPr/>
        </p:nvSpPr>
        <p:spPr>
          <a:xfrm>
            <a:off x="219181" y="2610853"/>
            <a:ext cx="870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Bello </a:t>
            </a:r>
            <a:r>
              <a:rPr lang="fr-CH" sz="2400" b="1" dirty="0" err="1">
                <a:solidFill>
                  <a:srgbClr val="0000FF"/>
                </a:solidFill>
              </a:rPr>
              <a:t>ist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grösser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als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Fiffi</a:t>
            </a:r>
            <a:r>
              <a:rPr lang="fr-CH" sz="2400" b="1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16F8F8A-E031-C243-9AE4-B39E82ED16C7}"/>
              </a:ext>
            </a:extLst>
          </p:cNvPr>
          <p:cNvSpPr txBox="1"/>
          <p:nvPr/>
        </p:nvSpPr>
        <p:spPr>
          <a:xfrm>
            <a:off x="219181" y="2967335"/>
            <a:ext cx="870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Ringo </a:t>
            </a:r>
            <a:r>
              <a:rPr lang="fr-CH" sz="2400" b="1" dirty="0" err="1">
                <a:solidFill>
                  <a:srgbClr val="0000FF"/>
                </a:solidFill>
              </a:rPr>
              <a:t>ist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am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grössten</a:t>
            </a:r>
            <a:r>
              <a:rPr lang="fr-CH" sz="2400" b="1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0CD39EE-1ED2-204D-BD0D-FF07882237F7}"/>
              </a:ext>
            </a:extLst>
          </p:cNvPr>
          <p:cNvSpPr txBox="1"/>
          <p:nvPr/>
        </p:nvSpPr>
        <p:spPr>
          <a:xfrm>
            <a:off x="3656203" y="2592124"/>
            <a:ext cx="3514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Bello </a:t>
            </a:r>
            <a:r>
              <a:rPr lang="fr-CH" sz="2400" b="1" dirty="0" err="1">
                <a:solidFill>
                  <a:srgbClr val="0000FF"/>
                </a:solidFill>
              </a:rPr>
              <a:t>ist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kleiner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als</a:t>
            </a:r>
            <a:r>
              <a:rPr lang="fr-CH" sz="2400" b="1" dirty="0">
                <a:solidFill>
                  <a:srgbClr val="0000FF"/>
                </a:solidFill>
              </a:rPr>
              <a:t> Ringo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93C7408-3333-684A-A9AA-ACCDB46D8018}"/>
              </a:ext>
            </a:extLst>
          </p:cNvPr>
          <p:cNvSpPr txBox="1"/>
          <p:nvPr/>
        </p:nvSpPr>
        <p:spPr>
          <a:xfrm>
            <a:off x="3656203" y="3019927"/>
            <a:ext cx="3923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Fiffi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ist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am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kleinsten</a:t>
            </a:r>
            <a:r>
              <a:rPr lang="fr-CH" sz="2400" b="1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E920207-A2F5-E14F-9A75-4F489C616CC1}"/>
              </a:ext>
            </a:extLst>
          </p:cNvPr>
          <p:cNvSpPr txBox="1"/>
          <p:nvPr/>
        </p:nvSpPr>
        <p:spPr>
          <a:xfrm>
            <a:off x="219181" y="3386663"/>
            <a:ext cx="3923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Ringo </a:t>
            </a:r>
            <a:r>
              <a:rPr lang="fr-CH" sz="2400" b="1" dirty="0" err="1">
                <a:solidFill>
                  <a:srgbClr val="0000FF"/>
                </a:solidFill>
              </a:rPr>
              <a:t>ist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schöner</a:t>
            </a:r>
            <a:r>
              <a:rPr lang="fr-CH" sz="2400" b="1" dirty="0">
                <a:solidFill>
                  <a:srgbClr val="0000FF"/>
                </a:solidFill>
              </a:rPr>
              <a:t>  </a:t>
            </a:r>
            <a:r>
              <a:rPr lang="fr-CH" sz="2400" b="1" dirty="0" err="1">
                <a:solidFill>
                  <a:srgbClr val="0000FF"/>
                </a:solidFill>
              </a:rPr>
              <a:t>als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Fiffi</a:t>
            </a:r>
            <a:r>
              <a:rPr lang="fr-CH" sz="2400" b="1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725FA5D-5DD8-114C-B5F0-340CC4AC4907}"/>
              </a:ext>
            </a:extLst>
          </p:cNvPr>
          <p:cNvSpPr txBox="1"/>
          <p:nvPr/>
        </p:nvSpPr>
        <p:spPr>
          <a:xfrm>
            <a:off x="3711743" y="3392678"/>
            <a:ext cx="3923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Bello </a:t>
            </a:r>
            <a:r>
              <a:rPr lang="fr-CH" sz="2400" b="1" dirty="0" err="1">
                <a:solidFill>
                  <a:srgbClr val="0000FF"/>
                </a:solidFill>
              </a:rPr>
              <a:t>ist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am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schönsten</a:t>
            </a:r>
            <a:r>
              <a:rPr lang="fr-CH" sz="2400" b="1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2C1E776-7161-BC48-9AA9-FD0E12314080}"/>
              </a:ext>
            </a:extLst>
          </p:cNvPr>
          <p:cNvSpPr txBox="1"/>
          <p:nvPr/>
        </p:nvSpPr>
        <p:spPr>
          <a:xfrm>
            <a:off x="-13642" y="5177587"/>
            <a:ext cx="447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Wann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war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das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Unihockeyturnier</a:t>
            </a:r>
            <a:r>
              <a:rPr lang="fr-CH" sz="2400" b="1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7E20089-FFC9-2244-B289-B47C3E8DB3FA}"/>
              </a:ext>
            </a:extLst>
          </p:cNvPr>
          <p:cNvSpPr txBox="1"/>
          <p:nvPr/>
        </p:nvSpPr>
        <p:spPr>
          <a:xfrm>
            <a:off x="4451684" y="5158858"/>
            <a:ext cx="447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i="1" dirty="0">
                <a:solidFill>
                  <a:srgbClr val="0000FF"/>
                </a:solidFill>
              </a:rPr>
              <a:t>- Am 27. </a:t>
            </a:r>
            <a:r>
              <a:rPr lang="fr-CH" sz="2400" i="1" dirty="0" err="1">
                <a:solidFill>
                  <a:srgbClr val="0000FF"/>
                </a:solidFill>
              </a:rPr>
              <a:t>Oktober</a:t>
            </a:r>
            <a:endParaRPr lang="fr-CH" sz="2400" i="1" dirty="0">
              <a:solidFill>
                <a:srgbClr val="0000FF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ECC408B-12C7-634B-898D-0AE2D4D0C5C6}"/>
              </a:ext>
            </a:extLst>
          </p:cNvPr>
          <p:cNvSpPr txBox="1"/>
          <p:nvPr/>
        </p:nvSpPr>
        <p:spPr>
          <a:xfrm>
            <a:off x="0" y="5581850"/>
            <a:ext cx="447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Wer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ist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auf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dem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ersten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Platz</a:t>
            </a:r>
            <a:r>
              <a:rPr lang="fr-CH" sz="2400" b="1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1731F37-AA0F-4E40-ABC9-D19E3CA5CD33}"/>
              </a:ext>
            </a:extLst>
          </p:cNvPr>
          <p:cNvSpPr txBox="1"/>
          <p:nvPr/>
        </p:nvSpPr>
        <p:spPr>
          <a:xfrm>
            <a:off x="4240949" y="5601187"/>
            <a:ext cx="447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i="1" dirty="0">
                <a:solidFill>
                  <a:srgbClr val="0000FF"/>
                </a:solidFill>
              </a:rPr>
              <a:t>- Team Billy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B8E360B-383A-B947-BFDE-E527DACECFD6}"/>
              </a:ext>
            </a:extLst>
          </p:cNvPr>
          <p:cNvSpPr txBox="1"/>
          <p:nvPr/>
        </p:nvSpPr>
        <p:spPr>
          <a:xfrm>
            <a:off x="13642" y="5969050"/>
            <a:ext cx="447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Wer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ist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auf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dem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zweiten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Platz</a:t>
            </a:r>
            <a:r>
              <a:rPr lang="fr-CH" sz="2400" b="1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DC38B7A-1569-DA46-B3A0-1576133E94FE}"/>
              </a:ext>
            </a:extLst>
          </p:cNvPr>
          <p:cNvSpPr txBox="1"/>
          <p:nvPr/>
        </p:nvSpPr>
        <p:spPr>
          <a:xfrm>
            <a:off x="4227307" y="5949714"/>
            <a:ext cx="447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i="1" dirty="0">
                <a:solidFill>
                  <a:srgbClr val="0000FF"/>
                </a:solidFill>
              </a:rPr>
              <a:t>- Team </a:t>
            </a:r>
            <a:r>
              <a:rPr lang="fr-CH" sz="2400" i="1" dirty="0" err="1">
                <a:solidFill>
                  <a:srgbClr val="0000FF"/>
                </a:solidFill>
              </a:rPr>
              <a:t>Mirta</a:t>
            </a:r>
            <a:endParaRPr lang="fr-CH" sz="2400" i="1" dirty="0">
              <a:solidFill>
                <a:srgbClr val="0000FF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D6F5EB7-EB8B-614B-900B-497BEC1E950A}"/>
              </a:ext>
            </a:extLst>
          </p:cNvPr>
          <p:cNvSpPr txBox="1"/>
          <p:nvPr/>
        </p:nvSpPr>
        <p:spPr>
          <a:xfrm>
            <a:off x="27284" y="6353977"/>
            <a:ext cx="447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Wer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ist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auf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dem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>
                <a:solidFill>
                  <a:srgbClr val="0000FF"/>
                </a:solidFill>
              </a:rPr>
              <a:t>dritten </a:t>
            </a:r>
            <a:r>
              <a:rPr lang="fr-CH" sz="2400" b="1" dirty="0" err="1">
                <a:solidFill>
                  <a:srgbClr val="0000FF"/>
                </a:solidFill>
              </a:rPr>
              <a:t>Platz</a:t>
            </a:r>
            <a:r>
              <a:rPr lang="fr-CH" sz="2400" b="1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9D3D2E7-C975-3E4A-9FA0-67D93F885F71}"/>
              </a:ext>
            </a:extLst>
          </p:cNvPr>
          <p:cNvSpPr txBox="1"/>
          <p:nvPr/>
        </p:nvSpPr>
        <p:spPr>
          <a:xfrm>
            <a:off x="4227306" y="6338931"/>
            <a:ext cx="447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i="1" dirty="0">
                <a:solidFill>
                  <a:srgbClr val="0000FF"/>
                </a:solidFill>
              </a:rPr>
              <a:t>- Team Andrea</a:t>
            </a:r>
          </a:p>
        </p:txBody>
      </p:sp>
    </p:spTree>
    <p:extLst>
      <p:ext uri="{BB962C8B-B14F-4D97-AF65-F5344CB8AC3E}">
        <p14:creationId xmlns:p14="http://schemas.microsoft.com/office/powerpoint/2010/main" val="394197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uiExpand="1" build="p"/>
      <p:bldP spid="6" grpId="0" uiExpand="1" build="p"/>
      <p:bldP spid="7" grpId="0" uiExpand="1" build="p"/>
      <p:bldP spid="8" grpId="0" uiExpand="1" build="p"/>
      <p:bldP spid="9" grpId="0" uiExpand="1" build="p"/>
      <p:bldP spid="10" grpId="0" uiExpand="1" build="p"/>
      <p:bldP spid="11" grpId="0" uiExpand="1" build="p"/>
      <p:bldP spid="12" grpId="0" uiExpand="1" build="p"/>
      <p:bldP spid="13" grpId="0" uiExpand="1" build="p"/>
      <p:bldP spid="14" grpId="0" uiExpand="1" build="p"/>
      <p:bldP spid="15" grpId="0" uiExpand="1" build="p"/>
      <p:bldP spid="16" grpId="0" uiExpand="1" build="p"/>
      <p:bldP spid="17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3"/>
          <a:stretch/>
        </p:blipFill>
        <p:spPr bwMode="auto">
          <a:xfrm>
            <a:off x="0" y="-9352"/>
            <a:ext cx="9000000" cy="4565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79775" y="4562884"/>
            <a:ext cx="8440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klettern</a:t>
            </a:r>
            <a:endParaRPr lang="fr-CH" sz="2400" b="1" dirty="0">
              <a:solidFill>
                <a:srgbClr val="0000FF"/>
              </a:solidFill>
            </a:endParaRPr>
          </a:p>
        </p:txBody>
      </p:sp>
      <p:pic>
        <p:nvPicPr>
          <p:cNvPr id="2" name="gk10_11_Bd1_KB_Track_01.08_K02_A1a.mp3" descr="gk10_11_Bd1_KB_Track_01.08_K02_A1a.mp3">
            <a:hlinkClick r:id="" action="ppaction://media"/>
            <a:extLst>
              <a:ext uri="{FF2B5EF4-FFF2-40B4-BE49-F238E27FC236}">
                <a16:creationId xmlns:a16="http://schemas.microsoft.com/office/drawing/2014/main" id="{D4DA9D47-DBB5-094C-BE81-C7F74D3E00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4804" y="5686298"/>
            <a:ext cx="812800" cy="8128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772A582-B70D-5D4E-BF0E-5D087A54EB0C}"/>
              </a:ext>
            </a:extLst>
          </p:cNvPr>
          <p:cNvSpPr txBox="1"/>
          <p:nvPr/>
        </p:nvSpPr>
        <p:spPr>
          <a:xfrm>
            <a:off x="1306871" y="4578678"/>
            <a:ext cx="8440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, </a:t>
            </a:r>
            <a:r>
              <a:rPr lang="fr-CH" sz="2400" b="1" dirty="0" err="1">
                <a:solidFill>
                  <a:srgbClr val="0000FF"/>
                </a:solidFill>
              </a:rPr>
              <a:t>Schlitten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fahren</a:t>
            </a:r>
            <a:r>
              <a:rPr lang="fr-CH" sz="2400" b="1" dirty="0">
                <a:solidFill>
                  <a:srgbClr val="0000FF"/>
                </a:solidFill>
              </a:rPr>
              <a:t>,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7E4A517-7F7A-5A42-9C72-DE467B6CA77B}"/>
              </a:ext>
            </a:extLst>
          </p:cNvPr>
          <p:cNvSpPr txBox="1"/>
          <p:nvPr/>
        </p:nvSpPr>
        <p:spPr>
          <a:xfrm>
            <a:off x="3616907" y="4578677"/>
            <a:ext cx="8440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Snowboard </a:t>
            </a:r>
            <a:r>
              <a:rPr lang="fr-CH" sz="2400" b="1" dirty="0" err="1">
                <a:solidFill>
                  <a:srgbClr val="0000FF"/>
                </a:solidFill>
              </a:rPr>
              <a:t>fahren</a:t>
            </a:r>
            <a:r>
              <a:rPr lang="fr-CH" sz="2400" b="1" dirty="0">
                <a:solidFill>
                  <a:srgbClr val="0000FF"/>
                </a:solidFill>
              </a:rPr>
              <a:t>,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9B3F194-7E36-B14D-8117-2826E7DE808B}"/>
              </a:ext>
            </a:extLst>
          </p:cNvPr>
          <p:cNvSpPr txBox="1"/>
          <p:nvPr/>
        </p:nvSpPr>
        <p:spPr>
          <a:xfrm>
            <a:off x="6041204" y="4566240"/>
            <a:ext cx="8440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Basketball </a:t>
            </a:r>
            <a:r>
              <a:rPr lang="fr-CH" sz="2400" b="1" dirty="0" err="1">
                <a:solidFill>
                  <a:srgbClr val="0000FF"/>
                </a:solidFill>
              </a:rPr>
              <a:t>spielen</a:t>
            </a:r>
            <a:r>
              <a:rPr lang="fr-CH" sz="2400" b="1" dirty="0">
                <a:solidFill>
                  <a:srgbClr val="0000FF"/>
                </a:solidFill>
              </a:rPr>
              <a:t>,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0A2D907-84FD-D84F-8E2D-041081A30E52}"/>
              </a:ext>
            </a:extLst>
          </p:cNvPr>
          <p:cNvSpPr txBox="1"/>
          <p:nvPr/>
        </p:nvSpPr>
        <p:spPr>
          <a:xfrm>
            <a:off x="279775" y="4984152"/>
            <a:ext cx="8440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Unihockey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spielen</a:t>
            </a:r>
            <a:r>
              <a:rPr lang="fr-CH" sz="2400" b="1" dirty="0">
                <a:solidFill>
                  <a:srgbClr val="0000FF"/>
                </a:solidFill>
              </a:rPr>
              <a:t>,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B030287-0793-464D-8B05-535D26E3211F}"/>
              </a:ext>
            </a:extLst>
          </p:cNvPr>
          <p:cNvSpPr txBox="1"/>
          <p:nvPr/>
        </p:nvSpPr>
        <p:spPr>
          <a:xfrm>
            <a:off x="2704072" y="4970648"/>
            <a:ext cx="8440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Einrad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fahren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CB16C57-6665-5E46-BD3A-FD513D433B83}"/>
              </a:ext>
            </a:extLst>
          </p:cNvPr>
          <p:cNvSpPr txBox="1"/>
          <p:nvPr/>
        </p:nvSpPr>
        <p:spPr>
          <a:xfrm>
            <a:off x="279776" y="4201424"/>
            <a:ext cx="8440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a.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D4655F7-09DD-9342-A75B-B25BE5E3505B}"/>
              </a:ext>
            </a:extLst>
          </p:cNvPr>
          <p:cNvSpPr txBox="1"/>
          <p:nvPr/>
        </p:nvSpPr>
        <p:spPr>
          <a:xfrm>
            <a:off x="279774" y="5418585"/>
            <a:ext cx="8440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0000FF"/>
                </a:solidFill>
              </a:rPr>
              <a:t>b. (</a:t>
            </a:r>
            <a:r>
              <a:rPr lang="fr-CH" sz="2400" b="1" dirty="0" err="1">
                <a:solidFill>
                  <a:srgbClr val="0000FF"/>
                </a:solidFill>
              </a:rPr>
              <a:t>Beispiele</a:t>
            </a:r>
            <a:r>
              <a:rPr lang="fr-CH" sz="2400" b="1" dirty="0">
                <a:solidFill>
                  <a:srgbClr val="0000FF"/>
                </a:solidFill>
              </a:rPr>
              <a:t>):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6A27D45-E85E-5A48-9175-F1D6FF2F310B}"/>
              </a:ext>
            </a:extLst>
          </p:cNvPr>
          <p:cNvSpPr txBox="1"/>
          <p:nvPr/>
        </p:nvSpPr>
        <p:spPr>
          <a:xfrm>
            <a:off x="43555" y="5707924"/>
            <a:ext cx="89564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rgbClr val="0000FF"/>
                </a:solidFill>
              </a:rPr>
              <a:t>Schwimmen</a:t>
            </a:r>
            <a:r>
              <a:rPr lang="fr-CH" sz="2400" b="1" dirty="0">
                <a:solidFill>
                  <a:srgbClr val="0000FF"/>
                </a:solidFill>
              </a:rPr>
              <a:t>, Rad </a:t>
            </a:r>
            <a:r>
              <a:rPr lang="fr-CH" sz="2400" b="1" dirty="0" err="1">
                <a:solidFill>
                  <a:srgbClr val="0000FF"/>
                </a:solidFill>
              </a:rPr>
              <a:t>fahren</a:t>
            </a:r>
            <a:r>
              <a:rPr lang="fr-CH" sz="2400" b="1" dirty="0">
                <a:solidFill>
                  <a:srgbClr val="0000FF"/>
                </a:solidFill>
              </a:rPr>
              <a:t>, </a:t>
            </a:r>
            <a:r>
              <a:rPr lang="fr-CH" sz="2400" b="1" dirty="0" err="1">
                <a:solidFill>
                  <a:srgbClr val="0000FF"/>
                </a:solidFill>
              </a:rPr>
              <a:t>tanzen</a:t>
            </a:r>
            <a:r>
              <a:rPr lang="fr-CH" sz="2400" b="1" dirty="0">
                <a:solidFill>
                  <a:srgbClr val="0000FF"/>
                </a:solidFill>
              </a:rPr>
              <a:t>, Skateboard </a:t>
            </a:r>
            <a:r>
              <a:rPr lang="fr-CH" sz="2400" b="1" dirty="0" err="1">
                <a:solidFill>
                  <a:srgbClr val="0000FF"/>
                </a:solidFill>
              </a:rPr>
              <a:t>fahren</a:t>
            </a:r>
            <a:r>
              <a:rPr lang="fr-CH" sz="2400" b="1" dirty="0">
                <a:solidFill>
                  <a:srgbClr val="0000FF"/>
                </a:solidFill>
              </a:rPr>
              <a:t>, </a:t>
            </a:r>
            <a:r>
              <a:rPr lang="fr-CH" sz="2400" b="1" dirty="0" err="1">
                <a:solidFill>
                  <a:srgbClr val="0000FF"/>
                </a:solidFill>
              </a:rPr>
              <a:t>Fussball</a:t>
            </a:r>
            <a:r>
              <a:rPr lang="fr-CH" sz="2400" b="1" dirty="0">
                <a:solidFill>
                  <a:srgbClr val="0000FF"/>
                </a:solidFill>
              </a:rPr>
              <a:t>/Volleyball/Tennis/</a:t>
            </a:r>
            <a:r>
              <a:rPr lang="fr-CH" sz="2400" b="1" dirty="0" err="1">
                <a:solidFill>
                  <a:srgbClr val="0000FF"/>
                </a:solidFill>
              </a:rPr>
              <a:t>Eishockey</a:t>
            </a:r>
            <a:r>
              <a:rPr lang="fr-CH" sz="2400" b="1" dirty="0">
                <a:solidFill>
                  <a:srgbClr val="0000FF"/>
                </a:solidFill>
              </a:rPr>
              <a:t> </a:t>
            </a:r>
            <a:r>
              <a:rPr lang="fr-CH" sz="2400" b="1" dirty="0" err="1">
                <a:solidFill>
                  <a:srgbClr val="0000FF"/>
                </a:solidFill>
              </a:rPr>
              <a:t>spielen</a:t>
            </a:r>
            <a:r>
              <a:rPr lang="fr-CH" sz="2400" b="1" dirty="0">
                <a:solidFill>
                  <a:srgbClr val="0000FF"/>
                </a:solidFill>
              </a:rPr>
              <a:t>, </a:t>
            </a:r>
            <a:r>
              <a:rPr lang="fr-CH" sz="2400" b="1" dirty="0" err="1">
                <a:solidFill>
                  <a:srgbClr val="0000FF"/>
                </a:solidFill>
              </a:rPr>
              <a:t>joggen</a:t>
            </a:r>
            <a:r>
              <a:rPr lang="fr-CH" sz="2400" b="1" dirty="0">
                <a:solidFill>
                  <a:srgbClr val="0000FF"/>
                </a:solidFill>
              </a:rPr>
              <a:t>, </a:t>
            </a:r>
            <a:r>
              <a:rPr lang="fr-CH" sz="2400" b="1" dirty="0" err="1">
                <a:solidFill>
                  <a:srgbClr val="0000FF"/>
                </a:solidFill>
              </a:rPr>
              <a:t>reiten</a:t>
            </a:r>
            <a:r>
              <a:rPr lang="fr-CH" sz="2400" b="1" dirty="0">
                <a:solidFill>
                  <a:srgbClr val="0000FF"/>
                </a:solidFill>
              </a:rPr>
              <a:t>, </a:t>
            </a:r>
            <a:r>
              <a:rPr lang="fr-CH" sz="2400" b="1" dirty="0" err="1">
                <a:solidFill>
                  <a:srgbClr val="0000FF"/>
                </a:solidFill>
              </a:rPr>
              <a:t>surfen</a:t>
            </a:r>
            <a:r>
              <a:rPr lang="fr-CH" sz="2400" b="1" dirty="0">
                <a:solidFill>
                  <a:srgbClr val="0000FF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75667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1357572"/>
            <a:ext cx="9000000" cy="414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k10_11_Bd1_KB_Track_01.09_K02_A2a.mp3" descr="gk10_11_Bd1_KB_Track_01.09_K02_A2a.mp3">
            <a:hlinkClick r:id="" action="ppaction://media"/>
            <a:extLst>
              <a:ext uri="{FF2B5EF4-FFF2-40B4-BE49-F238E27FC236}">
                <a16:creationId xmlns:a16="http://schemas.microsoft.com/office/drawing/2014/main" id="{BD726D21-AB34-6A42-8556-243E0CF94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07415" y="5447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4243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1410383"/>
            <a:ext cx="9000000" cy="403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50628" y="1410383"/>
            <a:ext cx="2060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0000FF"/>
                </a:solidFill>
              </a:rPr>
              <a:t>Tischtennis</a:t>
            </a:r>
            <a:endParaRPr lang="fr-FR" sz="2400" b="1" dirty="0">
              <a:solidFill>
                <a:srgbClr val="0000FF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903028" y="2995623"/>
            <a:ext cx="2060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0000FF"/>
                </a:solidFill>
              </a:rPr>
              <a:t>Laufen</a:t>
            </a:r>
            <a:endParaRPr lang="fr-FR" sz="2400" b="1" dirty="0">
              <a:solidFill>
                <a:srgbClr val="0000FF"/>
              </a:solidFill>
            </a:endParaRPr>
          </a:p>
          <a:p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584033" y="3030793"/>
            <a:ext cx="17546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00FF"/>
                </a:solidFill>
              </a:rPr>
              <a:t>Volleyball</a:t>
            </a:r>
          </a:p>
          <a:p>
            <a:endParaRPr lang="fr-CH" sz="2400" b="1" dirty="0">
              <a:solidFill>
                <a:srgbClr val="0000FF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8B296D7-783C-C34A-91A5-EAE872A5CD1C}"/>
              </a:ext>
            </a:extLst>
          </p:cNvPr>
          <p:cNvSpPr txBox="1"/>
          <p:nvPr/>
        </p:nvSpPr>
        <p:spPr>
          <a:xfrm>
            <a:off x="2672862" y="1410382"/>
            <a:ext cx="633046" cy="73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2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127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008073-7FA6-8B48-B7BF-9F0DA8F4F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7954E6D1-0D79-874D-8EC1-95D4D32A9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7512" y="277691"/>
            <a:ext cx="8954786" cy="2238697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84F460-AEBD-DC47-B1A5-392866105D09}"/>
              </a:ext>
            </a:extLst>
          </p:cNvPr>
          <p:cNvSpPr/>
          <p:nvPr/>
        </p:nvSpPr>
        <p:spPr>
          <a:xfrm>
            <a:off x="117231" y="2462302"/>
            <a:ext cx="19370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00FF"/>
                </a:solidFill>
              </a:rPr>
              <a:t>1.Tischtennis</a:t>
            </a:r>
          </a:p>
          <a:p>
            <a:endParaRPr lang="fr-FR" sz="2400" b="1" dirty="0">
              <a:solidFill>
                <a:srgbClr val="0000FF"/>
              </a:solidFill>
            </a:endParaRPr>
          </a:p>
          <a:p>
            <a:endParaRPr lang="fr-FR" sz="2400" b="1" dirty="0">
              <a:solidFill>
                <a:srgbClr val="0000FF"/>
              </a:solidFill>
            </a:endParaRPr>
          </a:p>
          <a:p>
            <a:endParaRPr lang="fr-FR" sz="2400" b="1" dirty="0">
              <a:solidFill>
                <a:srgbClr val="0000FF"/>
              </a:solidFill>
            </a:endParaRPr>
          </a:p>
          <a:p>
            <a:r>
              <a:rPr lang="fr-FR" sz="2400" b="1" dirty="0">
                <a:solidFill>
                  <a:srgbClr val="0000FF"/>
                </a:solidFill>
              </a:rPr>
              <a:t>2. </a:t>
            </a:r>
            <a:r>
              <a:rPr lang="fr-FR" sz="2400" b="1" dirty="0" err="1">
                <a:solidFill>
                  <a:srgbClr val="0000FF"/>
                </a:solidFill>
              </a:rPr>
              <a:t>Laufen</a:t>
            </a:r>
            <a:r>
              <a:rPr lang="fr-FR" sz="2400" b="1" dirty="0">
                <a:solidFill>
                  <a:srgbClr val="0000FF"/>
                </a:solidFill>
              </a:rPr>
              <a:t>	</a:t>
            </a:r>
          </a:p>
          <a:p>
            <a:r>
              <a:rPr lang="fr-FR" sz="2400" b="1" dirty="0">
                <a:solidFill>
                  <a:srgbClr val="0000FF"/>
                </a:solidFill>
              </a:rPr>
              <a:t>				</a:t>
            </a:r>
          </a:p>
          <a:p>
            <a:r>
              <a:rPr lang="fr-FR" sz="2400" b="1" dirty="0">
                <a:solidFill>
                  <a:srgbClr val="0000FF"/>
                </a:solidFill>
              </a:rPr>
              <a:t>	</a:t>
            </a:r>
          </a:p>
          <a:p>
            <a:r>
              <a:rPr lang="fr-FR" sz="2400" b="1" dirty="0">
                <a:solidFill>
                  <a:srgbClr val="0000FF"/>
                </a:solidFill>
              </a:rPr>
              <a:t>	</a:t>
            </a:r>
          </a:p>
          <a:p>
            <a:r>
              <a:rPr lang="fr-FR" sz="2400" b="1" dirty="0">
                <a:solidFill>
                  <a:srgbClr val="0000FF"/>
                </a:solidFill>
              </a:rPr>
              <a:t>3. Volleyball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C9366-1473-0C4A-A1BB-D484D9E82B35}"/>
              </a:ext>
            </a:extLst>
          </p:cNvPr>
          <p:cNvSpPr/>
          <p:nvPr/>
        </p:nvSpPr>
        <p:spPr>
          <a:xfrm>
            <a:off x="2064059" y="2475709"/>
            <a:ext cx="193708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00FF"/>
                </a:solidFill>
              </a:rPr>
              <a:t>  </a:t>
            </a:r>
            <a:r>
              <a:rPr lang="fr-FR" sz="2400" b="1" dirty="0" err="1">
                <a:solidFill>
                  <a:srgbClr val="0000FF"/>
                </a:solidFill>
              </a:rPr>
              <a:t>drinnen</a:t>
            </a:r>
            <a:r>
              <a:rPr lang="fr-FR" sz="2400" b="1" dirty="0">
                <a:solidFill>
                  <a:srgbClr val="0000FF"/>
                </a:solidFill>
              </a:rPr>
              <a:t>,     </a:t>
            </a:r>
            <a:br>
              <a:rPr lang="fr-FR" sz="2400" b="1" dirty="0">
                <a:solidFill>
                  <a:srgbClr val="0000FF"/>
                </a:solidFill>
              </a:rPr>
            </a:br>
            <a:r>
              <a:rPr lang="fr-FR" sz="2400" b="1" dirty="0" err="1">
                <a:solidFill>
                  <a:srgbClr val="0000FF"/>
                </a:solidFill>
              </a:rPr>
              <a:t>draussen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</a:p>
          <a:p>
            <a:endParaRPr lang="fr-FR" sz="2400" b="1" dirty="0">
              <a:solidFill>
                <a:srgbClr val="0000FF"/>
              </a:solidFill>
            </a:endParaRPr>
          </a:p>
          <a:p>
            <a:endParaRPr lang="fr-FR" sz="2400" b="1" dirty="0">
              <a:solidFill>
                <a:srgbClr val="0000FF"/>
              </a:solidFill>
            </a:endParaRPr>
          </a:p>
          <a:p>
            <a:r>
              <a:rPr lang="fr-FR" sz="2400" b="1" dirty="0" err="1">
                <a:solidFill>
                  <a:srgbClr val="0000FF"/>
                </a:solidFill>
              </a:rPr>
              <a:t>draussen</a:t>
            </a:r>
            <a:r>
              <a:rPr lang="fr-FR" sz="2400" b="1" dirty="0">
                <a:solidFill>
                  <a:srgbClr val="0000FF"/>
                </a:solidFill>
              </a:rPr>
              <a:t>,    </a:t>
            </a:r>
          </a:p>
          <a:p>
            <a:r>
              <a:rPr lang="fr-FR" sz="2400" b="1" dirty="0">
                <a:solidFill>
                  <a:srgbClr val="0000FF"/>
                </a:solidFill>
              </a:rPr>
              <a:t>in der Halle</a:t>
            </a:r>
          </a:p>
          <a:p>
            <a:endParaRPr lang="fr-FR" sz="2400" b="1" dirty="0">
              <a:solidFill>
                <a:srgbClr val="0000FF"/>
              </a:solidFill>
            </a:endParaRPr>
          </a:p>
          <a:p>
            <a:endParaRPr lang="fr-FR" sz="2400" b="1" dirty="0">
              <a:solidFill>
                <a:srgbClr val="0000FF"/>
              </a:solidFill>
            </a:endParaRPr>
          </a:p>
          <a:p>
            <a:endParaRPr lang="fr-FR" sz="2400" b="1" dirty="0">
              <a:solidFill>
                <a:srgbClr val="0000FF"/>
              </a:solidFill>
            </a:endParaRPr>
          </a:p>
          <a:p>
            <a:r>
              <a:rPr lang="fr-FR" sz="2400" b="1" dirty="0">
                <a:solidFill>
                  <a:srgbClr val="0000FF"/>
                </a:solidFill>
              </a:rPr>
              <a:t>in der Halle,    </a:t>
            </a:r>
          </a:p>
          <a:p>
            <a:r>
              <a:rPr lang="fr-FR" sz="2400" b="1" dirty="0" err="1">
                <a:solidFill>
                  <a:srgbClr val="0000FF"/>
                </a:solidFill>
              </a:rPr>
              <a:t>auf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dem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</a:p>
          <a:p>
            <a:r>
              <a:rPr lang="fr-FR" sz="2400" b="1" dirty="0">
                <a:solidFill>
                  <a:srgbClr val="0000FF"/>
                </a:solidFill>
              </a:rPr>
              <a:t>Sand	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92691D-AAC7-6946-85E4-378C646C0A35}"/>
              </a:ext>
            </a:extLst>
          </p:cNvPr>
          <p:cNvSpPr/>
          <p:nvPr/>
        </p:nvSpPr>
        <p:spPr>
          <a:xfrm>
            <a:off x="3901671" y="2462302"/>
            <a:ext cx="205281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>
                <a:solidFill>
                  <a:srgbClr val="0000FF"/>
                </a:solidFill>
              </a:rPr>
              <a:t>Tisch</a:t>
            </a:r>
            <a:r>
              <a:rPr lang="fr-FR" sz="2400" b="1" dirty="0">
                <a:solidFill>
                  <a:srgbClr val="0000FF"/>
                </a:solidFill>
              </a:rPr>
              <a:t>, </a:t>
            </a:r>
            <a:r>
              <a:rPr lang="fr-FR" sz="2400" b="1" dirty="0" err="1">
                <a:solidFill>
                  <a:srgbClr val="0000FF"/>
                </a:solidFill>
              </a:rPr>
              <a:t>Netz</a:t>
            </a:r>
            <a:br>
              <a:rPr lang="fr-FR" sz="2400" b="1" dirty="0">
                <a:solidFill>
                  <a:srgbClr val="0000FF"/>
                </a:solidFill>
              </a:rPr>
            </a:br>
            <a:r>
              <a:rPr lang="fr-FR" sz="2400" b="1" dirty="0" err="1">
                <a:solidFill>
                  <a:srgbClr val="0000FF"/>
                </a:solidFill>
              </a:rPr>
              <a:t>Schläger</a:t>
            </a:r>
            <a:r>
              <a:rPr lang="fr-FR" sz="2400" b="1" dirty="0">
                <a:solidFill>
                  <a:srgbClr val="0000FF"/>
                </a:solidFill>
              </a:rPr>
              <a:t>, Ball  </a:t>
            </a:r>
          </a:p>
          <a:p>
            <a:endParaRPr lang="fr-FR" sz="2400" b="1" dirty="0">
              <a:solidFill>
                <a:srgbClr val="0000FF"/>
              </a:solidFill>
            </a:endParaRPr>
          </a:p>
          <a:p>
            <a:endParaRPr lang="fr-FR" sz="2400" b="1" dirty="0">
              <a:solidFill>
                <a:srgbClr val="0000FF"/>
              </a:solidFill>
            </a:endParaRPr>
          </a:p>
          <a:p>
            <a:r>
              <a:rPr lang="fr-FR" sz="2400" b="1" dirty="0" err="1">
                <a:solidFill>
                  <a:srgbClr val="0000FF"/>
                </a:solidFill>
              </a:rPr>
              <a:t>Turnschuhe</a:t>
            </a:r>
            <a:r>
              <a:rPr lang="fr-FR" sz="2400" b="1" dirty="0">
                <a:solidFill>
                  <a:srgbClr val="0000FF"/>
                </a:solidFill>
              </a:rPr>
              <a:t>,	</a:t>
            </a:r>
          </a:p>
          <a:p>
            <a:r>
              <a:rPr lang="fr-FR" sz="2400" b="1" dirty="0" err="1">
                <a:solidFill>
                  <a:srgbClr val="0000FF"/>
                </a:solidFill>
              </a:rPr>
              <a:t>Sporthose</a:t>
            </a:r>
            <a:r>
              <a:rPr lang="fr-FR" sz="2400" b="1" dirty="0">
                <a:solidFill>
                  <a:srgbClr val="0000FF"/>
                </a:solidFill>
              </a:rPr>
              <a:t>, </a:t>
            </a:r>
          </a:p>
          <a:p>
            <a:r>
              <a:rPr lang="fr-FR" sz="2400" b="1" dirty="0" err="1">
                <a:solidFill>
                  <a:srgbClr val="0000FF"/>
                </a:solidFill>
              </a:rPr>
              <a:t>Shirt</a:t>
            </a:r>
            <a:r>
              <a:rPr lang="fr-FR" sz="2400" b="1" dirty="0">
                <a:solidFill>
                  <a:srgbClr val="0000FF"/>
                </a:solidFill>
              </a:rPr>
              <a:t>, </a:t>
            </a:r>
            <a:r>
              <a:rPr lang="fr-FR" sz="2400" b="1" dirty="0" err="1">
                <a:solidFill>
                  <a:srgbClr val="0000FF"/>
                </a:solidFill>
              </a:rPr>
              <a:t>Stoppuhr</a:t>
            </a:r>
            <a:endParaRPr lang="fr-FR" sz="2400" b="1" dirty="0">
              <a:solidFill>
                <a:srgbClr val="0000FF"/>
              </a:solidFill>
            </a:endParaRPr>
          </a:p>
          <a:p>
            <a:endParaRPr lang="fr-FR" sz="2400" b="1" dirty="0">
              <a:solidFill>
                <a:srgbClr val="0000FF"/>
              </a:solidFill>
            </a:endParaRPr>
          </a:p>
          <a:p>
            <a:endParaRPr lang="fr-FR" sz="2400" b="1" dirty="0">
              <a:solidFill>
                <a:srgbClr val="0000FF"/>
              </a:solidFill>
            </a:endParaRPr>
          </a:p>
          <a:p>
            <a:r>
              <a:rPr lang="fr-FR" sz="2400" b="1" dirty="0" err="1">
                <a:solidFill>
                  <a:srgbClr val="0000FF"/>
                </a:solidFill>
              </a:rPr>
              <a:t>Netz</a:t>
            </a:r>
            <a:r>
              <a:rPr lang="fr-FR" sz="2400" b="1" dirty="0">
                <a:solidFill>
                  <a:srgbClr val="0000FF"/>
                </a:solidFill>
              </a:rPr>
              <a:t>, Ball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79264B-7113-264A-9C7F-E0B55E60BCA1}"/>
              </a:ext>
            </a:extLst>
          </p:cNvPr>
          <p:cNvSpPr/>
          <p:nvPr/>
        </p:nvSpPr>
        <p:spPr>
          <a:xfrm>
            <a:off x="5728755" y="2344406"/>
            <a:ext cx="228313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>
                <a:solidFill>
                  <a:srgbClr val="0000FF"/>
                </a:solidFill>
              </a:rPr>
              <a:t>zu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zweit</a:t>
            </a:r>
            <a:r>
              <a:rPr lang="fr-FR" sz="2400" b="1" dirty="0">
                <a:solidFill>
                  <a:srgbClr val="0000FF"/>
                </a:solidFill>
              </a:rPr>
              <a:t>,     </a:t>
            </a:r>
            <a:br>
              <a:rPr lang="fr-FR" sz="2400" b="1" dirty="0">
                <a:solidFill>
                  <a:srgbClr val="0000FF"/>
                </a:solidFill>
              </a:rPr>
            </a:br>
            <a:r>
              <a:rPr lang="fr-FR" sz="2400" b="1" dirty="0" err="1">
                <a:solidFill>
                  <a:srgbClr val="0000FF"/>
                </a:solidFill>
              </a:rPr>
              <a:t>mehr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als</a:t>
            </a:r>
            <a:endParaRPr lang="fr-FR" sz="2400" b="1" dirty="0">
              <a:solidFill>
                <a:srgbClr val="0000FF"/>
              </a:solidFill>
            </a:endParaRPr>
          </a:p>
          <a:p>
            <a:r>
              <a:rPr lang="fr-FR" sz="2400" b="1" dirty="0" err="1">
                <a:solidFill>
                  <a:srgbClr val="0000FF"/>
                </a:solidFill>
              </a:rPr>
              <a:t>zwei</a:t>
            </a:r>
            <a:endParaRPr lang="fr-FR" sz="2400" b="1" dirty="0">
              <a:solidFill>
                <a:srgbClr val="0000FF"/>
              </a:solidFill>
            </a:endParaRPr>
          </a:p>
          <a:p>
            <a:endParaRPr lang="fr-FR" sz="2400" b="1" dirty="0">
              <a:solidFill>
                <a:srgbClr val="0000FF"/>
              </a:solidFill>
            </a:endParaRPr>
          </a:p>
          <a:p>
            <a:r>
              <a:rPr lang="fr-FR" sz="2400" b="1" dirty="0" err="1">
                <a:solidFill>
                  <a:srgbClr val="0000FF"/>
                </a:solidFill>
              </a:rPr>
              <a:t>alleine</a:t>
            </a:r>
            <a:r>
              <a:rPr lang="fr-FR" sz="2400" b="1" dirty="0">
                <a:solidFill>
                  <a:srgbClr val="0000FF"/>
                </a:solidFill>
              </a:rPr>
              <a:t>	mit </a:t>
            </a:r>
            <a:r>
              <a:rPr lang="fr-FR" sz="2400" b="1" dirty="0" err="1">
                <a:solidFill>
                  <a:srgbClr val="0000FF"/>
                </a:solidFill>
              </a:rPr>
              <a:t>anderen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zusammen</a:t>
            </a:r>
            <a:endParaRPr lang="fr-FR" sz="2400" b="1" dirty="0">
              <a:solidFill>
                <a:srgbClr val="0000FF"/>
              </a:solidFill>
            </a:endParaRPr>
          </a:p>
          <a:p>
            <a:r>
              <a:rPr lang="fr-FR" sz="2400" b="1" dirty="0">
                <a:solidFill>
                  <a:srgbClr val="0000FF"/>
                </a:solidFill>
              </a:rPr>
              <a:t>		</a:t>
            </a:r>
          </a:p>
          <a:p>
            <a:r>
              <a:rPr lang="fr-FR" sz="2400" b="1" dirty="0">
                <a:solidFill>
                  <a:srgbClr val="0000FF"/>
                </a:solidFill>
              </a:rPr>
              <a:t>		</a:t>
            </a:r>
          </a:p>
          <a:p>
            <a:r>
              <a:rPr lang="fr-FR" sz="2400" b="1" dirty="0">
                <a:solidFill>
                  <a:srgbClr val="0000FF"/>
                </a:solidFill>
              </a:rPr>
              <a:t>6 </a:t>
            </a:r>
            <a:r>
              <a:rPr lang="fr-FR" sz="2400" b="1" dirty="0" err="1">
                <a:solidFill>
                  <a:srgbClr val="0000FF"/>
                </a:solidFill>
              </a:rPr>
              <a:t>gegen</a:t>
            </a:r>
            <a:r>
              <a:rPr lang="fr-FR" sz="2400" b="1" dirty="0">
                <a:solidFill>
                  <a:srgbClr val="0000FF"/>
                </a:solidFill>
              </a:rPr>
              <a:t> 6 </a:t>
            </a:r>
            <a:r>
              <a:rPr lang="fr-FR" sz="2400" b="1" dirty="0" err="1">
                <a:solidFill>
                  <a:srgbClr val="0000FF"/>
                </a:solidFill>
              </a:rPr>
              <a:t>Spieler</a:t>
            </a:r>
            <a:endParaRPr lang="fr-FR" sz="2400" b="1" dirty="0">
              <a:solidFill>
                <a:srgbClr val="0000F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2B7226-0C0D-3149-B6E6-0E52A98DB2DD}"/>
              </a:ext>
            </a:extLst>
          </p:cNvPr>
          <p:cNvSpPr/>
          <p:nvPr/>
        </p:nvSpPr>
        <p:spPr>
          <a:xfrm>
            <a:off x="7230466" y="2051068"/>
            <a:ext cx="176936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>
                <a:solidFill>
                  <a:srgbClr val="0000FF"/>
                </a:solidFill>
              </a:rPr>
              <a:t>am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Wochen-ende</a:t>
            </a:r>
            <a:r>
              <a:rPr lang="fr-FR" sz="2400" b="1" dirty="0">
                <a:solidFill>
                  <a:srgbClr val="0000FF"/>
                </a:solidFill>
              </a:rPr>
              <a:t>, </a:t>
            </a:r>
            <a:r>
              <a:rPr lang="fr-FR" sz="2400" b="1" dirty="0" err="1">
                <a:solidFill>
                  <a:srgbClr val="0000FF"/>
                </a:solidFill>
              </a:rPr>
              <a:t>im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Schullager</a:t>
            </a:r>
            <a:endParaRPr lang="fr-FR" sz="2400" b="1" dirty="0">
              <a:solidFill>
                <a:srgbClr val="0000FF"/>
              </a:solidFill>
            </a:endParaRPr>
          </a:p>
          <a:p>
            <a:endParaRPr lang="fr-FR" sz="2400" b="1" dirty="0">
              <a:solidFill>
                <a:srgbClr val="0000FF"/>
              </a:solidFill>
            </a:endParaRPr>
          </a:p>
          <a:p>
            <a:r>
              <a:rPr lang="fr-FR" sz="2400" b="1" dirty="0" err="1">
                <a:solidFill>
                  <a:srgbClr val="0000FF"/>
                </a:solidFill>
              </a:rPr>
              <a:t>im</a:t>
            </a:r>
            <a:r>
              <a:rPr lang="fr-FR" sz="2400" b="1" dirty="0">
                <a:solidFill>
                  <a:srgbClr val="0000FF"/>
                </a:solidFill>
              </a:rPr>
              <a:t> Sommer, </a:t>
            </a:r>
            <a:r>
              <a:rPr lang="fr-FR" sz="2400" b="1" dirty="0" err="1">
                <a:solidFill>
                  <a:srgbClr val="0000FF"/>
                </a:solidFill>
              </a:rPr>
              <a:t>im</a:t>
            </a:r>
            <a:r>
              <a:rPr lang="fr-FR" sz="2400" b="1" dirty="0">
                <a:solidFill>
                  <a:srgbClr val="0000FF"/>
                </a:solidFill>
              </a:rPr>
              <a:t> Winter		</a:t>
            </a:r>
          </a:p>
          <a:p>
            <a:r>
              <a:rPr lang="fr-FR" sz="2400" b="1" dirty="0">
                <a:solidFill>
                  <a:srgbClr val="0000FF"/>
                </a:solidFill>
              </a:rPr>
              <a:t>	</a:t>
            </a:r>
          </a:p>
          <a:p>
            <a:r>
              <a:rPr lang="fr-FR" sz="2400" b="1" dirty="0" err="1">
                <a:solidFill>
                  <a:srgbClr val="0000FF"/>
                </a:solidFill>
              </a:rPr>
              <a:t>zweimal</a:t>
            </a:r>
            <a:r>
              <a:rPr lang="fr-FR" sz="2400" b="1" dirty="0">
                <a:solidFill>
                  <a:srgbClr val="0000FF"/>
                </a:solidFill>
              </a:rPr>
              <a:t> die </a:t>
            </a:r>
            <a:r>
              <a:rPr lang="fr-FR" sz="2400" b="1" dirty="0" err="1">
                <a:solidFill>
                  <a:srgbClr val="0000FF"/>
                </a:solidFill>
              </a:rPr>
              <a:t>Woche</a:t>
            </a:r>
            <a:r>
              <a:rPr lang="fr-FR" sz="2400" b="1" dirty="0">
                <a:solidFill>
                  <a:srgbClr val="0000FF"/>
                </a:solidFill>
              </a:rPr>
              <a:t>,</a:t>
            </a:r>
          </a:p>
          <a:p>
            <a:r>
              <a:rPr lang="fr-FR" sz="2400" b="1" dirty="0" err="1">
                <a:solidFill>
                  <a:srgbClr val="0000FF"/>
                </a:solidFill>
              </a:rPr>
              <a:t>am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Samstag</a:t>
            </a:r>
            <a:endParaRPr lang="fr-FR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0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3518"/>
            <a:ext cx="9000000" cy="3809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762000" y="4592458"/>
            <a:ext cx="129136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CH" sz="2000" b="1" dirty="0">
                <a:solidFill>
                  <a:srgbClr val="0000FF"/>
                </a:solidFill>
              </a:rPr>
              <a:t>1. </a:t>
            </a:r>
            <a:r>
              <a:rPr lang="fr-CH" sz="2000" b="1" dirty="0" err="1">
                <a:solidFill>
                  <a:srgbClr val="0000FF"/>
                </a:solidFill>
              </a:rPr>
              <a:t>Fussball</a:t>
            </a:r>
            <a:endParaRPr lang="fr-CH" sz="2000" b="1" dirty="0">
              <a:solidFill>
                <a:srgbClr val="0000FF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62000" y="4889141"/>
            <a:ext cx="496499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CH" sz="2000" b="1" dirty="0">
                <a:solidFill>
                  <a:srgbClr val="0000FF"/>
                </a:solidFill>
              </a:rPr>
              <a:t>2. </a:t>
            </a:r>
            <a:r>
              <a:rPr lang="fr-CH" sz="2000" b="1" dirty="0" err="1">
                <a:solidFill>
                  <a:srgbClr val="0000FF"/>
                </a:solidFill>
              </a:rPr>
              <a:t>Mannschaftssport</a:t>
            </a:r>
            <a:r>
              <a:rPr lang="fr-CH" sz="2000" b="1" dirty="0">
                <a:solidFill>
                  <a:srgbClr val="0000FF"/>
                </a:solidFill>
              </a:rPr>
              <a:t>, mit </a:t>
            </a:r>
            <a:r>
              <a:rPr lang="fr-CH" sz="2000" b="1" dirty="0" err="1">
                <a:solidFill>
                  <a:srgbClr val="0000FF"/>
                </a:solidFill>
              </a:rPr>
              <a:t>Freunden</a:t>
            </a:r>
            <a:r>
              <a:rPr lang="fr-CH" sz="2000" b="1" dirty="0">
                <a:solidFill>
                  <a:srgbClr val="0000FF"/>
                </a:solidFill>
              </a:rPr>
              <a:t> </a:t>
            </a:r>
            <a:r>
              <a:rPr lang="fr-CH" sz="2000" b="1" dirty="0" err="1">
                <a:solidFill>
                  <a:srgbClr val="0000FF"/>
                </a:solidFill>
              </a:rPr>
              <a:t>bewegen</a:t>
            </a:r>
            <a:endParaRPr lang="fr-CH" sz="2000" b="1" dirty="0">
              <a:solidFill>
                <a:srgbClr val="0000FF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762000" y="5223271"/>
            <a:ext cx="305040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CH" sz="2000" b="1" dirty="0">
                <a:solidFill>
                  <a:srgbClr val="0000FF"/>
                </a:solidFill>
              </a:rPr>
              <a:t>3. </a:t>
            </a:r>
            <a:r>
              <a:rPr lang="fr-CH" sz="2000" b="1" dirty="0" err="1">
                <a:solidFill>
                  <a:srgbClr val="0000FF"/>
                </a:solidFill>
              </a:rPr>
              <a:t>beim</a:t>
            </a:r>
            <a:r>
              <a:rPr lang="fr-CH" sz="2000" b="1" dirty="0">
                <a:solidFill>
                  <a:srgbClr val="0000FF"/>
                </a:solidFill>
              </a:rPr>
              <a:t> FC Zürich, in Zürich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69437" y="5550873"/>
            <a:ext cx="5961112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CH" sz="2000" b="1" dirty="0">
                <a:solidFill>
                  <a:srgbClr val="0000FF"/>
                </a:solidFill>
              </a:rPr>
              <a:t>4. </a:t>
            </a:r>
            <a:r>
              <a:rPr lang="fr-CH" sz="2000" b="1" dirty="0" err="1">
                <a:solidFill>
                  <a:srgbClr val="0000FF"/>
                </a:solidFill>
              </a:rPr>
              <a:t>fünfmal</a:t>
            </a:r>
            <a:r>
              <a:rPr lang="fr-CH" sz="2000" b="1" dirty="0">
                <a:solidFill>
                  <a:srgbClr val="0000FF"/>
                </a:solidFill>
              </a:rPr>
              <a:t> pro </a:t>
            </a:r>
            <a:r>
              <a:rPr lang="fr-CH" sz="2000" b="1" dirty="0" err="1">
                <a:solidFill>
                  <a:srgbClr val="0000FF"/>
                </a:solidFill>
              </a:rPr>
              <a:t>Woche</a:t>
            </a:r>
            <a:r>
              <a:rPr lang="fr-CH" sz="2000" b="1" dirty="0">
                <a:solidFill>
                  <a:srgbClr val="0000FF"/>
                </a:solidFill>
              </a:rPr>
              <a:t> (</a:t>
            </a:r>
            <a:r>
              <a:rPr lang="fr-CH" sz="2000" b="1" dirty="0" err="1">
                <a:solidFill>
                  <a:srgbClr val="0000FF"/>
                </a:solidFill>
              </a:rPr>
              <a:t>und</a:t>
            </a:r>
            <a:r>
              <a:rPr lang="fr-CH" sz="2000" b="1" dirty="0">
                <a:solidFill>
                  <a:srgbClr val="0000FF"/>
                </a:solidFill>
              </a:rPr>
              <a:t> </a:t>
            </a:r>
            <a:r>
              <a:rPr lang="fr-CH" sz="2000" b="1" dirty="0" err="1">
                <a:solidFill>
                  <a:srgbClr val="0000FF"/>
                </a:solidFill>
              </a:rPr>
              <a:t>ein</a:t>
            </a:r>
            <a:r>
              <a:rPr lang="fr-CH" sz="2000" b="1" dirty="0">
                <a:solidFill>
                  <a:srgbClr val="0000FF"/>
                </a:solidFill>
              </a:rPr>
              <a:t> </a:t>
            </a:r>
            <a:r>
              <a:rPr lang="fr-CH" sz="2000" b="1" dirty="0" err="1">
                <a:solidFill>
                  <a:srgbClr val="0000FF"/>
                </a:solidFill>
              </a:rPr>
              <a:t>Spiel</a:t>
            </a:r>
            <a:r>
              <a:rPr lang="fr-CH" sz="2000" b="1" dirty="0">
                <a:solidFill>
                  <a:srgbClr val="0000FF"/>
                </a:solidFill>
              </a:rPr>
              <a:t> </a:t>
            </a:r>
            <a:r>
              <a:rPr lang="fr-CH" sz="2000" b="1" dirty="0" err="1">
                <a:solidFill>
                  <a:srgbClr val="0000FF"/>
                </a:solidFill>
              </a:rPr>
              <a:t>am</a:t>
            </a:r>
            <a:r>
              <a:rPr lang="fr-CH" sz="2000" b="1" dirty="0">
                <a:solidFill>
                  <a:srgbClr val="0000FF"/>
                </a:solidFill>
              </a:rPr>
              <a:t> </a:t>
            </a:r>
            <a:r>
              <a:rPr lang="fr-CH" sz="2000" b="1" dirty="0" err="1">
                <a:solidFill>
                  <a:srgbClr val="0000FF"/>
                </a:solidFill>
              </a:rPr>
              <a:t>Wochenende</a:t>
            </a:r>
            <a:r>
              <a:rPr lang="fr-CH" sz="2000" b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769437" y="5882860"/>
            <a:ext cx="456900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CH" sz="2000" b="1" dirty="0">
                <a:solidFill>
                  <a:srgbClr val="0000FF"/>
                </a:solidFill>
              </a:rPr>
              <a:t>5. </a:t>
            </a:r>
            <a:r>
              <a:rPr lang="fr-CH" sz="2000" b="1" dirty="0" err="1">
                <a:solidFill>
                  <a:srgbClr val="0000FF"/>
                </a:solidFill>
              </a:rPr>
              <a:t>Fussballschuhe</a:t>
            </a:r>
            <a:r>
              <a:rPr lang="fr-CH" sz="2000" b="1" dirty="0">
                <a:solidFill>
                  <a:srgbClr val="0000FF"/>
                </a:solidFill>
              </a:rPr>
              <a:t>, </a:t>
            </a:r>
            <a:r>
              <a:rPr lang="fr-CH" sz="2000" b="1" dirty="0" err="1">
                <a:solidFill>
                  <a:srgbClr val="0000FF"/>
                </a:solidFill>
              </a:rPr>
              <a:t>Trikot</a:t>
            </a:r>
            <a:r>
              <a:rPr lang="fr-CH" sz="2000" b="1" dirty="0">
                <a:solidFill>
                  <a:srgbClr val="0000FF"/>
                </a:solidFill>
              </a:rPr>
              <a:t>, T-Shirt, </a:t>
            </a:r>
            <a:r>
              <a:rPr lang="fr-CH" sz="2000" b="1" dirty="0" err="1">
                <a:solidFill>
                  <a:srgbClr val="0000FF"/>
                </a:solidFill>
              </a:rPr>
              <a:t>Stulpen</a:t>
            </a:r>
            <a:endParaRPr lang="fr-CH" sz="2000" b="1" dirty="0">
              <a:solidFill>
                <a:srgbClr val="0000FF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69437" y="6204895"/>
            <a:ext cx="623512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CH" sz="2000" b="1" dirty="0">
                <a:solidFill>
                  <a:srgbClr val="0000FF"/>
                </a:solidFill>
              </a:rPr>
              <a:t>6. </a:t>
            </a:r>
            <a:r>
              <a:rPr lang="fr-CH" sz="2000" b="1" dirty="0" err="1">
                <a:solidFill>
                  <a:srgbClr val="0000FF"/>
                </a:solidFill>
              </a:rPr>
              <a:t>gut</a:t>
            </a:r>
            <a:r>
              <a:rPr lang="fr-CH" sz="2000" b="1" dirty="0">
                <a:solidFill>
                  <a:srgbClr val="0000FF"/>
                </a:solidFill>
              </a:rPr>
              <a:t> </a:t>
            </a:r>
            <a:r>
              <a:rPr lang="fr-CH" sz="2000" b="1" dirty="0" err="1">
                <a:solidFill>
                  <a:srgbClr val="0000FF"/>
                </a:solidFill>
              </a:rPr>
              <a:t>für</a:t>
            </a:r>
            <a:r>
              <a:rPr lang="fr-CH" sz="2000" b="1" dirty="0">
                <a:solidFill>
                  <a:srgbClr val="0000FF"/>
                </a:solidFill>
              </a:rPr>
              <a:t> die </a:t>
            </a:r>
            <a:r>
              <a:rPr lang="fr-CH" sz="2000" b="1" dirty="0" err="1">
                <a:solidFill>
                  <a:srgbClr val="0000FF"/>
                </a:solidFill>
              </a:rPr>
              <a:t>Gesundheit</a:t>
            </a:r>
            <a:r>
              <a:rPr lang="fr-CH" sz="2000" b="1" dirty="0">
                <a:solidFill>
                  <a:srgbClr val="0000FF"/>
                </a:solidFill>
              </a:rPr>
              <a:t>, </a:t>
            </a:r>
            <a:r>
              <a:rPr lang="fr-CH" sz="2000" b="1" dirty="0" err="1">
                <a:solidFill>
                  <a:srgbClr val="0000FF"/>
                </a:solidFill>
              </a:rPr>
              <a:t>neue</a:t>
            </a:r>
            <a:r>
              <a:rPr lang="fr-CH" sz="2000" b="1" dirty="0">
                <a:solidFill>
                  <a:srgbClr val="0000FF"/>
                </a:solidFill>
              </a:rPr>
              <a:t> </a:t>
            </a:r>
            <a:r>
              <a:rPr lang="fr-CH" sz="2000" b="1" dirty="0" err="1">
                <a:solidFill>
                  <a:srgbClr val="0000FF"/>
                </a:solidFill>
              </a:rPr>
              <a:t>Sportarten</a:t>
            </a:r>
            <a:r>
              <a:rPr lang="fr-CH" sz="2000" b="1" dirty="0">
                <a:solidFill>
                  <a:srgbClr val="0000FF"/>
                </a:solidFill>
              </a:rPr>
              <a:t> </a:t>
            </a:r>
            <a:r>
              <a:rPr lang="fr-CH" sz="2000" b="1" dirty="0" err="1">
                <a:solidFill>
                  <a:srgbClr val="0000FF"/>
                </a:solidFill>
              </a:rPr>
              <a:t>kennenlernen</a:t>
            </a:r>
            <a:r>
              <a:rPr lang="fr-CH" sz="2000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9DA86A-0DC3-5541-8CF2-063732FA4D9D}"/>
              </a:ext>
            </a:extLst>
          </p:cNvPr>
          <p:cNvSpPr/>
          <p:nvPr/>
        </p:nvSpPr>
        <p:spPr>
          <a:xfrm>
            <a:off x="1535724" y="1875692"/>
            <a:ext cx="6780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FF"/>
                </a:solidFill>
              </a:rPr>
              <a:t>    </a:t>
            </a:r>
            <a:br>
              <a:rPr lang="fr-FR" b="1" dirty="0">
                <a:solidFill>
                  <a:srgbClr val="0000FF"/>
                </a:solidFill>
              </a:rPr>
            </a:br>
            <a:r>
              <a:rPr lang="fr-FR" b="1" dirty="0">
                <a:solidFill>
                  <a:srgbClr val="0000FF"/>
                </a:solidFill>
              </a:rPr>
              <a:t>    </a:t>
            </a:r>
            <a:r>
              <a:rPr lang="fr-FR" sz="2400" b="1" dirty="0">
                <a:solidFill>
                  <a:srgbClr val="0000FF"/>
                </a:solidFill>
              </a:rPr>
              <a:t>X	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B1AE97-5874-2E4B-B636-DE9835678EFE}"/>
              </a:ext>
            </a:extLst>
          </p:cNvPr>
          <p:cNvSpPr/>
          <p:nvPr/>
        </p:nvSpPr>
        <p:spPr>
          <a:xfrm>
            <a:off x="1746738" y="2205450"/>
            <a:ext cx="31227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2400" dirty="0"/>
          </a:p>
        </p:txBody>
      </p:sp>
      <p:pic>
        <p:nvPicPr>
          <p:cNvPr id="2" name="gk10_11_Bd1_KB_Track_01.10_K02_A3a_b.mp3" descr="gk10_11_Bd1_KB_Track_01.10_K02_A3a_b.mp3">
            <a:hlinkClick r:id="" action="ppaction://media"/>
            <a:extLst>
              <a:ext uri="{FF2B5EF4-FFF2-40B4-BE49-F238E27FC236}">
                <a16:creationId xmlns:a16="http://schemas.microsoft.com/office/drawing/2014/main" id="{0C43B8A8-6544-4140-BAD3-2F362FD09D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145454"/>
            <a:ext cx="812800" cy="812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7B9EDF6-04B7-0447-BAB6-24E500F1C875}"/>
              </a:ext>
            </a:extLst>
          </p:cNvPr>
          <p:cNvSpPr/>
          <p:nvPr/>
        </p:nvSpPr>
        <p:spPr>
          <a:xfrm>
            <a:off x="2520499" y="1877848"/>
            <a:ext cx="6780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FF"/>
                </a:solidFill>
              </a:rPr>
              <a:t>    </a:t>
            </a:r>
            <a:br>
              <a:rPr lang="fr-FR" b="1" dirty="0">
                <a:solidFill>
                  <a:srgbClr val="0000FF"/>
                </a:solidFill>
              </a:rPr>
            </a:br>
            <a:r>
              <a:rPr lang="fr-FR" b="1" dirty="0">
                <a:solidFill>
                  <a:srgbClr val="0000FF"/>
                </a:solidFill>
              </a:rPr>
              <a:t>    </a:t>
            </a:r>
            <a:r>
              <a:rPr lang="fr-FR" sz="2400" b="1" dirty="0">
                <a:solidFill>
                  <a:srgbClr val="0000FF"/>
                </a:solidFill>
              </a:rPr>
              <a:t>X	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7450F0-48FD-8446-B621-4620B6EDBB9F}"/>
              </a:ext>
            </a:extLst>
          </p:cNvPr>
          <p:cNvSpPr/>
          <p:nvPr/>
        </p:nvSpPr>
        <p:spPr>
          <a:xfrm>
            <a:off x="4191381" y="1854037"/>
            <a:ext cx="6780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FF"/>
                </a:solidFill>
              </a:rPr>
              <a:t>    </a:t>
            </a:r>
            <a:br>
              <a:rPr lang="fr-FR" b="1" dirty="0">
                <a:solidFill>
                  <a:srgbClr val="0000FF"/>
                </a:solidFill>
              </a:rPr>
            </a:br>
            <a:r>
              <a:rPr lang="fr-FR" b="1" dirty="0">
                <a:solidFill>
                  <a:srgbClr val="0000FF"/>
                </a:solidFill>
              </a:rPr>
              <a:t>    </a:t>
            </a:r>
            <a:r>
              <a:rPr lang="fr-FR" sz="2400" b="1" dirty="0">
                <a:solidFill>
                  <a:srgbClr val="0000FF"/>
                </a:solidFill>
              </a:rPr>
              <a:t>X	</a:t>
            </a:r>
            <a:endParaRPr lang="fr-FR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12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00" y="96002"/>
            <a:ext cx="8691000" cy="6665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1620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5D6F24-3E88-E047-A42D-D00E2D519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10063"/>
            <a:ext cx="8229600" cy="577516"/>
          </a:xfrm>
        </p:spPr>
        <p:txBody>
          <a:bodyPr>
            <a:normAutofit/>
          </a:bodyPr>
          <a:lstStyle/>
          <a:p>
            <a:r>
              <a:rPr lang="fr-FR" sz="2400" dirty="0" err="1">
                <a:solidFill>
                  <a:srgbClr val="0000FF"/>
                </a:solidFill>
              </a:rPr>
              <a:t>Lösungsvorschlag</a:t>
            </a:r>
            <a:r>
              <a:rPr lang="fr-FR" sz="2400" dirty="0">
                <a:solidFill>
                  <a:srgbClr val="0000FF"/>
                </a:solidFill>
              </a:rPr>
              <a:t>: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732423B-1F1A-A24A-9B91-2B1361621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13157"/>
            <a:ext cx="7772400" cy="1373550"/>
          </a:xfrm>
          <a:prstGeom prst="rect">
            <a:avLst/>
          </a:prstGeom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38F7867D-94CA-9045-9D03-1575B02EF73D}"/>
              </a:ext>
            </a:extLst>
          </p:cNvPr>
          <p:cNvSpPr txBox="1">
            <a:spLocks/>
          </p:cNvSpPr>
          <p:nvPr/>
        </p:nvSpPr>
        <p:spPr>
          <a:xfrm>
            <a:off x="457200" y="2739191"/>
            <a:ext cx="8229600" cy="1147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r-FR" sz="2400" b="1" dirty="0">
                <a:solidFill>
                  <a:srgbClr val="0000FF"/>
                </a:solidFill>
              </a:rPr>
              <a:t>     fit sein, mit </a:t>
            </a:r>
            <a:r>
              <a:rPr lang="fr-FR" sz="2400" b="1" dirty="0" err="1">
                <a:solidFill>
                  <a:srgbClr val="0000FF"/>
                </a:solidFill>
              </a:rPr>
              <a:t>Freunden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zusammen</a:t>
            </a:r>
            <a:r>
              <a:rPr lang="fr-FR" sz="2400" b="1" dirty="0">
                <a:solidFill>
                  <a:srgbClr val="0000FF"/>
                </a:solidFill>
              </a:rPr>
              <a:t> sein, </a:t>
            </a:r>
            <a:r>
              <a:rPr lang="fr-FR" sz="2400" b="1" dirty="0" err="1">
                <a:solidFill>
                  <a:srgbClr val="0000FF"/>
                </a:solidFill>
              </a:rPr>
              <a:t>Spass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haben</a:t>
            </a:r>
            <a:r>
              <a:rPr lang="fr-FR" sz="2400" b="1" dirty="0">
                <a:solidFill>
                  <a:srgbClr val="0000FF"/>
                </a:solidFill>
              </a:rPr>
              <a:t>, </a:t>
            </a:r>
          </a:p>
          <a:p>
            <a:pPr marL="0" indent="0">
              <a:buFont typeface="Arial"/>
              <a:buNone/>
            </a:pPr>
            <a:r>
              <a:rPr lang="fr-FR" sz="2400" b="1" dirty="0">
                <a:solidFill>
                  <a:srgbClr val="0000FF"/>
                </a:solidFill>
              </a:rPr>
              <a:t>     </a:t>
            </a:r>
            <a:r>
              <a:rPr lang="fr-FR" sz="2400" b="1" dirty="0" err="1">
                <a:solidFill>
                  <a:srgbClr val="0000FF"/>
                </a:solidFill>
              </a:rPr>
              <a:t>gewinnen</a:t>
            </a:r>
            <a:r>
              <a:rPr lang="fr-FR" sz="2400" b="1" dirty="0">
                <a:solidFill>
                  <a:srgbClr val="0000FF"/>
                </a:solidFill>
              </a:rPr>
              <a:t>, …</a:t>
            </a:r>
            <a:endParaRPr lang="fr-FR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00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</TotalTime>
  <Words>581</Words>
  <Application>Microsoft Macintosh PowerPoint</Application>
  <PresentationFormat>Affichage à l'écran (4:3)</PresentationFormat>
  <Paragraphs>147</Paragraphs>
  <Slides>21</Slides>
  <Notes>0</Notes>
  <HiddenSlides>0</HiddenSlides>
  <MMClips>6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Office-Design</vt:lpstr>
      <vt:lpstr>gk10_11 Kapitel 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Geni@l Klick für die Romandie Kapitel 2</dc:title>
  <dc:creator>Gabriela Bührer</dc:creator>
  <cp:lastModifiedBy>Duc Héloïse</cp:lastModifiedBy>
  <cp:revision>93</cp:revision>
  <dcterms:created xsi:type="dcterms:W3CDTF">2019-02-17T16:49:21Z</dcterms:created>
  <dcterms:modified xsi:type="dcterms:W3CDTF">2020-10-30T10:20:14Z</dcterms:modified>
</cp:coreProperties>
</file>