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95" r:id="rId3"/>
    <p:sldId id="353" r:id="rId4"/>
    <p:sldId id="262" r:id="rId5"/>
    <p:sldId id="297" r:id="rId6"/>
    <p:sldId id="298" r:id="rId7"/>
    <p:sldId id="299" r:id="rId8"/>
    <p:sldId id="266" r:id="rId9"/>
    <p:sldId id="300" r:id="rId10"/>
    <p:sldId id="301" r:id="rId11"/>
    <p:sldId id="302" r:id="rId12"/>
    <p:sldId id="303" r:id="rId13"/>
    <p:sldId id="304" r:id="rId14"/>
    <p:sldId id="306" r:id="rId15"/>
    <p:sldId id="307" r:id="rId16"/>
    <p:sldId id="308" r:id="rId17"/>
    <p:sldId id="309" r:id="rId18"/>
    <p:sldId id="310" r:id="rId19"/>
    <p:sldId id="311" r:id="rId20"/>
    <p:sldId id="313" r:id="rId21"/>
    <p:sldId id="312" r:id="rId22"/>
    <p:sldId id="314" r:id="rId23"/>
    <p:sldId id="315" r:id="rId24"/>
    <p:sldId id="316" r:id="rId25"/>
    <p:sldId id="317" r:id="rId26"/>
    <p:sldId id="318" r:id="rId27"/>
    <p:sldId id="319" r:id="rId28"/>
    <p:sldId id="321" r:id="rId29"/>
    <p:sldId id="320" r:id="rId30"/>
    <p:sldId id="322" r:id="rId31"/>
    <p:sldId id="354" r:id="rId32"/>
    <p:sldId id="355" r:id="rId33"/>
    <p:sldId id="356" r:id="rId34"/>
    <p:sldId id="357" r:id="rId35"/>
    <p:sldId id="358" r:id="rId36"/>
    <p:sldId id="359" r:id="rId37"/>
    <p:sldId id="348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49" r:id="rId50"/>
    <p:sldId id="334" r:id="rId51"/>
    <p:sldId id="335" r:id="rId52"/>
    <p:sldId id="336" r:id="rId53"/>
    <p:sldId id="350" r:id="rId54"/>
    <p:sldId id="337" r:id="rId55"/>
    <p:sldId id="338" r:id="rId56"/>
    <p:sldId id="339" r:id="rId57"/>
    <p:sldId id="340" r:id="rId58"/>
    <p:sldId id="341" r:id="rId59"/>
    <p:sldId id="342" r:id="rId60"/>
    <p:sldId id="352" r:id="rId61"/>
    <p:sldId id="351" r:id="rId62"/>
    <p:sldId id="343" r:id="rId63"/>
    <p:sldId id="344" r:id="rId64"/>
    <p:sldId id="345" r:id="rId65"/>
    <p:sldId id="346" r:id="rId66"/>
    <p:sldId id="347" r:id="rId67"/>
    <p:sldId id="360" r:id="rId68"/>
    <p:sldId id="361" r:id="rId6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33"/>
    <p:restoredTop sz="94444"/>
  </p:normalViewPr>
  <p:slideViewPr>
    <p:cSldViewPr snapToGrid="0" snapToObjects="1">
      <p:cViewPr varScale="1">
        <p:scale>
          <a:sx n="77" d="100"/>
          <a:sy n="77" d="100"/>
        </p:scale>
        <p:origin x="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Wortschatz</a:t>
            </a:r>
            <a:r>
              <a:rPr lang="fr-FR" dirty="0"/>
              <a:t> – </a:t>
            </a:r>
            <a:r>
              <a:rPr lang="fr-FR" dirty="0" err="1"/>
              <a:t>Kapitel</a:t>
            </a:r>
            <a:r>
              <a:rPr lang="fr-FR" dirty="0"/>
              <a:t> 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9CF15-2738-4741-AFB7-651364255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400" dirty="0" err="1"/>
              <a:t>Meine</a:t>
            </a:r>
            <a:r>
              <a:rPr lang="fr-FR" sz="4400" dirty="0"/>
              <a:t> </a:t>
            </a:r>
            <a:r>
              <a:rPr lang="fr-FR" sz="4400" dirty="0" err="1"/>
              <a:t>Stadt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Weg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3" name="AutoShape 2" descr="Bildergebnis für weg">
            <a:extLst>
              <a:ext uri="{FF2B5EF4-FFF2-40B4-BE49-F238E27FC236}">
                <a16:creationId xmlns:a16="http://schemas.microsoft.com/office/drawing/2014/main" id="{D1D8D870-F94C-FA47-8762-A685953733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6550" y="2139950"/>
            <a:ext cx="38989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44" name="Picture 4" descr="Piste En Bois, Web, L'Écart, Nature, Sentier, Printemps">
            <a:extLst>
              <a:ext uri="{FF2B5EF4-FFF2-40B4-BE49-F238E27FC236}">
                <a16:creationId xmlns:a16="http://schemas.microsoft.com/office/drawing/2014/main" id="{F3E186C5-BDB9-924A-965B-508A087008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38" y="2139950"/>
            <a:ext cx="5620124" cy="371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8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rechts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8" name="Picture 4" descr="Bildergebnis für rechts">
            <a:extLst>
              <a:ext uri="{FF2B5EF4-FFF2-40B4-BE49-F238E27FC236}">
                <a16:creationId xmlns:a16="http://schemas.microsoft.com/office/drawing/2014/main" id="{25CD8C83-9376-1D4E-A7BE-EDCF0FF1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045494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5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links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links icon">
            <a:extLst>
              <a:ext uri="{FF2B5EF4-FFF2-40B4-BE49-F238E27FC236}">
                <a16:creationId xmlns:a16="http://schemas.microsoft.com/office/drawing/2014/main" id="{C04EF47C-444B-2E4A-BED4-2F0E420ACA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4732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links icon">
            <a:extLst>
              <a:ext uri="{FF2B5EF4-FFF2-40B4-BE49-F238E27FC236}">
                <a16:creationId xmlns:a16="http://schemas.microsoft.com/office/drawing/2014/main" id="{38A876AA-B65D-3546-8676-0E6A7ACF70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16256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4" name="Picture 6" descr="Bildergebnis für links icon">
            <a:extLst>
              <a:ext uri="{FF2B5EF4-FFF2-40B4-BE49-F238E27FC236}">
                <a16:creationId xmlns:a16="http://schemas.microsoft.com/office/drawing/2014/main" id="{03DA9725-3DC8-8441-B5C4-5A4AE92F7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045494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8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geradeaus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geradeaus">
            <a:extLst>
              <a:ext uri="{FF2B5EF4-FFF2-40B4-BE49-F238E27FC236}">
                <a16:creationId xmlns:a16="http://schemas.microsoft.com/office/drawing/2014/main" id="{21E4020A-CC77-DF4C-B4D9-1025F486C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4732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Bildergebnis für geradeaus">
            <a:extLst>
              <a:ext uri="{FF2B5EF4-FFF2-40B4-BE49-F238E27FC236}">
                <a16:creationId xmlns:a16="http://schemas.microsoft.com/office/drawing/2014/main" id="{40DEA678-9DDC-504D-9FA2-DF656E6544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16256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8" name="Picture 6" descr="Bildergebnis für geradeaus fahren">
            <a:extLst>
              <a:ext uri="{FF2B5EF4-FFF2-40B4-BE49-F238E27FC236}">
                <a16:creationId xmlns:a16="http://schemas.microsoft.com/office/drawing/2014/main" id="{DDEB9E47-106A-3A4A-8E75-017F56727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045494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Gehr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rechts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und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dann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geradeaus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Va à droite et ensuite tout droit.</a:t>
            </a:r>
          </a:p>
        </p:txBody>
      </p:sp>
    </p:spTree>
    <p:extLst>
      <p:ext uri="{BB962C8B-B14F-4D97-AF65-F5344CB8AC3E}">
        <p14:creationId xmlns:p14="http://schemas.microsoft.com/office/powerpoint/2010/main" val="43128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7F23A8-1660-684E-A93C-761A70505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486" y="2168399"/>
            <a:ext cx="4141027" cy="31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8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auf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E26402-17C5-134F-AD72-7F189AB3F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2484110"/>
            <a:ext cx="4880257" cy="303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unter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1BB89E-6B42-BE4F-A224-76820B054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808" y="2711886"/>
            <a:ext cx="4029420" cy="259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vor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34DA7C-8A22-1E4B-8C40-BA9F8AE4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190" y="2630767"/>
            <a:ext cx="4009775" cy="256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hinter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7AD693-3BDA-844B-8132-AC6431F8B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316" y="2717426"/>
            <a:ext cx="4393996" cy="250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 der </a:t>
            </a:r>
            <a:r>
              <a:rPr lang="fr-FR" dirty="0" err="1"/>
              <a:t>Stadt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7860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21D9EE-5D86-B64E-8BE5-776856395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1" y="2978897"/>
            <a:ext cx="3426758" cy="234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2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neben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850497-6558-DF49-AF68-9F70AF678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991" y="2855632"/>
            <a:ext cx="3617753" cy="20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5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über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77891B-2D03-4F4B-A12D-9A6FF6339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918" y="2718173"/>
            <a:ext cx="3051362" cy="25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1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zwischen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D2D2BC-FC03-054E-80A3-E5A821368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227" y="2779059"/>
            <a:ext cx="3451411" cy="26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9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Kreuzung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Bildergebnis für kreuzung">
            <a:extLst>
              <a:ext uri="{FF2B5EF4-FFF2-40B4-BE49-F238E27FC236}">
                <a16:creationId xmlns:a16="http://schemas.microsoft.com/office/drawing/2014/main" id="{1BA2BCDD-4044-0644-B85C-E4BBA3761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88" y="1825625"/>
            <a:ext cx="5461079" cy="381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4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Ampel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Bildergebnis für ampel">
            <a:extLst>
              <a:ext uri="{FF2B5EF4-FFF2-40B4-BE49-F238E27FC236}">
                <a16:creationId xmlns:a16="http://schemas.microsoft.com/office/drawing/2014/main" id="{E06A5109-62B0-2649-B538-1C1C8B3A2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24844"/>
            <a:ext cx="39116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7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Ort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Le lieu, l’endroit</a:t>
            </a:r>
          </a:p>
        </p:txBody>
      </p:sp>
    </p:spTree>
    <p:extLst>
      <p:ext uri="{BB962C8B-B14F-4D97-AF65-F5344CB8AC3E}">
        <p14:creationId xmlns:p14="http://schemas.microsoft.com/office/powerpoint/2010/main" val="12613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Haltestelle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8" name="Picture 4" descr="Bildergebnis für haltestelle">
            <a:extLst>
              <a:ext uri="{FF2B5EF4-FFF2-40B4-BE49-F238E27FC236}">
                <a16:creationId xmlns:a16="http://schemas.microsoft.com/office/drawing/2014/main" id="{7A6D55D6-5CFC-1241-90BB-E7DA93B80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71" y="1825625"/>
            <a:ext cx="5313257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18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Aussteigen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er </a:t>
            </a:r>
            <a:r>
              <a:rPr lang="fr-FR" b="1" dirty="0" err="1">
                <a:solidFill>
                  <a:srgbClr val="FF0000"/>
                </a:solidFill>
              </a:rPr>
              <a:t>steigt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aus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Descendre d’un véhicule</a:t>
            </a:r>
          </a:p>
        </p:txBody>
      </p:sp>
    </p:spTree>
    <p:extLst>
      <p:ext uri="{BB962C8B-B14F-4D97-AF65-F5344CB8AC3E}">
        <p14:creationId xmlns:p14="http://schemas.microsoft.com/office/powerpoint/2010/main" val="235117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Marktplatz</a:t>
            </a:r>
            <a:r>
              <a:rPr lang="fr-FR" b="1" dirty="0">
                <a:solidFill>
                  <a:srgbClr val="FF0000"/>
                </a:solidFill>
              </a:rPr>
              <a:t>, -¨e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Bildergebnis für marktplatz">
            <a:extLst>
              <a:ext uri="{FF2B5EF4-FFF2-40B4-BE49-F238E27FC236}">
                <a16:creationId xmlns:a16="http://schemas.microsoft.com/office/drawing/2014/main" id="{C9C6FED6-F2C5-0F47-80EB-DC649E74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26" y="2245782"/>
            <a:ext cx="5225007" cy="34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5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Zentrum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Le centre</a:t>
            </a:r>
          </a:p>
        </p:txBody>
      </p:sp>
    </p:spTree>
    <p:extLst>
      <p:ext uri="{BB962C8B-B14F-4D97-AF65-F5344CB8AC3E}">
        <p14:creationId xmlns:p14="http://schemas.microsoft.com/office/powerpoint/2010/main" val="30859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nah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Proche, à proximité</a:t>
            </a:r>
          </a:p>
        </p:txBody>
      </p:sp>
    </p:spTree>
    <p:extLst>
      <p:ext uri="{BB962C8B-B14F-4D97-AF65-F5344CB8AC3E}">
        <p14:creationId xmlns:p14="http://schemas.microsoft.com/office/powerpoint/2010/main" val="22412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weit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loin</a:t>
            </a:r>
          </a:p>
        </p:txBody>
      </p:sp>
    </p:spTree>
    <p:extLst>
      <p:ext uri="{BB962C8B-B14F-4D97-AF65-F5344CB8AC3E}">
        <p14:creationId xmlns:p14="http://schemas.microsoft.com/office/powerpoint/2010/main" val="261411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Jugendzentrum</a:t>
            </a:r>
            <a:r>
              <a:rPr lang="fr-FR" b="1" dirty="0">
                <a:solidFill>
                  <a:srgbClr val="FF0000"/>
                </a:solidFill>
              </a:rPr>
              <a:t>, die </a:t>
            </a:r>
            <a:r>
              <a:rPr lang="fr-FR" b="1" dirty="0" err="1">
                <a:solidFill>
                  <a:srgbClr val="FF0000"/>
                </a:solidFill>
              </a:rPr>
              <a:t>Jugendzentren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 descr="Résultat de recherche d'images pour &quot;jugendzentrum&quot;">
            <a:extLst>
              <a:ext uri="{FF2B5EF4-FFF2-40B4-BE49-F238E27FC236}">
                <a16:creationId xmlns:a16="http://schemas.microsoft.com/office/drawing/2014/main" id="{6947EA6B-6311-054B-8D9C-7BB0CAC1D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1" y="1670050"/>
            <a:ext cx="56388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billard clipart&quot;">
            <a:extLst>
              <a:ext uri="{FF2B5EF4-FFF2-40B4-BE49-F238E27FC236}">
                <a16:creationId xmlns:a16="http://schemas.microsoft.com/office/drawing/2014/main" id="{05385496-9E6C-A248-AA50-10261A1A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27" y="3896071"/>
            <a:ext cx="4251594" cy="22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2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Rathaus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Résultat de recherche d'images pour &quot;rathaus fribourg&quot;">
            <a:extLst>
              <a:ext uri="{FF2B5EF4-FFF2-40B4-BE49-F238E27FC236}">
                <a16:creationId xmlns:a16="http://schemas.microsoft.com/office/drawing/2014/main" id="{A162782A-DF3A-2241-A88C-45865F0EF6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81500" y="2241550"/>
            <a:ext cx="3429000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2" name="Picture 4" descr="Résultat de recherche d'images pour &quot;rathaus fribourg&quot;">
            <a:extLst>
              <a:ext uri="{FF2B5EF4-FFF2-40B4-BE49-F238E27FC236}">
                <a16:creationId xmlns:a16="http://schemas.microsoft.com/office/drawing/2014/main" id="{95E935C7-D755-B249-A19F-A9E56E95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36577"/>
            <a:ext cx="5638800" cy="37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Spielplatz</a:t>
            </a:r>
            <a:r>
              <a:rPr lang="fr-FR" b="1" dirty="0">
                <a:solidFill>
                  <a:srgbClr val="FF0000"/>
                </a:solidFill>
              </a:rPr>
              <a:t>, ¨e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4" name="Picture 2" descr="Résultat de recherche d'images pour &quot;spielplatz&quot;">
            <a:extLst>
              <a:ext uri="{FF2B5EF4-FFF2-40B4-BE49-F238E27FC236}">
                <a16:creationId xmlns:a16="http://schemas.microsoft.com/office/drawing/2014/main" id="{DBD8C164-C24F-7D46-8CC7-A166CB322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86744"/>
            <a:ext cx="56388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4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Schulweg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 descr="Résultat de recherche d'images pour &quot;schulweg&quot;">
            <a:extLst>
              <a:ext uri="{FF2B5EF4-FFF2-40B4-BE49-F238E27FC236}">
                <a16:creationId xmlns:a16="http://schemas.microsoft.com/office/drawing/2014/main" id="{E64A90A3-14CF-9847-AEFE-5CA2E7C06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58" y="1962150"/>
            <a:ext cx="440055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iste En Bois, Web, L'Écart, Nature, Sentier, Printemps">
            <a:extLst>
              <a:ext uri="{FF2B5EF4-FFF2-40B4-BE49-F238E27FC236}">
                <a16:creationId xmlns:a16="http://schemas.microsoft.com/office/drawing/2014/main" id="{71008762-4469-FA4B-80C5-A657D7BC8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1" y="3261041"/>
            <a:ext cx="4055687" cy="26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5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Abbiegen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er </a:t>
            </a:r>
            <a:r>
              <a:rPr lang="fr-FR" b="1" dirty="0" err="1">
                <a:solidFill>
                  <a:srgbClr val="FF0000"/>
                </a:solidFill>
              </a:rPr>
              <a:t>biegt</a:t>
            </a:r>
            <a:r>
              <a:rPr lang="fr-FR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Résultat de recherche d'images pour &quot;abbiegen&quot;">
            <a:extLst>
              <a:ext uri="{FF2B5EF4-FFF2-40B4-BE49-F238E27FC236}">
                <a16:creationId xmlns:a16="http://schemas.microsoft.com/office/drawing/2014/main" id="{5A6D8392-21CE-5942-BDD3-BC7653908F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46500" y="10795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Résultat de recherche d'images pour &quot;abbiegen&quot;">
            <a:extLst>
              <a:ext uri="{FF2B5EF4-FFF2-40B4-BE49-F238E27FC236}">
                <a16:creationId xmlns:a16="http://schemas.microsoft.com/office/drawing/2014/main" id="{2FE42ED5-2DD0-FD40-9CE7-D788A777E5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98900" y="12319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Résultat de recherche d'images pour &quot;abbiegen&quot;">
            <a:extLst>
              <a:ext uri="{FF2B5EF4-FFF2-40B4-BE49-F238E27FC236}">
                <a16:creationId xmlns:a16="http://schemas.microsoft.com/office/drawing/2014/main" id="{B3937E31-245B-644F-8554-EF8B04BE8F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51300" y="1384300"/>
            <a:ext cx="46990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30" name="Picture 10" descr="Résultat de recherche d'images pour &quot;abbiegen&quot;">
            <a:extLst>
              <a:ext uri="{FF2B5EF4-FFF2-40B4-BE49-F238E27FC236}">
                <a16:creationId xmlns:a16="http://schemas.microsoft.com/office/drawing/2014/main" id="{499368D5-105D-5548-9DD7-06984C56E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640" y="2253297"/>
            <a:ext cx="3964940" cy="396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32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Geschäfte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3761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Bäckerei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316" name="Picture 4" descr="Bildergebnis für bäckerei">
            <a:extLst>
              <a:ext uri="{FF2B5EF4-FFF2-40B4-BE49-F238E27FC236}">
                <a16:creationId xmlns:a16="http://schemas.microsoft.com/office/drawing/2014/main" id="{74F9D4C4-4305-E549-B4F6-D525EFA9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79" y="2211916"/>
            <a:ext cx="5479421" cy="364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4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Kiosk,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im kiosk">
            <a:extLst>
              <a:ext uri="{FF2B5EF4-FFF2-40B4-BE49-F238E27FC236}">
                <a16:creationId xmlns:a16="http://schemas.microsoft.com/office/drawing/2014/main" id="{0F5AF127-F53B-6B4D-BF04-244BC51D2D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063750"/>
            <a:ext cx="39116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340" name="Picture 4" descr="Bildergebnis für im kiosk">
            <a:extLst>
              <a:ext uri="{FF2B5EF4-FFF2-40B4-BE49-F238E27FC236}">
                <a16:creationId xmlns:a16="http://schemas.microsoft.com/office/drawing/2014/main" id="{1F86875E-91F6-514B-A7AF-CBEB1938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67" y="2063750"/>
            <a:ext cx="5215466" cy="372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Hotel</a:t>
            </a:r>
            <a:r>
              <a:rPr lang="fr-FR" b="1" dirty="0">
                <a:solidFill>
                  <a:srgbClr val="FF0000"/>
                </a:solidFill>
              </a:rPr>
              <a:t>, -s</a:t>
            </a:r>
          </a:p>
        </p:txBody>
      </p:sp>
      <p:pic>
        <p:nvPicPr>
          <p:cNvPr id="1026" name="Picture 2" descr="Résultat de recherche d'images pour &quot;hotel&quot;">
            <a:extLst>
              <a:ext uri="{FF2B5EF4-FFF2-40B4-BE49-F238E27FC236}">
                <a16:creationId xmlns:a16="http://schemas.microsoft.com/office/drawing/2014/main" id="{F591D81E-BB6A-A84F-9F3E-D7F286DE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20" y="2341033"/>
            <a:ext cx="745855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Apotheke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Bildergebnis für apotheke">
            <a:extLst>
              <a:ext uri="{FF2B5EF4-FFF2-40B4-BE49-F238E27FC236}">
                <a16:creationId xmlns:a16="http://schemas.microsoft.com/office/drawing/2014/main" id="{B61F80CC-B9E3-6545-878B-438358C66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06" y="2106083"/>
            <a:ext cx="4977094" cy="366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6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Post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postkasten haus">
            <a:extLst>
              <a:ext uri="{FF2B5EF4-FFF2-40B4-BE49-F238E27FC236}">
                <a16:creationId xmlns:a16="http://schemas.microsoft.com/office/drawing/2014/main" id="{EC7639E1-DFE6-2743-957B-ED22B1A11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18000" y="1060450"/>
            <a:ext cx="35560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postkasten haus">
            <a:extLst>
              <a:ext uri="{FF2B5EF4-FFF2-40B4-BE49-F238E27FC236}">
                <a16:creationId xmlns:a16="http://schemas.microsoft.com/office/drawing/2014/main" id="{80FE11C7-3C61-274F-AEAE-0C546B20A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90" name="Picture 6" descr="Bildergebnis für postkasten haus">
            <a:extLst>
              <a:ext uri="{FF2B5EF4-FFF2-40B4-BE49-F238E27FC236}">
                <a16:creationId xmlns:a16="http://schemas.microsoft.com/office/drawing/2014/main" id="{D993A95C-7EC1-F545-9F75-A6010BC6F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7" y="2127250"/>
            <a:ext cx="5488165" cy="36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96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Bank,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Bildergebnis für bank schweiz">
            <a:extLst>
              <a:ext uri="{FF2B5EF4-FFF2-40B4-BE49-F238E27FC236}">
                <a16:creationId xmlns:a16="http://schemas.microsoft.com/office/drawing/2014/main" id="{89DC4822-0ADD-5941-81E8-D7D6513C4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534" y="2434165"/>
            <a:ext cx="5833533" cy="291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0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Einkaufen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er </a:t>
            </a:r>
            <a:r>
              <a:rPr lang="fr-FR" b="1" dirty="0" err="1">
                <a:solidFill>
                  <a:srgbClr val="FF0000"/>
                </a:solidFill>
              </a:rPr>
              <a:t>kauft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ein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Bildergebnis für einkaufen">
            <a:extLst>
              <a:ext uri="{FF2B5EF4-FFF2-40B4-BE49-F238E27FC236}">
                <a16:creationId xmlns:a16="http://schemas.microsoft.com/office/drawing/2014/main" id="{01EB717A-1FBC-5C49-9894-B2BDC8EB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43" y="2008716"/>
            <a:ext cx="5810157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89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Bezahlen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er </a:t>
            </a:r>
            <a:r>
              <a:rPr lang="fr-FR" b="1" dirty="0" err="1">
                <a:solidFill>
                  <a:srgbClr val="FF0000"/>
                </a:solidFill>
              </a:rPr>
              <a:t>bezahlt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ezahlen euro">
            <a:extLst>
              <a:ext uri="{FF2B5EF4-FFF2-40B4-BE49-F238E27FC236}">
                <a16:creationId xmlns:a16="http://schemas.microsoft.com/office/drawing/2014/main" id="{0C1169CB-DF36-D342-9D73-EEFF6ABCC2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01850"/>
            <a:ext cx="39116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9460" name="Picture 4" descr="Bildergebnis für bezahlen euro">
            <a:extLst>
              <a:ext uri="{FF2B5EF4-FFF2-40B4-BE49-F238E27FC236}">
                <a16:creationId xmlns:a16="http://schemas.microsoft.com/office/drawing/2014/main" id="{72F2E780-818F-7C42-BBC5-4CD242CA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659" y="2188369"/>
            <a:ext cx="5448682" cy="36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53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Shoppen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er </a:t>
            </a:r>
            <a:r>
              <a:rPr lang="fr-FR" b="1" dirty="0" err="1">
                <a:solidFill>
                  <a:srgbClr val="FF0000"/>
                </a:solidFill>
              </a:rPr>
              <a:t>shoppt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shoppen frau">
            <a:extLst>
              <a:ext uri="{FF2B5EF4-FFF2-40B4-BE49-F238E27FC236}">
                <a16:creationId xmlns:a16="http://schemas.microsoft.com/office/drawing/2014/main" id="{C7A103EA-9C91-2642-952E-59D2F5EA39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484" name="Picture 4" descr="Bildergebnis für shoppen frau">
            <a:extLst>
              <a:ext uri="{FF2B5EF4-FFF2-40B4-BE49-F238E27FC236}">
                <a16:creationId xmlns:a16="http://schemas.microsoft.com/office/drawing/2014/main" id="{2AA80C7B-A7DF-4E47-89CD-AB162203D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87" y="2286000"/>
            <a:ext cx="1753945" cy="34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2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Kaufhaus</a:t>
            </a:r>
            <a:r>
              <a:rPr lang="fr-FR" b="1" dirty="0">
                <a:solidFill>
                  <a:srgbClr val="FF0000"/>
                </a:solidFill>
              </a:rPr>
              <a:t>, - ¨er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 descr="Bildergebnis für kaufhaus">
            <a:extLst>
              <a:ext uri="{FF2B5EF4-FFF2-40B4-BE49-F238E27FC236}">
                <a16:creationId xmlns:a16="http://schemas.microsoft.com/office/drawing/2014/main" id="{62AD831F-2EF3-B244-AC0E-78B3CDB6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20" y="1976437"/>
            <a:ext cx="6084447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90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Geschäft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Résultat de recherche d'images pour &quot;fnac&quot;">
            <a:extLst>
              <a:ext uri="{FF2B5EF4-FFF2-40B4-BE49-F238E27FC236}">
                <a16:creationId xmlns:a16="http://schemas.microsoft.com/office/drawing/2014/main" id="{5106FF89-0A43-644C-912C-E9029A610C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9300" y="622300"/>
            <a:ext cx="56134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2530" name="Picture 2" descr="Bildergebnis für geschäft h&amp;m">
            <a:extLst>
              <a:ext uri="{FF2B5EF4-FFF2-40B4-BE49-F238E27FC236}">
                <a16:creationId xmlns:a16="http://schemas.microsoft.com/office/drawing/2014/main" id="{1E14FE32-0ED5-7E4F-9752-A7710674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56" y="2178049"/>
            <a:ext cx="5453978" cy="363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9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Kasse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Bildergebnis für kasse im supermarkt">
            <a:extLst>
              <a:ext uri="{FF2B5EF4-FFF2-40B4-BE49-F238E27FC236}">
                <a16:creationId xmlns:a16="http://schemas.microsoft.com/office/drawing/2014/main" id="{AF2A8540-78CD-F14E-ABFF-D23707086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19" y="1962944"/>
            <a:ext cx="5104161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5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Lebensmittel</a:t>
            </a:r>
            <a:r>
              <a:rPr lang="fr-FR" dirty="0"/>
              <a:t> &amp; </a:t>
            </a:r>
            <a:r>
              <a:rPr lang="fr-FR" dirty="0" err="1"/>
              <a:t>Waren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6087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Sportplatz</a:t>
            </a:r>
            <a:r>
              <a:rPr lang="fr-FR" b="1" dirty="0">
                <a:solidFill>
                  <a:srgbClr val="FF0000"/>
                </a:solidFill>
              </a:rPr>
              <a:t>, -¨e</a:t>
            </a:r>
          </a:p>
        </p:txBody>
      </p:sp>
      <p:sp>
        <p:nvSpPr>
          <p:cNvPr id="3" name="AutoShape 2" descr="Bildergebnis für sportplatz">
            <a:extLst>
              <a:ext uri="{FF2B5EF4-FFF2-40B4-BE49-F238E27FC236}">
                <a16:creationId xmlns:a16="http://schemas.microsoft.com/office/drawing/2014/main" id="{9992C327-34B2-4447-9C49-6FC29D5011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sportplatz">
            <a:extLst>
              <a:ext uri="{FF2B5EF4-FFF2-40B4-BE49-F238E27FC236}">
                <a16:creationId xmlns:a16="http://schemas.microsoft.com/office/drawing/2014/main" id="{49A15CB4-35B0-E445-A472-D1102BAE1B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3304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Bildergebnis für sportplatz">
            <a:extLst>
              <a:ext uri="{FF2B5EF4-FFF2-40B4-BE49-F238E27FC236}">
                <a16:creationId xmlns:a16="http://schemas.microsoft.com/office/drawing/2014/main" id="{749F99DE-FF58-5248-8D0C-5ADF6D555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4828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0" descr="Bildergebnis für sportplatz">
            <a:extLst>
              <a:ext uri="{FF2B5EF4-FFF2-40B4-BE49-F238E27FC236}">
                <a16:creationId xmlns:a16="http://schemas.microsoft.com/office/drawing/2014/main" id="{6236C6F1-A356-2844-A2D8-049D0C71DE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5000" y="26352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60" name="Picture 12" descr="Bildergebnis für sportplatz">
            <a:extLst>
              <a:ext uri="{FF2B5EF4-FFF2-40B4-BE49-F238E27FC236}">
                <a16:creationId xmlns:a16="http://schemas.microsoft.com/office/drawing/2014/main" id="{4B7F51A8-1D52-7046-A87A-D9FC5769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819275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4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Medikament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medikament">
            <a:extLst>
              <a:ext uri="{FF2B5EF4-FFF2-40B4-BE49-F238E27FC236}">
                <a16:creationId xmlns:a16="http://schemas.microsoft.com/office/drawing/2014/main" id="{EB995759-7EF9-4C4D-8DC7-14ABCF07DE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582" name="Picture 6" descr="Bildergebnis für medikament">
            <a:extLst>
              <a:ext uri="{FF2B5EF4-FFF2-40B4-BE49-F238E27FC236}">
                <a16:creationId xmlns:a16="http://schemas.microsoft.com/office/drawing/2014/main" id="{F7D95890-9722-FA43-B650-638BD3ED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76" y="1947333"/>
            <a:ext cx="6084447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Zeitschrift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 descr="Bildergebnis für zeitschrift">
            <a:extLst>
              <a:ext uri="{FF2B5EF4-FFF2-40B4-BE49-F238E27FC236}">
                <a16:creationId xmlns:a16="http://schemas.microsoft.com/office/drawing/2014/main" id="{10471A98-F233-F144-B58D-9A82C0B72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1690688"/>
            <a:ext cx="35941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Zeitung,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Résultat de recherche d'images pour &quot;zeitung freiburger&quot;">
            <a:extLst>
              <a:ext uri="{FF2B5EF4-FFF2-40B4-BE49-F238E27FC236}">
                <a16:creationId xmlns:a16="http://schemas.microsoft.com/office/drawing/2014/main" id="{8FD8ECA4-2633-E348-8A44-84F6141F25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51000" y="1612900"/>
            <a:ext cx="88900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6626" name="Picture 2" descr="Bildergebnis für zeitung">
            <a:extLst>
              <a:ext uri="{FF2B5EF4-FFF2-40B4-BE49-F238E27FC236}">
                <a16:creationId xmlns:a16="http://schemas.microsoft.com/office/drawing/2014/main" id="{A3612FB1-2864-B64C-9998-0B77EBE96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85" y="2096294"/>
            <a:ext cx="624191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3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Schulsachen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8246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Blatt</a:t>
            </a:r>
            <a:r>
              <a:rPr lang="fr-FR" b="1" dirty="0">
                <a:solidFill>
                  <a:srgbClr val="FF0000"/>
                </a:solidFill>
              </a:rPr>
              <a:t>, -¨er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latt papier">
            <a:extLst>
              <a:ext uri="{FF2B5EF4-FFF2-40B4-BE49-F238E27FC236}">
                <a16:creationId xmlns:a16="http://schemas.microsoft.com/office/drawing/2014/main" id="{50392E31-4D35-DC4C-8042-30A3C7D9FA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130300"/>
            <a:ext cx="391160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7652" name="Picture 4" descr="Bildergebnis für blatt papier">
            <a:extLst>
              <a:ext uri="{FF2B5EF4-FFF2-40B4-BE49-F238E27FC236}">
                <a16:creationId xmlns:a16="http://schemas.microsoft.com/office/drawing/2014/main" id="{7D87757A-5452-7A47-8D24-9CFAA3DA2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69" y="1880394"/>
            <a:ext cx="3017462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Kuli</a:t>
            </a:r>
            <a:r>
              <a:rPr lang="fr-FR" b="1" dirty="0">
                <a:solidFill>
                  <a:srgbClr val="FF0000"/>
                </a:solidFill>
              </a:rPr>
              <a:t>, -s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kuli">
            <a:extLst>
              <a:ext uri="{FF2B5EF4-FFF2-40B4-BE49-F238E27FC236}">
                <a16:creationId xmlns:a16="http://schemas.microsoft.com/office/drawing/2014/main" id="{50282090-D204-7B4D-B5BD-5B0A4A92F4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568450"/>
            <a:ext cx="49657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676" name="Picture 4" descr="Bildergebnis für kuli">
            <a:extLst>
              <a:ext uri="{FF2B5EF4-FFF2-40B4-BE49-F238E27FC236}">
                <a16:creationId xmlns:a16="http://schemas.microsoft.com/office/drawing/2014/main" id="{E9A8AC16-5E39-8B45-9E34-5846DB87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22" y="2178050"/>
            <a:ext cx="5483755" cy="36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18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Bleistift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 descr="Bildergebnis für bleistift">
            <a:extLst>
              <a:ext uri="{FF2B5EF4-FFF2-40B4-BE49-F238E27FC236}">
                <a16:creationId xmlns:a16="http://schemas.microsoft.com/office/drawing/2014/main" id="{04371EFE-1224-D448-9C1B-3577D3650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284" y="2533649"/>
            <a:ext cx="6967240" cy="25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32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Radiergummi</a:t>
            </a:r>
            <a:r>
              <a:rPr lang="fr-FR" b="1" dirty="0">
                <a:solidFill>
                  <a:srgbClr val="FF0000"/>
                </a:solidFill>
              </a:rPr>
              <a:t>, -s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 descr="Bildergebnis für radiergummi">
            <a:extLst>
              <a:ext uri="{FF2B5EF4-FFF2-40B4-BE49-F238E27FC236}">
                <a16:creationId xmlns:a16="http://schemas.microsoft.com/office/drawing/2014/main" id="{BBD73BA7-AC94-6A4F-8AC2-D9DBE930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343944"/>
            <a:ext cx="4965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3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Lineal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lineal">
            <a:extLst>
              <a:ext uri="{FF2B5EF4-FFF2-40B4-BE49-F238E27FC236}">
                <a16:creationId xmlns:a16="http://schemas.microsoft.com/office/drawing/2014/main" id="{CDA53BA9-0DD4-054D-9078-1BA7F1F00C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2603500"/>
            <a:ext cx="49657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lineal">
            <a:extLst>
              <a:ext uri="{FF2B5EF4-FFF2-40B4-BE49-F238E27FC236}">
                <a16:creationId xmlns:a16="http://schemas.microsoft.com/office/drawing/2014/main" id="{711848EC-7FF0-CC48-893B-280EB14C21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2609850"/>
            <a:ext cx="4940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1750" name="Picture 6" descr="Bildergebnis für lineal">
            <a:extLst>
              <a:ext uri="{FF2B5EF4-FFF2-40B4-BE49-F238E27FC236}">
                <a16:creationId xmlns:a16="http://schemas.microsoft.com/office/drawing/2014/main" id="{4B93601C-B59A-3746-9C0A-DC650F553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16" y="2528094"/>
            <a:ext cx="5877767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98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Schere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schere">
            <a:extLst>
              <a:ext uri="{FF2B5EF4-FFF2-40B4-BE49-F238E27FC236}">
                <a16:creationId xmlns:a16="http://schemas.microsoft.com/office/drawing/2014/main" id="{6F2CA5A4-20A4-BD46-AE4A-326AAA1B7D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676400"/>
            <a:ext cx="49657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2772" name="Picture 4" descr="Bildergebnis für schere">
            <a:extLst>
              <a:ext uri="{FF2B5EF4-FFF2-40B4-BE49-F238E27FC236}">
                <a16:creationId xmlns:a16="http://schemas.microsoft.com/office/drawing/2014/main" id="{42BACD6D-81F6-024C-BB22-6E140E103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343944"/>
            <a:ext cx="4965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6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Bahnhof, -¨e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bahnhof">
            <a:extLst>
              <a:ext uri="{FF2B5EF4-FFF2-40B4-BE49-F238E27FC236}">
                <a16:creationId xmlns:a16="http://schemas.microsoft.com/office/drawing/2014/main" id="{D239D018-3634-0340-8C0C-62804FC88E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bahnhof">
            <a:extLst>
              <a:ext uri="{FF2B5EF4-FFF2-40B4-BE49-F238E27FC236}">
                <a16:creationId xmlns:a16="http://schemas.microsoft.com/office/drawing/2014/main" id="{A9FF1AA2-AE6B-E740-AA91-55D700186B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1145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80" name="Picture 8" descr="Bildergebnis für bahnhof">
            <a:extLst>
              <a:ext uri="{FF2B5EF4-FFF2-40B4-BE49-F238E27FC236}">
                <a16:creationId xmlns:a16="http://schemas.microsoft.com/office/drawing/2014/main" id="{0E63C411-3E91-FD40-9C35-B7F8CE87E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76" y="1844145"/>
            <a:ext cx="6084447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4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Eine</a:t>
            </a:r>
            <a:r>
              <a:rPr lang="fr-FR" dirty="0"/>
              <a:t> </a:t>
            </a:r>
            <a:r>
              <a:rPr lang="fr-FR" dirty="0" err="1"/>
              <a:t>Geschichte</a:t>
            </a:r>
            <a:r>
              <a:rPr lang="fr-FR" dirty="0"/>
              <a:t> </a:t>
            </a:r>
            <a:r>
              <a:rPr lang="fr-FR" dirty="0" err="1"/>
              <a:t>verstehen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05838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Handy</a:t>
            </a:r>
            <a:r>
              <a:rPr lang="fr-FR" b="1" dirty="0">
                <a:solidFill>
                  <a:srgbClr val="FF0000"/>
                </a:solidFill>
              </a:rPr>
              <a:t>, -s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4" descr="Résultat de recherche d'images pour &quot;samsung&quot;">
            <a:extLst>
              <a:ext uri="{FF2B5EF4-FFF2-40B4-BE49-F238E27FC236}">
                <a16:creationId xmlns:a16="http://schemas.microsoft.com/office/drawing/2014/main" id="{26369D7F-4616-7C4A-8649-2452488665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7900" y="622300"/>
            <a:ext cx="51562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3794" name="Picture 2" descr="Bildergebnis für handy">
            <a:extLst>
              <a:ext uri="{FF2B5EF4-FFF2-40B4-BE49-F238E27FC236}">
                <a16:creationId xmlns:a16="http://schemas.microsoft.com/office/drawing/2014/main" id="{C5D1964B-D150-E246-82B0-7B684BF7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32" y="2118782"/>
            <a:ext cx="3793067" cy="379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Portemonnaie, -s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portemonnaie">
            <a:extLst>
              <a:ext uri="{FF2B5EF4-FFF2-40B4-BE49-F238E27FC236}">
                <a16:creationId xmlns:a16="http://schemas.microsoft.com/office/drawing/2014/main" id="{A80C6DAD-11A6-E647-AE81-2E20256D2E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771650"/>
            <a:ext cx="4965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4820" name="Picture 4" descr="Bildergebnis für portemonnaie">
            <a:extLst>
              <a:ext uri="{FF2B5EF4-FFF2-40B4-BE49-F238E27FC236}">
                <a16:creationId xmlns:a16="http://schemas.microsoft.com/office/drawing/2014/main" id="{850A0909-6E81-3645-A539-5076D8309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343944"/>
            <a:ext cx="4965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22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Akku</a:t>
            </a:r>
            <a:r>
              <a:rPr lang="fr-FR" b="1" dirty="0">
                <a:solidFill>
                  <a:srgbClr val="FF0000"/>
                </a:solidFill>
              </a:rPr>
              <a:t>, -s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akku handy">
            <a:extLst>
              <a:ext uri="{FF2B5EF4-FFF2-40B4-BE49-F238E27FC236}">
                <a16:creationId xmlns:a16="http://schemas.microsoft.com/office/drawing/2014/main" id="{D82F03B2-966B-A74B-B10D-416CB57DA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771650"/>
            <a:ext cx="4965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5844" name="Picture 4" descr="Bildergebnis für akku handy">
            <a:extLst>
              <a:ext uri="{FF2B5EF4-FFF2-40B4-BE49-F238E27FC236}">
                <a16:creationId xmlns:a16="http://schemas.microsoft.com/office/drawing/2014/main" id="{0720765C-8BDB-F240-83C0-0C112788B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1912144"/>
            <a:ext cx="49657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02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leer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kein akku">
            <a:extLst>
              <a:ext uri="{FF2B5EF4-FFF2-40B4-BE49-F238E27FC236}">
                <a16:creationId xmlns:a16="http://schemas.microsoft.com/office/drawing/2014/main" id="{2E2A30D3-EF91-DC4D-B04F-275895C9EE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149350"/>
            <a:ext cx="49657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kein akku">
            <a:extLst>
              <a:ext uri="{FF2B5EF4-FFF2-40B4-BE49-F238E27FC236}">
                <a16:creationId xmlns:a16="http://schemas.microsoft.com/office/drawing/2014/main" id="{5A37916F-FC36-FA4C-80DE-464570010B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2184400"/>
            <a:ext cx="49657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8" descr="Bildergebnis für kein akku">
            <a:extLst>
              <a:ext uri="{FF2B5EF4-FFF2-40B4-BE49-F238E27FC236}">
                <a16:creationId xmlns:a16="http://schemas.microsoft.com/office/drawing/2014/main" id="{AF631824-75A2-184C-9380-30803C6A2E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7250" y="2000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0" descr="Bildergebnis für telefon klingelt symbol">
            <a:extLst>
              <a:ext uri="{FF2B5EF4-FFF2-40B4-BE49-F238E27FC236}">
                <a16:creationId xmlns:a16="http://schemas.microsoft.com/office/drawing/2014/main" id="{BC0A1B17-F8A7-F249-8518-94534685FA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933450"/>
            <a:ext cx="49657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2" descr="Bildergebnis für telefon klingelt clipart">
            <a:extLst>
              <a:ext uri="{FF2B5EF4-FFF2-40B4-BE49-F238E27FC236}">
                <a16:creationId xmlns:a16="http://schemas.microsoft.com/office/drawing/2014/main" id="{EF6A35FF-B9B5-D04F-BC74-7D949BFDC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48100" y="1066800"/>
            <a:ext cx="44958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4" descr="Bildergebnis für telefon klingelt clipart">
            <a:extLst>
              <a:ext uri="{FF2B5EF4-FFF2-40B4-BE49-F238E27FC236}">
                <a16:creationId xmlns:a16="http://schemas.microsoft.com/office/drawing/2014/main" id="{BDC71B9E-416A-1741-82D9-077F8C704E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19650" y="21526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16" descr="Bildergebnis für telefon klingelt">
            <a:extLst>
              <a:ext uri="{FF2B5EF4-FFF2-40B4-BE49-F238E27FC236}">
                <a16:creationId xmlns:a16="http://schemas.microsoft.com/office/drawing/2014/main" id="{B1101063-3CBC-724E-9047-1EC692CDCA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5550" y="1092200"/>
            <a:ext cx="49657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18" descr="Bildergebnis für keine batterie handy">
            <a:extLst>
              <a:ext uri="{FF2B5EF4-FFF2-40B4-BE49-F238E27FC236}">
                <a16:creationId xmlns:a16="http://schemas.microsoft.com/office/drawing/2014/main" id="{5CFC2FC2-812B-8F4C-B516-9DA1B8AD1F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94200" y="2235200"/>
            <a:ext cx="34036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Picture 4" descr="Bildergebnis für akku handy">
            <a:extLst>
              <a:ext uri="{FF2B5EF4-FFF2-40B4-BE49-F238E27FC236}">
                <a16:creationId xmlns:a16="http://schemas.microsoft.com/office/drawing/2014/main" id="{A1C7C7A5-3A86-294D-AAFD-3C61C7716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1912144"/>
            <a:ext cx="49657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B94B11F-28A6-1A4B-8D65-B0BB23D71D2C}"/>
              </a:ext>
            </a:extLst>
          </p:cNvPr>
          <p:cNvCxnSpPr/>
          <p:nvPr/>
        </p:nvCxnSpPr>
        <p:spPr>
          <a:xfrm flipH="1">
            <a:off x="8731250" y="1690688"/>
            <a:ext cx="980309" cy="5445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22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klingeln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klingeln">
            <a:extLst>
              <a:ext uri="{FF2B5EF4-FFF2-40B4-BE49-F238E27FC236}">
                <a16:creationId xmlns:a16="http://schemas.microsoft.com/office/drawing/2014/main" id="{6EB84915-742D-E243-9108-DC198A7364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939800"/>
            <a:ext cx="49657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Bildergebnis für klingeln">
            <a:extLst>
              <a:ext uri="{FF2B5EF4-FFF2-40B4-BE49-F238E27FC236}">
                <a16:creationId xmlns:a16="http://schemas.microsoft.com/office/drawing/2014/main" id="{79485B38-D7ED-5B45-A54C-603D8C7A32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76650" y="889000"/>
            <a:ext cx="48387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Bildergebnis für telefon klingelt">
            <a:extLst>
              <a:ext uri="{FF2B5EF4-FFF2-40B4-BE49-F238E27FC236}">
                <a16:creationId xmlns:a16="http://schemas.microsoft.com/office/drawing/2014/main" id="{C1E082AA-EFC8-B94A-8D4C-3C041455D8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5550" y="1085850"/>
            <a:ext cx="49657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8" descr="Bildergebnis für telefon klingelt">
            <a:extLst>
              <a:ext uri="{FF2B5EF4-FFF2-40B4-BE49-F238E27FC236}">
                <a16:creationId xmlns:a16="http://schemas.microsoft.com/office/drawing/2014/main" id="{351DFA33-F442-2C4B-AC0A-4D724064DB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996950"/>
            <a:ext cx="49657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Bildergebnis für telefon klingelt">
            <a:extLst>
              <a:ext uri="{FF2B5EF4-FFF2-40B4-BE49-F238E27FC236}">
                <a16:creationId xmlns:a16="http://schemas.microsoft.com/office/drawing/2014/main" id="{C761ED2D-0495-F741-A815-F240C9B3F7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17950" y="1244600"/>
            <a:ext cx="49657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2" descr="Bildergebnis für telefon klingelt">
            <a:extLst>
              <a:ext uri="{FF2B5EF4-FFF2-40B4-BE49-F238E27FC236}">
                <a16:creationId xmlns:a16="http://schemas.microsoft.com/office/drawing/2014/main" id="{AABC6325-E08C-3E4D-B65E-7DFFF931F7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70350" y="1397000"/>
            <a:ext cx="49657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14" descr="Bildergebnis für telefon klingelt">
            <a:extLst>
              <a:ext uri="{FF2B5EF4-FFF2-40B4-BE49-F238E27FC236}">
                <a16:creationId xmlns:a16="http://schemas.microsoft.com/office/drawing/2014/main" id="{C2D00D5D-2567-6444-BB04-72E6D2CA35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5550" y="1149350"/>
            <a:ext cx="49657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16" descr="Bildergebnis für klingeln">
            <a:extLst>
              <a:ext uri="{FF2B5EF4-FFF2-40B4-BE49-F238E27FC236}">
                <a16:creationId xmlns:a16="http://schemas.microsoft.com/office/drawing/2014/main" id="{0027841A-AF63-F549-9797-6BC49370A2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5550" y="1098550"/>
            <a:ext cx="4965700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8" descr="Bildergebnis für klingeln">
            <a:extLst>
              <a:ext uri="{FF2B5EF4-FFF2-40B4-BE49-F238E27FC236}">
                <a16:creationId xmlns:a16="http://schemas.microsoft.com/office/drawing/2014/main" id="{2916567D-69EF-A64C-A6C9-F12772436F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29050" y="1041400"/>
            <a:ext cx="48387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Résultat de recherche d'images pour &quot;klingeln&quot;">
            <a:extLst>
              <a:ext uri="{FF2B5EF4-FFF2-40B4-BE49-F238E27FC236}">
                <a16:creationId xmlns:a16="http://schemas.microsoft.com/office/drawing/2014/main" id="{EE70A6B4-B170-9B49-9D36-BCEAE5351A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54450" y="1079500"/>
            <a:ext cx="44831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AutoShape 4" descr="Résultat de recherche d'images pour &quot;klingeln&quot;">
            <a:extLst>
              <a:ext uri="{FF2B5EF4-FFF2-40B4-BE49-F238E27FC236}">
                <a16:creationId xmlns:a16="http://schemas.microsoft.com/office/drawing/2014/main" id="{5752B424-CA9C-704F-B913-1707C45414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52850" y="1079500"/>
            <a:ext cx="46863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AutoShape 6" descr="Résultat de recherche d'images pour &quot;klingeln&quot;">
            <a:extLst>
              <a:ext uri="{FF2B5EF4-FFF2-40B4-BE49-F238E27FC236}">
                <a16:creationId xmlns:a16="http://schemas.microsoft.com/office/drawing/2014/main" id="{C212846F-D347-B143-A9D8-431D0456DB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2101850"/>
            <a:ext cx="56388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" name="AutoShape 8" descr="Résultat de recherche d'images pour &quot;klingeln&quot;">
            <a:extLst>
              <a:ext uri="{FF2B5EF4-FFF2-40B4-BE49-F238E27FC236}">
                <a16:creationId xmlns:a16="http://schemas.microsoft.com/office/drawing/2014/main" id="{03FBFCA4-DCA5-C448-B966-936B56D5A4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13200" y="1231900"/>
            <a:ext cx="44704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10" descr="Résultat de recherche d'images pour &quot;telefon klingeln&quot;">
            <a:extLst>
              <a:ext uri="{FF2B5EF4-FFF2-40B4-BE49-F238E27FC236}">
                <a16:creationId xmlns:a16="http://schemas.microsoft.com/office/drawing/2014/main" id="{8C589E85-7345-8141-8539-469D37E89B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95700" y="1079500"/>
            <a:ext cx="48006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" name="AutoShape 12" descr="Résultat de recherche d'images pour &quot;telefon klingeln&quot;">
            <a:extLst>
              <a:ext uri="{FF2B5EF4-FFF2-40B4-BE49-F238E27FC236}">
                <a16:creationId xmlns:a16="http://schemas.microsoft.com/office/drawing/2014/main" id="{5C7F2E02-0E38-424D-B579-C4EFC603B2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48100" y="1231900"/>
            <a:ext cx="48006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14" descr="Résultat de recherche d'images pour &quot;telefon klingeln&quot;">
            <a:extLst>
              <a:ext uri="{FF2B5EF4-FFF2-40B4-BE49-F238E27FC236}">
                <a16:creationId xmlns:a16="http://schemas.microsoft.com/office/drawing/2014/main" id="{BB316246-D5C4-2940-936C-E9DFF32033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00500" y="1384300"/>
            <a:ext cx="48006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208" name="Picture 16" descr="Résultat de recherche d'images pour &quot;telefon klingeln&quot;">
            <a:extLst>
              <a:ext uri="{FF2B5EF4-FFF2-40B4-BE49-F238E27FC236}">
                <a16:creationId xmlns:a16="http://schemas.microsoft.com/office/drawing/2014/main" id="{A8590F27-9A21-D44A-9758-0374DF4D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47838"/>
            <a:ext cx="48006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73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zu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spät</a:t>
            </a:r>
            <a:r>
              <a:rPr lang="fr-FR" b="1" dirty="0">
                <a:solidFill>
                  <a:srgbClr val="FF0000"/>
                </a:solidFill>
              </a:rPr>
              <a:t> sein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être trop tard</a:t>
            </a:r>
          </a:p>
        </p:txBody>
      </p:sp>
    </p:spTree>
    <p:extLst>
      <p:ext uri="{BB962C8B-B14F-4D97-AF65-F5344CB8AC3E}">
        <p14:creationId xmlns:p14="http://schemas.microsoft.com/office/powerpoint/2010/main" val="45913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Mensch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kein akku">
            <a:extLst>
              <a:ext uri="{FF2B5EF4-FFF2-40B4-BE49-F238E27FC236}">
                <a16:creationId xmlns:a16="http://schemas.microsoft.com/office/drawing/2014/main" id="{2E2A30D3-EF91-DC4D-B04F-275895C9EE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149350"/>
            <a:ext cx="49657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kein akku">
            <a:extLst>
              <a:ext uri="{FF2B5EF4-FFF2-40B4-BE49-F238E27FC236}">
                <a16:creationId xmlns:a16="http://schemas.microsoft.com/office/drawing/2014/main" id="{5A37916F-FC36-FA4C-80DE-464570010B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2184400"/>
            <a:ext cx="49657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8" descr="Bildergebnis für kein akku">
            <a:extLst>
              <a:ext uri="{FF2B5EF4-FFF2-40B4-BE49-F238E27FC236}">
                <a16:creationId xmlns:a16="http://schemas.microsoft.com/office/drawing/2014/main" id="{AF631824-75A2-184C-9380-30803C6A2E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7250" y="2000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0" descr="Bildergebnis für telefon klingelt symbol">
            <a:extLst>
              <a:ext uri="{FF2B5EF4-FFF2-40B4-BE49-F238E27FC236}">
                <a16:creationId xmlns:a16="http://schemas.microsoft.com/office/drawing/2014/main" id="{BC0A1B17-F8A7-F249-8518-94534685FA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933450"/>
            <a:ext cx="49657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2" descr="Bildergebnis für telefon klingelt clipart">
            <a:extLst>
              <a:ext uri="{FF2B5EF4-FFF2-40B4-BE49-F238E27FC236}">
                <a16:creationId xmlns:a16="http://schemas.microsoft.com/office/drawing/2014/main" id="{EF6A35FF-B9B5-D04F-BC74-7D949BFDC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48100" y="1066800"/>
            <a:ext cx="44958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4" descr="Bildergebnis für telefon klingelt clipart">
            <a:extLst>
              <a:ext uri="{FF2B5EF4-FFF2-40B4-BE49-F238E27FC236}">
                <a16:creationId xmlns:a16="http://schemas.microsoft.com/office/drawing/2014/main" id="{BDC71B9E-416A-1741-82D9-077F8C704E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19650" y="21526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16" descr="Bildergebnis für telefon klingelt">
            <a:extLst>
              <a:ext uri="{FF2B5EF4-FFF2-40B4-BE49-F238E27FC236}">
                <a16:creationId xmlns:a16="http://schemas.microsoft.com/office/drawing/2014/main" id="{B1101063-3CBC-724E-9047-1EC692CDCA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5550" y="1092200"/>
            <a:ext cx="49657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18" descr="Bildergebnis für keine batterie handy">
            <a:extLst>
              <a:ext uri="{FF2B5EF4-FFF2-40B4-BE49-F238E27FC236}">
                <a16:creationId xmlns:a16="http://schemas.microsoft.com/office/drawing/2014/main" id="{5CFC2FC2-812B-8F4C-B516-9DA1B8AD1F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94200" y="2235200"/>
            <a:ext cx="34036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Résultat de recherche d'images pour &quot;mensch&quot;">
            <a:extLst>
              <a:ext uri="{FF2B5EF4-FFF2-40B4-BE49-F238E27FC236}">
                <a16:creationId xmlns:a16="http://schemas.microsoft.com/office/drawing/2014/main" id="{1C6A3473-0719-9143-B496-72EDEBC045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21250" y="1079500"/>
            <a:ext cx="23495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48" name="Picture 4" descr="Résultat de recherche d'images pour &quot;mensch&quot;">
            <a:extLst>
              <a:ext uri="{FF2B5EF4-FFF2-40B4-BE49-F238E27FC236}">
                <a16:creationId xmlns:a16="http://schemas.microsoft.com/office/drawing/2014/main" id="{0E4A7446-3E73-6349-95F1-D5272AA5E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1690688"/>
            <a:ext cx="33274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06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Roboter</a:t>
            </a:r>
            <a:r>
              <a:rPr lang="fr-FR" b="1" dirty="0">
                <a:solidFill>
                  <a:srgbClr val="FF0000"/>
                </a:solidFill>
              </a:rPr>
              <a:t>, -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kein akku">
            <a:extLst>
              <a:ext uri="{FF2B5EF4-FFF2-40B4-BE49-F238E27FC236}">
                <a16:creationId xmlns:a16="http://schemas.microsoft.com/office/drawing/2014/main" id="{2E2A30D3-EF91-DC4D-B04F-275895C9EE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149350"/>
            <a:ext cx="49657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kein akku">
            <a:extLst>
              <a:ext uri="{FF2B5EF4-FFF2-40B4-BE49-F238E27FC236}">
                <a16:creationId xmlns:a16="http://schemas.microsoft.com/office/drawing/2014/main" id="{5A37916F-FC36-FA4C-80DE-464570010B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2184400"/>
            <a:ext cx="49657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8" descr="Bildergebnis für kein akku">
            <a:extLst>
              <a:ext uri="{FF2B5EF4-FFF2-40B4-BE49-F238E27FC236}">
                <a16:creationId xmlns:a16="http://schemas.microsoft.com/office/drawing/2014/main" id="{AF631824-75A2-184C-9380-30803C6A2E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7250" y="2000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0" descr="Bildergebnis für telefon klingelt symbol">
            <a:extLst>
              <a:ext uri="{FF2B5EF4-FFF2-40B4-BE49-F238E27FC236}">
                <a16:creationId xmlns:a16="http://schemas.microsoft.com/office/drawing/2014/main" id="{BC0A1B17-F8A7-F249-8518-94534685FA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933450"/>
            <a:ext cx="49657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2" descr="Bildergebnis für telefon klingelt clipart">
            <a:extLst>
              <a:ext uri="{FF2B5EF4-FFF2-40B4-BE49-F238E27FC236}">
                <a16:creationId xmlns:a16="http://schemas.microsoft.com/office/drawing/2014/main" id="{EF6A35FF-B9B5-D04F-BC74-7D949BFDC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48100" y="1066800"/>
            <a:ext cx="44958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4" descr="Bildergebnis für telefon klingelt clipart">
            <a:extLst>
              <a:ext uri="{FF2B5EF4-FFF2-40B4-BE49-F238E27FC236}">
                <a16:creationId xmlns:a16="http://schemas.microsoft.com/office/drawing/2014/main" id="{BDC71B9E-416A-1741-82D9-077F8C704E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19650" y="21526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16" descr="Bildergebnis für telefon klingelt">
            <a:extLst>
              <a:ext uri="{FF2B5EF4-FFF2-40B4-BE49-F238E27FC236}">
                <a16:creationId xmlns:a16="http://schemas.microsoft.com/office/drawing/2014/main" id="{B1101063-3CBC-724E-9047-1EC692CDCA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5550" y="1092200"/>
            <a:ext cx="49657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18" descr="Bildergebnis für keine batterie handy">
            <a:extLst>
              <a:ext uri="{FF2B5EF4-FFF2-40B4-BE49-F238E27FC236}">
                <a16:creationId xmlns:a16="http://schemas.microsoft.com/office/drawing/2014/main" id="{5CFC2FC2-812B-8F4C-B516-9DA1B8AD1F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94200" y="2235200"/>
            <a:ext cx="34036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2" descr="Résultat de recherche d'images pour &quot;roboter&quot;">
            <a:extLst>
              <a:ext uri="{FF2B5EF4-FFF2-40B4-BE49-F238E27FC236}">
                <a16:creationId xmlns:a16="http://schemas.microsoft.com/office/drawing/2014/main" id="{270E819C-216D-3A4F-93B2-9BBB58EB22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48150" y="1079500"/>
            <a:ext cx="36957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4" descr="Résultat de recherche d'images pour &quot;roboter&quot;">
            <a:extLst>
              <a:ext uri="{FF2B5EF4-FFF2-40B4-BE49-F238E27FC236}">
                <a16:creationId xmlns:a16="http://schemas.microsoft.com/office/drawing/2014/main" id="{EF33BCB3-697F-0F49-86DC-D2CDE90816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8450" y="1079500"/>
            <a:ext cx="39751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4" name="Picture 6" descr="Résultat de recherche d'images pour &quot;roboter&quot;">
            <a:extLst>
              <a:ext uri="{FF2B5EF4-FFF2-40B4-BE49-F238E27FC236}">
                <a16:creationId xmlns:a16="http://schemas.microsoft.com/office/drawing/2014/main" id="{9860EAC4-F7EF-AF4D-AED6-51167A190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651794"/>
            <a:ext cx="34798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85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Fahrkarte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Bildergebnis für fahrkarte">
            <a:extLst>
              <a:ext uri="{FF2B5EF4-FFF2-40B4-BE49-F238E27FC236}">
                <a16:creationId xmlns:a16="http://schemas.microsoft.com/office/drawing/2014/main" id="{6107E746-DEF9-C448-B119-CA70053A8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/>
          <a:stretch/>
        </p:blipFill>
        <p:spPr bwMode="auto">
          <a:xfrm>
            <a:off x="4219465" y="2616994"/>
            <a:ext cx="3753069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33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warten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er </a:t>
            </a:r>
            <a:r>
              <a:rPr lang="fr-FR" b="1" dirty="0" err="1">
                <a:solidFill>
                  <a:srgbClr val="FF0000"/>
                </a:solidFill>
              </a:rPr>
              <a:t>wartet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attendre</a:t>
            </a:r>
          </a:p>
        </p:txBody>
      </p:sp>
    </p:spTree>
    <p:extLst>
      <p:ext uri="{BB962C8B-B14F-4D97-AF65-F5344CB8AC3E}">
        <p14:creationId xmlns:p14="http://schemas.microsoft.com/office/powerpoint/2010/main" val="427563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Bank, -¨e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die Bank park">
            <a:extLst>
              <a:ext uri="{FF2B5EF4-FFF2-40B4-BE49-F238E27FC236}">
                <a16:creationId xmlns:a16="http://schemas.microsoft.com/office/drawing/2014/main" id="{45C1ED87-1EDE-EC49-91D3-6B3FF7E8FC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die Bank park">
            <a:extLst>
              <a:ext uri="{FF2B5EF4-FFF2-40B4-BE49-F238E27FC236}">
                <a16:creationId xmlns:a16="http://schemas.microsoft.com/office/drawing/2014/main" id="{AF65E697-FEB6-1B44-B4E9-DDC2755723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2796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6" name="Picture 6" descr="Bildergebnis für die Bank park">
            <a:extLst>
              <a:ext uri="{FF2B5EF4-FFF2-40B4-BE49-F238E27FC236}">
                <a16:creationId xmlns:a16="http://schemas.microsoft.com/office/drawing/2014/main" id="{3F2B7911-9A99-3C46-86DD-579C8279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127250"/>
            <a:ext cx="5308600" cy="353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2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3831</TotalTime>
  <Words>255</Words>
  <Application>Microsoft Macintosh PowerPoint</Application>
  <PresentationFormat>Grand écran</PresentationFormat>
  <Paragraphs>85</Paragraphs>
  <Slides>68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Thème Office</vt:lpstr>
      <vt:lpstr>Wortschatz – Kapitel 2</vt:lpstr>
      <vt:lpstr>In der Stadt</vt:lpstr>
      <vt:lpstr>Das Zentrum</vt:lpstr>
      <vt:lpstr>Das Hotel, -s</vt:lpstr>
      <vt:lpstr>Der Sportplatz, -¨e</vt:lpstr>
      <vt:lpstr>Der Bahnhof, -¨e</vt:lpstr>
      <vt:lpstr>Die Fahrkarte, -n</vt:lpstr>
      <vt:lpstr>warten er wartet</vt:lpstr>
      <vt:lpstr>Die Bank, -¨e</vt:lpstr>
      <vt:lpstr>Der Weg, -e</vt:lpstr>
      <vt:lpstr>rechts</vt:lpstr>
      <vt:lpstr>links</vt:lpstr>
      <vt:lpstr>geradeaus</vt:lpstr>
      <vt:lpstr>Gehr rechts und dann geradeaus.</vt:lpstr>
      <vt:lpstr>an</vt:lpstr>
      <vt:lpstr>auf</vt:lpstr>
      <vt:lpstr>unter</vt:lpstr>
      <vt:lpstr>vor</vt:lpstr>
      <vt:lpstr>hinter</vt:lpstr>
      <vt:lpstr>in</vt:lpstr>
      <vt:lpstr>neben</vt:lpstr>
      <vt:lpstr>über</vt:lpstr>
      <vt:lpstr>zwischen</vt:lpstr>
      <vt:lpstr>Die Kreuzung, -en</vt:lpstr>
      <vt:lpstr>Die Ampel, -n</vt:lpstr>
      <vt:lpstr>Der Ort, -e</vt:lpstr>
      <vt:lpstr>Die Haltestelle, -n</vt:lpstr>
      <vt:lpstr>Aussteigen er steigt aus</vt:lpstr>
      <vt:lpstr>Der Marktplatz, -¨e</vt:lpstr>
      <vt:lpstr>nah</vt:lpstr>
      <vt:lpstr>weit</vt:lpstr>
      <vt:lpstr>Das Jugendzentrum, die Jugendzentren</vt:lpstr>
      <vt:lpstr>Das Rathaus</vt:lpstr>
      <vt:lpstr>Der Spielplatz, ¨e</vt:lpstr>
      <vt:lpstr>Der Schulweg, -e</vt:lpstr>
      <vt:lpstr>Abbiegen er biegt ab</vt:lpstr>
      <vt:lpstr>Geschäfte</vt:lpstr>
      <vt:lpstr>Die Bäckerei, -en</vt:lpstr>
      <vt:lpstr>Der Kiosk, -e</vt:lpstr>
      <vt:lpstr>Die Apotheke, -n</vt:lpstr>
      <vt:lpstr>Die Post</vt:lpstr>
      <vt:lpstr>Die Bank, -en</vt:lpstr>
      <vt:lpstr>Einkaufen er kauft ein</vt:lpstr>
      <vt:lpstr>Bezahlen er bezahlt</vt:lpstr>
      <vt:lpstr>Shoppen er shoppt</vt:lpstr>
      <vt:lpstr>Das Kaufhaus, - ¨er</vt:lpstr>
      <vt:lpstr>Das Geschäft, -e</vt:lpstr>
      <vt:lpstr>Die Kasse, -n</vt:lpstr>
      <vt:lpstr>Lebensmittel &amp; Waren</vt:lpstr>
      <vt:lpstr>Das Medikament, -e</vt:lpstr>
      <vt:lpstr>Die Zeitschrift, -en</vt:lpstr>
      <vt:lpstr>Die Zeitung, -en</vt:lpstr>
      <vt:lpstr>Schulsachen</vt:lpstr>
      <vt:lpstr>Das Blatt, -¨er</vt:lpstr>
      <vt:lpstr>Der Kuli, -s</vt:lpstr>
      <vt:lpstr>Der Bleistift, -e</vt:lpstr>
      <vt:lpstr>Der Radiergummi, -s</vt:lpstr>
      <vt:lpstr>Das Lineal, -e</vt:lpstr>
      <vt:lpstr>Die Schere, -n</vt:lpstr>
      <vt:lpstr>Eine Geschichte verstehen</vt:lpstr>
      <vt:lpstr>Das Handy, -s</vt:lpstr>
      <vt:lpstr>Das Portemonnaie, -s</vt:lpstr>
      <vt:lpstr>Der Akku, -s</vt:lpstr>
      <vt:lpstr>leer</vt:lpstr>
      <vt:lpstr>klingeln</vt:lpstr>
      <vt:lpstr>zu spät sein</vt:lpstr>
      <vt:lpstr>Der Mensch, -en</vt:lpstr>
      <vt:lpstr>Der Roboter, -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Sandra FASEL</cp:lastModifiedBy>
  <cp:revision>33</cp:revision>
  <dcterms:created xsi:type="dcterms:W3CDTF">2018-09-04T06:28:48Z</dcterms:created>
  <dcterms:modified xsi:type="dcterms:W3CDTF">2018-10-26T08:21:40Z</dcterms:modified>
</cp:coreProperties>
</file>