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72" r:id="rId11"/>
    <p:sldId id="266" r:id="rId12"/>
    <p:sldId id="267" r:id="rId13"/>
    <p:sldId id="268" r:id="rId14"/>
    <p:sldId id="270" r:id="rId15"/>
    <p:sldId id="269" r:id="rId16"/>
    <p:sldId id="271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38"/>
    <p:restoredTop sz="93640"/>
  </p:normalViewPr>
  <p:slideViewPr>
    <p:cSldViewPr snapToGrid="0" snapToObjects="1">
      <p:cViewPr varScale="1">
        <p:scale>
          <a:sx n="45" d="100"/>
          <a:sy n="45" d="100"/>
        </p:scale>
        <p:origin x="208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5D32A-3AC6-B941-809A-A6E1ECA0EB5A}" type="datetimeFigureOut">
              <a:rPr lang="fr-FR" smtClean="0"/>
              <a:t>12/10/2020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D6882-DE64-A948-A394-76805A389E0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61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D6882-DE64-A948-A394-76805A389E0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0690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3E63459-BC67-6C4A-8216-A8F06DD6F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F9E80F8-3B99-3141-86F1-92AF74F79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679372-8795-CB4F-9574-23A1C715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CBE87A-73F7-4146-95F9-64E77280A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3BF1D0-55AB-9D4E-86D3-47CA77C9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4681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782747-7F6B-7C46-82B8-A2F46A51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AEF2EA1-77C0-7A46-9325-1C9E94D9A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367B78-F5D1-BC48-93C2-06B1A7985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550445-537E-3144-95A1-7E37D169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AA784A-A5B5-CB45-A331-22BEC4304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35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39C1080-09E2-ED4C-9EC2-AC04792F4D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49635BA-5DE8-BE43-96FE-14286FAC0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C1F7B1-7FF0-6E4E-9C6F-9A3AF6CF5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2AF19B1-055D-8E46-A82F-0E75BBEA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916CF3-5634-D14C-A6A5-8A238B81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3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36E5E-A507-4D4F-A93A-3F2C122D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7470CE-E199-224D-AA1E-9F6B83ADE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F40749-667E-CF4B-9CBA-B4068DEE8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653C8B-2B40-7448-AE62-F7E91192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4CF6C7-05FF-EB48-8924-726674E1D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105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D8CD8B-8414-824C-8A75-B79830C2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8FC0FE-C467-994D-ACE4-0138310A2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42EA56-2706-404C-99D4-A266814C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747B5B-91E8-404C-B7B1-91856068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AA36F1-D431-CD4E-9193-023E82680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086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1C27F7-2C62-244C-A0B0-DD6C38A4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8435C6-718F-9942-B951-3091FB83D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2A5444D-9412-E94D-B52D-E3061F313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4EFFE0-AAF9-CA4E-BED8-604FF23C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CB21B4-9F3C-2C4E-AA72-A34BF2165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A9C7D9A-2AF0-D14A-94BB-6B39FBD12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095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98CA47-B30C-BC41-8469-9A2F9848E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B177CCE-4E78-A047-B11E-AA86F012B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F587106-7417-3845-B303-804F13D4A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A82085C-E151-194D-8C7D-F49633906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D516333-62B6-394C-A817-565B66C49C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EE52A6F-6007-EF46-BBA0-34FDD2310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0ADFEAB-295C-E045-8A1B-FDF6683E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18D1238-A1E9-194E-9341-0A6DC4B7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8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D4F203-6D2E-A94C-A956-32B343A2C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F60963-02B2-1D4F-A912-465A16F2E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0DE05B7-2B02-8A41-B426-FB97D4D3D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99EB79-BB02-1B44-9282-1CB5329E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913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1B68E5B-2C7C-BB40-97A9-FDE5C6F3E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C10D0C-6048-F44C-9119-7F6C086B6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D6B3A6-27A5-8C4D-84F1-CEC693D0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4835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782571-0EA9-3E42-94F3-C70D8E08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4DB9F7-3E8B-6E4B-934C-741D3352F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F0158A-CCBC-2949-9C26-907261E37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9257CE-332A-3E4A-90D0-474012D41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92CC96-C3FC-7C4C-BD50-7245DAE3D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311219-7BA7-1349-85AF-6CB28732E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64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EA74E2-7221-3947-A59F-D58969482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B680D8E-1AC8-104E-9353-26DAD2736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9CBB82-E813-024D-8764-D0EECF568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9899DDD-72D7-434B-B09B-D15556C5C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60B2891-AAD1-A64E-81DD-7D2FE1B89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2123CEA-5AA0-1E4B-9C49-624698DA4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8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D5586BA-8962-5E48-9462-ECCA5C78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B0F8BD-BCE5-F442-9386-69EB401F5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de-D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25AAF0-1997-2746-8C6D-1ED0793812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3B6C2-A41A-2042-8FCE-1BDBB61AC915}" type="datetimeFigureOut">
              <a:rPr lang="de-DE" smtClean="0"/>
              <a:t>12.10.20</a:t>
            </a:fld>
            <a:endParaRPr lang="de-D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3EF764-CCA7-CF40-AEC9-1FA74BDCAB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815594-1A18-304B-8D04-1B655C9E8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2E102-DE50-AB42-84C8-DEE2280A3FD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62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18.emf"/><Relationship Id="rId4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emf"/><Relationship Id="rId5" Type="http://schemas.openxmlformats.org/officeDocument/2006/relationships/image" Target="../media/image5.tiff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71E953-2C6A-4247-A71D-62C7667FBE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18E00D2-8F73-2C49-9032-29EF2B6841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073082"/>
          </a:xfrm>
        </p:spPr>
        <p:txBody>
          <a:bodyPr>
            <a:normAutofit lnSpcReduction="10000"/>
          </a:bodyPr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sz="6000" b="1" i="1" dirty="0"/>
              <a:t>Lösungen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B1C12E-7C98-8742-8501-5298EB53D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50" y="160020"/>
            <a:ext cx="6106932" cy="509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578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4A31BE-4C7F-A143-859B-39BC26E3B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6284" y="2429186"/>
            <a:ext cx="8451541" cy="517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i="1" dirty="0">
                <a:solidFill>
                  <a:srgbClr val="0070C0"/>
                </a:solidFill>
              </a:rPr>
              <a:t>Die Klasse 9a </a:t>
            </a:r>
            <a:r>
              <a:rPr lang="de-DE" sz="2400" b="1" i="1" dirty="0"/>
              <a:t>hat</a:t>
            </a:r>
            <a:r>
              <a:rPr lang="de-DE" sz="2400" b="1" i="1" dirty="0">
                <a:solidFill>
                  <a:srgbClr val="0070C0"/>
                </a:solidFill>
              </a:rPr>
              <a:t> im Mai eine Klassenfahrt nach Basel </a:t>
            </a:r>
            <a:r>
              <a:rPr lang="de-DE" sz="2400" b="1" i="1" dirty="0"/>
              <a:t>gemacht</a:t>
            </a:r>
            <a:r>
              <a:rPr lang="de-DE" sz="2400" b="1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FA32D0-6720-2C4E-863E-11A7BC24A5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8" t="22054" r="40702" b="72046"/>
          <a:stretch/>
        </p:blipFill>
        <p:spPr>
          <a:xfrm>
            <a:off x="556534" y="493483"/>
            <a:ext cx="9090548" cy="1322959"/>
          </a:xfrm>
          <a:prstGeom prst="rect">
            <a:avLst/>
          </a:prstGeom>
        </p:spPr>
      </p:pic>
      <p:sp>
        <p:nvSpPr>
          <p:cNvPr id="7" name="Bouée 6">
            <a:extLst>
              <a:ext uri="{FF2B5EF4-FFF2-40B4-BE49-F238E27FC236}">
                <a16:creationId xmlns:a16="http://schemas.microsoft.com/office/drawing/2014/main" id="{7DE1E8DD-1260-4A4B-9C93-6766D0217BCC}"/>
              </a:ext>
            </a:extLst>
          </p:cNvPr>
          <p:cNvSpPr/>
          <p:nvPr/>
        </p:nvSpPr>
        <p:spPr>
          <a:xfrm>
            <a:off x="3657601" y="2315809"/>
            <a:ext cx="506625" cy="517020"/>
          </a:xfrm>
          <a:prstGeom prst="donut">
            <a:avLst>
              <a:gd name="adj" fmla="val 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Bouée 7">
            <a:extLst>
              <a:ext uri="{FF2B5EF4-FFF2-40B4-BE49-F238E27FC236}">
                <a16:creationId xmlns:a16="http://schemas.microsoft.com/office/drawing/2014/main" id="{23BE8D45-83DE-8A47-82CB-DAB550A9EAD7}"/>
              </a:ext>
            </a:extLst>
          </p:cNvPr>
          <p:cNvSpPr/>
          <p:nvPr/>
        </p:nvSpPr>
        <p:spPr>
          <a:xfrm>
            <a:off x="8765060" y="2399176"/>
            <a:ext cx="1342766" cy="461510"/>
          </a:xfrm>
          <a:prstGeom prst="donut">
            <a:avLst>
              <a:gd name="adj" fmla="val 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BFFD23A-03D1-944E-A1D2-B4F146A853D6}"/>
              </a:ext>
            </a:extLst>
          </p:cNvPr>
          <p:cNvSpPr txBox="1">
            <a:spLocks/>
          </p:cNvSpPr>
          <p:nvPr/>
        </p:nvSpPr>
        <p:spPr>
          <a:xfrm>
            <a:off x="1656285" y="3332196"/>
            <a:ext cx="8451541" cy="517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b="1" i="1" dirty="0">
                <a:solidFill>
                  <a:srgbClr val="0070C0"/>
                </a:solidFill>
              </a:rPr>
              <a:t>Das Hilfsverb „</a:t>
            </a:r>
            <a:r>
              <a:rPr lang="de-DE" sz="2400" b="1" i="1" dirty="0"/>
              <a:t>hat</a:t>
            </a:r>
            <a:r>
              <a:rPr lang="de-DE" sz="2400" b="1" i="1" dirty="0">
                <a:solidFill>
                  <a:srgbClr val="0070C0"/>
                </a:solidFill>
              </a:rPr>
              <a:t>“ steht in der Position 2.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2940630E-38CD-3D49-B0CC-0EAC317C32BE}"/>
              </a:ext>
            </a:extLst>
          </p:cNvPr>
          <p:cNvSpPr txBox="1">
            <a:spLocks/>
          </p:cNvSpPr>
          <p:nvPr/>
        </p:nvSpPr>
        <p:spPr>
          <a:xfrm>
            <a:off x="1656284" y="3934736"/>
            <a:ext cx="8451541" cy="517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2400" b="1" i="1" dirty="0">
                <a:solidFill>
                  <a:srgbClr val="0070C0"/>
                </a:solidFill>
              </a:rPr>
              <a:t>Das Partizip „</a:t>
            </a:r>
            <a:r>
              <a:rPr lang="de-DE" sz="2400" b="1" i="1" dirty="0"/>
              <a:t>gemacht</a:t>
            </a:r>
            <a:r>
              <a:rPr lang="de-DE" sz="2400" b="1" i="1" dirty="0">
                <a:solidFill>
                  <a:srgbClr val="0070C0"/>
                </a:solidFill>
              </a:rPr>
              <a:t>“ steht am Ende. </a:t>
            </a:r>
          </a:p>
        </p:txBody>
      </p:sp>
      <p:pic>
        <p:nvPicPr>
          <p:cNvPr id="2" name="Média en ligne 1" descr="gk9_KB_Track_02.14_K06_A8d.mp3">
            <a:hlinkClick r:id="" action="ppaction://media"/>
            <a:extLst>
              <a:ext uri="{FF2B5EF4-FFF2-40B4-BE49-F238E27FC236}">
                <a16:creationId xmlns:a16="http://schemas.microsoft.com/office/drawing/2014/main" id="{9A0C7C80-089E-6743-86CA-551B18198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8959" y="12950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2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1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7" grpId="0" animBg="1"/>
      <p:bldP spid="8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DF5EBC9-E42C-AD43-B011-5A54A88C5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3600" b="1" dirty="0">
                <a:solidFill>
                  <a:schemeClr val="accent1"/>
                </a:solidFill>
              </a:rPr>
              <a:t>10a-b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1. gemacht.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2. fotografiert.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3. besucht.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4. gespielt.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5. gekauft.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6FBA66-C2AC-8D4F-BB04-B12CA9A22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00" y="9525"/>
            <a:ext cx="66802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3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031F12-455F-2749-A9BA-2AA022A2A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40" y="250824"/>
            <a:ext cx="11028680" cy="6099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600" b="1" dirty="0">
                <a:solidFill>
                  <a:schemeClr val="accent1"/>
                </a:solidFill>
              </a:rPr>
              <a:t>11b</a:t>
            </a:r>
          </a:p>
          <a:p>
            <a:pPr marL="0" indent="0">
              <a:buNone/>
            </a:pPr>
            <a:endParaRPr lang="de-DE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accent1"/>
              </a:solidFill>
            </a:endParaRPr>
          </a:p>
          <a:p>
            <a:pPr marL="514350" indent="-51435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gekauft.</a:t>
            </a:r>
          </a:p>
          <a:p>
            <a:pPr marL="514350" indent="-51435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geregnet.</a:t>
            </a:r>
          </a:p>
          <a:p>
            <a:pPr marL="514350" indent="-51435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fotografiert.</a:t>
            </a:r>
          </a:p>
          <a:p>
            <a:pPr marL="514350" indent="-51435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gehört.</a:t>
            </a:r>
          </a:p>
          <a:p>
            <a:pPr marL="514350" indent="-51435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gemacht.</a:t>
            </a:r>
          </a:p>
          <a:p>
            <a:pPr marL="514350" indent="-51435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gelacht.</a:t>
            </a:r>
          </a:p>
          <a:p>
            <a:pPr marL="514350" indent="-51435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geküsst, erzählt.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1E8B14-FC84-0B41-8B55-2CD5CE4DB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820" y="250824"/>
            <a:ext cx="76962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8E5602B-4E5E-FA46-B2F7-AACC4C4847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82" t="60979" r="7194" b="15666"/>
          <a:stretch/>
        </p:blipFill>
        <p:spPr>
          <a:xfrm>
            <a:off x="821634" y="463826"/>
            <a:ext cx="10351235" cy="4876800"/>
          </a:xfrm>
          <a:prstGeom prst="rect">
            <a:avLst/>
          </a:prstGeom>
        </p:spPr>
      </p:pic>
      <p:pic>
        <p:nvPicPr>
          <p:cNvPr id="7" name="Média en ligne 6" descr="gk9_KB_Track_02.15_K06_A12a.mp3">
            <a:hlinkClick r:id="" action="ppaction://media"/>
            <a:extLst>
              <a:ext uri="{FF2B5EF4-FFF2-40B4-BE49-F238E27FC236}">
                <a16:creationId xmlns:a16="http://schemas.microsoft.com/office/drawing/2014/main" id="{BE81A92F-35E9-5549-9AA2-47566F2F2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1634" y="1935921"/>
            <a:ext cx="812800" cy="812800"/>
          </a:xfrm>
          <a:prstGeom prst="rect">
            <a:avLst/>
          </a:prstGeom>
        </p:spPr>
      </p:pic>
      <p:pic>
        <p:nvPicPr>
          <p:cNvPr id="8" name="Média en ligne 7" descr="gk9_KB_Track_02.16_K06_A12b.mp3">
            <a:hlinkClick r:id="" action="ppaction://media"/>
            <a:extLst>
              <a:ext uri="{FF2B5EF4-FFF2-40B4-BE49-F238E27FC236}">
                <a16:creationId xmlns:a16="http://schemas.microsoft.com/office/drawing/2014/main" id="{FD0AA9E3-E740-9C4C-8E40-A819AA821C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1634" y="3990008"/>
            <a:ext cx="812800" cy="8128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A016F11-EDD1-4442-A242-FEDBF874CF99}"/>
              </a:ext>
            </a:extLst>
          </p:cNvPr>
          <p:cNvSpPr txBox="1"/>
          <p:nvPr/>
        </p:nvSpPr>
        <p:spPr>
          <a:xfrm>
            <a:off x="1868557" y="5340626"/>
            <a:ext cx="4399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1. Ja, wir haben ihn aufgeräumt.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B210AC8-243B-2A4A-84E4-43AE0DDC58C1}"/>
              </a:ext>
            </a:extLst>
          </p:cNvPr>
          <p:cNvSpPr txBox="1"/>
          <p:nvPr/>
        </p:nvSpPr>
        <p:spPr>
          <a:xfrm>
            <a:off x="1868556" y="5802291"/>
            <a:ext cx="475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2. Nein, wir haben es nicht besucht.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AEBF1EE-F6CC-9B44-93B0-2B6C95F5BFBF}"/>
              </a:ext>
            </a:extLst>
          </p:cNvPr>
          <p:cNvSpPr txBox="1"/>
          <p:nvPr/>
        </p:nvSpPr>
        <p:spPr>
          <a:xfrm>
            <a:off x="1868555" y="6263956"/>
            <a:ext cx="4757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</a:rPr>
              <a:t>2. Ja, sie haben trainiert. </a:t>
            </a:r>
          </a:p>
        </p:txBody>
      </p:sp>
    </p:spTree>
    <p:extLst>
      <p:ext uri="{BB962C8B-B14F-4D97-AF65-F5344CB8AC3E}">
        <p14:creationId xmlns:p14="http://schemas.microsoft.com/office/powerpoint/2010/main" val="7504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C74A63-9F5B-4449-B77B-39944FC6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1600" y="0"/>
            <a:ext cx="8280400" cy="6705599"/>
          </a:xfrm>
        </p:spPr>
        <p:txBody>
          <a:bodyPr/>
          <a:lstStyle/>
          <a:p>
            <a:pPr marL="2743200" lvl="6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None/>
            </a:pP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13a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None/>
            </a:pPr>
            <a:endParaRPr lang="de-DE" sz="3200" dirty="0"/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1a: Flasche Mineralwasser haben</a:t>
            </a:r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2d: ist es</a:t>
            </a:r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3c: die Toilette</a:t>
            </a:r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4e: einen Cervelat / etwas essen</a:t>
            </a:r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5b: Polizei</a:t>
            </a:r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6f: Bahnhof</a:t>
            </a:r>
          </a:p>
          <a:p>
            <a:pPr marL="2743200" lvl="6" indent="0"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D0D95FC-4DD8-504B-9EA0-2F7FC8E60D30}"/>
              </a:ext>
            </a:extLst>
          </p:cNvPr>
          <p:cNvSpPr txBox="1"/>
          <p:nvPr/>
        </p:nvSpPr>
        <p:spPr>
          <a:xfrm>
            <a:off x="6370320" y="3901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88E6D4F-960E-3442-8C2F-46A646FB0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59" y="1235632"/>
            <a:ext cx="6303429" cy="35395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9DE160-CB01-2944-A161-E737A29BA3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4438" r="64484" b="51066"/>
          <a:stretch/>
        </p:blipFill>
        <p:spPr>
          <a:xfrm>
            <a:off x="821635" y="5371188"/>
            <a:ext cx="3786444" cy="639644"/>
          </a:xfrm>
          <a:prstGeom prst="rect">
            <a:avLst/>
          </a:prstGeom>
        </p:spPr>
      </p:pic>
      <p:pic>
        <p:nvPicPr>
          <p:cNvPr id="6" name="Média en ligne 5" descr="gk9_KB_Track_02.17_K06_A13b.mp3">
            <a:hlinkClick r:id="" action="ppaction://media"/>
            <a:extLst>
              <a:ext uri="{FF2B5EF4-FFF2-40B4-BE49-F238E27FC236}">
                <a16:creationId xmlns:a16="http://schemas.microsoft.com/office/drawing/2014/main" id="{EFCAAA79-3362-0547-8836-4B464E639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1252" y="52159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4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A84878-F5C7-4441-8868-BD5E2FC5B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40" y="3195320"/>
            <a:ext cx="11551920" cy="3520440"/>
          </a:xfrm>
        </p:spPr>
        <p:txBody>
          <a:bodyPr/>
          <a:lstStyle/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Welcher Bus fährt ins Zentrum?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Gibt es hier Fahrkarten?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Wie viel kostet eine Fahrkarte?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Wann fährt der Bus zum Bahnhof?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Ich hätte gern eine Portion Pommes.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Kann man hier Fahrräder leihen?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FF59800-C039-574F-B784-8C670434E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490" y="91440"/>
            <a:ext cx="7116499" cy="295318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7FB714C-5DDD-074B-B51E-DF5AD7786B6B}"/>
              </a:ext>
            </a:extLst>
          </p:cNvPr>
          <p:cNvSpPr txBox="1"/>
          <p:nvPr/>
        </p:nvSpPr>
        <p:spPr>
          <a:xfrm>
            <a:off x="518160" y="548640"/>
            <a:ext cx="1231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13c-d</a:t>
            </a:r>
          </a:p>
        </p:txBody>
      </p:sp>
    </p:spTree>
    <p:extLst>
      <p:ext uri="{BB962C8B-B14F-4D97-AF65-F5344CB8AC3E}">
        <p14:creationId xmlns:p14="http://schemas.microsoft.com/office/powerpoint/2010/main" val="263734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23543F-A63C-5041-A51D-AA66A1321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1a)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2a)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3b)</a:t>
            </a:r>
          </a:p>
          <a:p>
            <a:pPr marL="0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4b)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0FF132-847B-994B-987B-ACAB7E02A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90" y="251460"/>
            <a:ext cx="6996430" cy="35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2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873A97F-6993-D445-AF56-BFC6F767D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285" t="26667" r="6801" b="55315"/>
          <a:stretch/>
        </p:blipFill>
        <p:spPr>
          <a:xfrm>
            <a:off x="321276" y="234777"/>
            <a:ext cx="4799856" cy="2891481"/>
          </a:xfrm>
          <a:prstGeom prst="rect">
            <a:avLst/>
          </a:prstGeom>
        </p:spPr>
      </p:pic>
      <p:sp>
        <p:nvSpPr>
          <p:cNvPr id="5" name="Bulle ronde 4">
            <a:extLst>
              <a:ext uri="{FF2B5EF4-FFF2-40B4-BE49-F238E27FC236}">
                <a16:creationId xmlns:a16="http://schemas.microsoft.com/office/drawing/2014/main" id="{84A90681-AE95-3048-834F-B582B32DB549}"/>
              </a:ext>
            </a:extLst>
          </p:cNvPr>
          <p:cNvSpPr/>
          <p:nvPr/>
        </p:nvSpPr>
        <p:spPr>
          <a:xfrm>
            <a:off x="5894174" y="543698"/>
            <a:ext cx="2780270" cy="1013253"/>
          </a:xfrm>
          <a:prstGeom prst="wedgeEllipseCallout">
            <a:avLst>
              <a:gd name="adj1" fmla="val -55055"/>
              <a:gd name="adj2" fmla="val 268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Kann ich noch einen Tee haben? </a:t>
            </a:r>
          </a:p>
        </p:txBody>
      </p:sp>
      <p:sp>
        <p:nvSpPr>
          <p:cNvPr id="6" name="Bulle ronde 5">
            <a:extLst>
              <a:ext uri="{FF2B5EF4-FFF2-40B4-BE49-F238E27FC236}">
                <a16:creationId xmlns:a16="http://schemas.microsoft.com/office/drawing/2014/main" id="{BFEF4166-F3D8-F142-8999-27BA4FC0C02C}"/>
              </a:ext>
            </a:extLst>
          </p:cNvPr>
          <p:cNvSpPr/>
          <p:nvPr/>
        </p:nvSpPr>
        <p:spPr>
          <a:xfrm>
            <a:off x="7850660" y="1467367"/>
            <a:ext cx="1647567" cy="518981"/>
          </a:xfrm>
          <a:prstGeom prst="wedgeEllipseCallout">
            <a:avLst>
              <a:gd name="adj1" fmla="val 60056"/>
              <a:gd name="adj2" fmla="val 2074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Ja, gerne. </a:t>
            </a:r>
          </a:p>
        </p:txBody>
      </p:sp>
      <p:sp>
        <p:nvSpPr>
          <p:cNvPr id="7" name="Bulle ronde 6">
            <a:extLst>
              <a:ext uri="{FF2B5EF4-FFF2-40B4-BE49-F238E27FC236}">
                <a16:creationId xmlns:a16="http://schemas.microsoft.com/office/drawing/2014/main" id="{5BBEA17F-63A1-C84E-8BF7-D8B86A6B3A82}"/>
              </a:ext>
            </a:extLst>
          </p:cNvPr>
          <p:cNvSpPr/>
          <p:nvPr/>
        </p:nvSpPr>
        <p:spPr>
          <a:xfrm>
            <a:off x="5894174" y="2113005"/>
            <a:ext cx="2780270" cy="1013253"/>
          </a:xfrm>
          <a:prstGeom prst="wedgeEllipseCallout">
            <a:avLst>
              <a:gd name="adj1" fmla="val -55055"/>
              <a:gd name="adj2" fmla="val 2684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Kann ich noch ein Wasser haben? </a:t>
            </a:r>
          </a:p>
        </p:txBody>
      </p:sp>
      <p:sp>
        <p:nvSpPr>
          <p:cNvPr id="8" name="Bulle ronde 7">
            <a:extLst>
              <a:ext uri="{FF2B5EF4-FFF2-40B4-BE49-F238E27FC236}">
                <a16:creationId xmlns:a16="http://schemas.microsoft.com/office/drawing/2014/main" id="{D9398FC7-AAAA-D34F-9ED1-CB6D388372F5}"/>
              </a:ext>
            </a:extLst>
          </p:cNvPr>
          <p:cNvSpPr/>
          <p:nvPr/>
        </p:nvSpPr>
        <p:spPr>
          <a:xfrm>
            <a:off x="8674443" y="2650526"/>
            <a:ext cx="1647567" cy="518981"/>
          </a:xfrm>
          <a:prstGeom prst="wedgeEllipseCallout">
            <a:avLst>
              <a:gd name="adj1" fmla="val 60056"/>
              <a:gd name="adj2" fmla="val 2074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Ja, gerne.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A491B8C-545B-6C43-8733-3BB8BC2D03AD}"/>
              </a:ext>
            </a:extLst>
          </p:cNvPr>
          <p:cNvSpPr txBox="1"/>
          <p:nvPr/>
        </p:nvSpPr>
        <p:spPr>
          <a:xfrm>
            <a:off x="469557" y="3762635"/>
            <a:ext cx="5103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Wir dürfen nicht laut Musik hören.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2E171D3-6014-5344-93A8-C821AB4ED28B}"/>
              </a:ext>
            </a:extLst>
          </p:cNvPr>
          <p:cNvSpPr txBox="1"/>
          <p:nvPr/>
        </p:nvSpPr>
        <p:spPr>
          <a:xfrm>
            <a:off x="469557" y="4187229"/>
            <a:ext cx="5745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Wir dürfen nicht alleine in die Stadt gehen.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3CF4445-EE8F-CA4B-9467-2ECD6553DA2C}"/>
              </a:ext>
            </a:extLst>
          </p:cNvPr>
          <p:cNvSpPr txBox="1"/>
          <p:nvPr/>
        </p:nvSpPr>
        <p:spPr>
          <a:xfrm>
            <a:off x="494271" y="4666915"/>
            <a:ext cx="5745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Wir müssen früh ins Bett gehen.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F40C7F8-BE80-5B43-A1C5-D4D3D9EDAC20}"/>
              </a:ext>
            </a:extLst>
          </p:cNvPr>
          <p:cNvSpPr txBox="1"/>
          <p:nvPr/>
        </p:nvSpPr>
        <p:spPr>
          <a:xfrm>
            <a:off x="518985" y="5091509"/>
            <a:ext cx="5745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Wir dürfen nicht die ganze Nacht tanzen.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D871D43-1120-E14F-9A54-EC2C8B59659D}"/>
              </a:ext>
            </a:extLst>
          </p:cNvPr>
          <p:cNvSpPr txBox="1"/>
          <p:nvPr/>
        </p:nvSpPr>
        <p:spPr>
          <a:xfrm>
            <a:off x="518985" y="5534124"/>
            <a:ext cx="5745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Wir müssen aufräumen.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0976569-30B2-904B-8E54-24CD1C4C8641}"/>
              </a:ext>
            </a:extLst>
          </p:cNvPr>
          <p:cNvSpPr txBox="1"/>
          <p:nvPr/>
        </p:nvSpPr>
        <p:spPr>
          <a:xfrm>
            <a:off x="518985" y="5995789"/>
            <a:ext cx="2953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/>
              <a:t>Wir dürfen shoppen.  </a:t>
            </a:r>
          </a:p>
        </p:txBody>
      </p:sp>
    </p:spTree>
    <p:extLst>
      <p:ext uri="{BB962C8B-B14F-4D97-AF65-F5344CB8AC3E}">
        <p14:creationId xmlns:p14="http://schemas.microsoft.com/office/powerpoint/2010/main" val="109852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942897C-D517-0C41-9475-DCA6CD9EC3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67" t="44866" r="6800" b="29369"/>
          <a:stretch/>
        </p:blipFill>
        <p:spPr>
          <a:xfrm>
            <a:off x="518984" y="259491"/>
            <a:ext cx="6339016" cy="55273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21C0260-5C2B-DA4B-9F5D-E157668BCFA2}"/>
              </a:ext>
            </a:extLst>
          </p:cNvPr>
          <p:cNvSpPr txBox="1"/>
          <p:nvPr/>
        </p:nvSpPr>
        <p:spPr>
          <a:xfrm>
            <a:off x="753762" y="4707924"/>
            <a:ext cx="2063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warten – 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C3A8FB2-752F-954A-A6E9-23F3C080ABA1}"/>
              </a:ext>
            </a:extLst>
          </p:cNvPr>
          <p:cNvSpPr txBox="1"/>
          <p:nvPr/>
        </p:nvSpPr>
        <p:spPr>
          <a:xfrm>
            <a:off x="3880022" y="4700032"/>
            <a:ext cx="26319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warten – gewartet ?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66F943-68AD-4849-BFCA-3144BB7E9F09}"/>
              </a:ext>
            </a:extLst>
          </p:cNvPr>
          <p:cNvSpPr txBox="1"/>
          <p:nvPr/>
        </p:nvSpPr>
        <p:spPr>
          <a:xfrm>
            <a:off x="3880022" y="5150856"/>
            <a:ext cx="2063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üben – ?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E83968E-B85D-CE4D-A6E6-63DB330DD440}"/>
              </a:ext>
            </a:extLst>
          </p:cNvPr>
          <p:cNvSpPr txBox="1"/>
          <p:nvPr/>
        </p:nvSpPr>
        <p:spPr>
          <a:xfrm>
            <a:off x="753762" y="5150856"/>
            <a:ext cx="184115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üben – geübt ?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95379C2-2929-0D42-80DD-34A689B0B884}"/>
              </a:ext>
            </a:extLst>
          </p:cNvPr>
          <p:cNvSpPr txBox="1"/>
          <p:nvPr/>
        </p:nvSpPr>
        <p:spPr>
          <a:xfrm>
            <a:off x="753761" y="5629573"/>
            <a:ext cx="2063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telefonieren – ?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C70BE12-5C96-D942-9BFB-D1C82E3B6827}"/>
              </a:ext>
            </a:extLst>
          </p:cNvPr>
          <p:cNvSpPr txBox="1"/>
          <p:nvPr/>
        </p:nvSpPr>
        <p:spPr>
          <a:xfrm>
            <a:off x="3880022" y="5630237"/>
            <a:ext cx="29779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telefonieren – telefoniert?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A978754-FC24-9346-8614-2F22D2D408F3}"/>
              </a:ext>
            </a:extLst>
          </p:cNvPr>
          <p:cNvSpPr txBox="1"/>
          <p:nvPr/>
        </p:nvSpPr>
        <p:spPr>
          <a:xfrm>
            <a:off x="3880022" y="6028694"/>
            <a:ext cx="206357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erzählen – ?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019F27-28A4-7A4D-9AB7-EFE0AD6E99D6}"/>
              </a:ext>
            </a:extLst>
          </p:cNvPr>
          <p:cNvSpPr txBox="1"/>
          <p:nvPr/>
        </p:nvSpPr>
        <p:spPr>
          <a:xfrm>
            <a:off x="747583" y="6060148"/>
            <a:ext cx="236631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erzählen – erzählt ? </a:t>
            </a:r>
          </a:p>
        </p:txBody>
      </p:sp>
    </p:spTree>
    <p:extLst>
      <p:ext uri="{BB962C8B-B14F-4D97-AF65-F5344CB8AC3E}">
        <p14:creationId xmlns:p14="http://schemas.microsoft.com/office/powerpoint/2010/main" val="39683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8129CD7-0EB6-674A-BD99-578E1E259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67" t="70271" r="6800" b="19549"/>
          <a:stretch/>
        </p:blipFill>
        <p:spPr>
          <a:xfrm>
            <a:off x="654908" y="395416"/>
            <a:ext cx="7854958" cy="270613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5635C48-7614-A749-B969-5CF64A4838B1}"/>
              </a:ext>
            </a:extLst>
          </p:cNvPr>
          <p:cNvSpPr txBox="1"/>
          <p:nvPr/>
        </p:nvSpPr>
        <p:spPr>
          <a:xfrm>
            <a:off x="654908" y="3583460"/>
            <a:ext cx="717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Wir haben einen Cervelat probiert.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D79E2D-226F-A84E-8B6C-2C9CD7C3268C}"/>
              </a:ext>
            </a:extLst>
          </p:cNvPr>
          <p:cNvSpPr txBox="1"/>
          <p:nvPr/>
        </p:nvSpPr>
        <p:spPr>
          <a:xfrm>
            <a:off x="654908" y="4045125"/>
            <a:ext cx="717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Am Donnerstag hat es geregnet.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104BF54-7282-0946-9DB4-8E64CF097CD7}"/>
              </a:ext>
            </a:extLst>
          </p:cNvPr>
          <p:cNvSpPr txBox="1"/>
          <p:nvPr/>
        </p:nvSpPr>
        <p:spPr>
          <a:xfrm>
            <a:off x="654908" y="4506790"/>
            <a:ext cx="717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Hat Martina Jens geküsst?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3EEFCAF-9764-724C-BBCB-6F55186C2E38}"/>
              </a:ext>
            </a:extLst>
          </p:cNvPr>
          <p:cNvSpPr txBox="1"/>
          <p:nvPr/>
        </p:nvSpPr>
        <p:spPr>
          <a:xfrm>
            <a:off x="654908" y="4968455"/>
            <a:ext cx="717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Haben die Mädchen auf der Party getanzt? </a:t>
            </a:r>
          </a:p>
        </p:txBody>
      </p:sp>
    </p:spTree>
    <p:extLst>
      <p:ext uri="{BB962C8B-B14F-4D97-AF65-F5344CB8AC3E}">
        <p14:creationId xmlns:p14="http://schemas.microsoft.com/office/powerpoint/2010/main" val="412454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C74A63-9F5B-4449-B77B-39944FC6F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3444" y="0"/>
            <a:ext cx="9488556" cy="6705599"/>
          </a:xfrm>
        </p:spPr>
        <p:txBody>
          <a:bodyPr/>
          <a:lstStyle/>
          <a:p>
            <a:pPr marL="2743200" lvl="6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None/>
            </a:pP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1a</a:t>
            </a:r>
            <a:r>
              <a:rPr lang="de-DE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1b  2e   3c  4a   5f  6d </a:t>
            </a:r>
          </a:p>
          <a:p>
            <a:pPr marL="2743200" lvl="6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None/>
            </a:pPr>
            <a:r>
              <a:rPr lang="de-DE" sz="3600" b="1" dirty="0">
                <a:solidFill>
                  <a:schemeClr val="accent1">
                    <a:lumMod val="75000"/>
                  </a:schemeClr>
                </a:solidFill>
              </a:rPr>
              <a:t>1b</a:t>
            </a:r>
          </a:p>
          <a:p>
            <a:pPr marL="2743200" lvl="6" indent="0">
              <a:buNone/>
            </a:pPr>
            <a:r>
              <a:rPr lang="de-DE" sz="3200" dirty="0" err="1">
                <a:solidFill>
                  <a:schemeClr val="accent1"/>
                </a:solidFill>
              </a:rPr>
              <a:t>Hörtext</a:t>
            </a:r>
            <a:r>
              <a:rPr lang="de-DE" sz="3200" dirty="0">
                <a:solidFill>
                  <a:schemeClr val="accent1"/>
                </a:solidFill>
              </a:rPr>
              <a:t> A: 	Foto 5</a:t>
            </a:r>
          </a:p>
          <a:p>
            <a:pPr marL="2743200" lvl="6" indent="0">
              <a:buNone/>
            </a:pPr>
            <a:r>
              <a:rPr lang="de-DE" sz="3200" dirty="0" err="1">
                <a:solidFill>
                  <a:schemeClr val="accent1"/>
                </a:solidFill>
              </a:rPr>
              <a:t>Hörtext</a:t>
            </a:r>
            <a:r>
              <a:rPr lang="de-DE" sz="3200" dirty="0">
                <a:solidFill>
                  <a:schemeClr val="accent1"/>
                </a:solidFill>
              </a:rPr>
              <a:t> B: 	Foto 1</a:t>
            </a:r>
          </a:p>
          <a:p>
            <a:pPr marL="2743200" lvl="6" indent="0">
              <a:buNone/>
            </a:pPr>
            <a:r>
              <a:rPr lang="de-DE" sz="3200" dirty="0" err="1">
                <a:solidFill>
                  <a:schemeClr val="accent1"/>
                </a:solidFill>
              </a:rPr>
              <a:t>Hörtext</a:t>
            </a:r>
            <a:r>
              <a:rPr lang="de-DE" sz="3200" dirty="0">
                <a:solidFill>
                  <a:schemeClr val="accent1"/>
                </a:solidFill>
              </a:rPr>
              <a:t> C: 	Foto 6</a:t>
            </a:r>
          </a:p>
          <a:p>
            <a:pPr marL="2743200" lvl="6" indent="0">
              <a:buNone/>
            </a:pPr>
            <a:r>
              <a:rPr lang="de-DE" sz="3200" dirty="0" err="1">
                <a:solidFill>
                  <a:schemeClr val="accent1"/>
                </a:solidFill>
              </a:rPr>
              <a:t>Hörtext</a:t>
            </a:r>
            <a:r>
              <a:rPr lang="de-DE" sz="3200" dirty="0">
                <a:solidFill>
                  <a:schemeClr val="accent1"/>
                </a:solidFill>
              </a:rPr>
              <a:t> D: 	Foto 2</a:t>
            </a:r>
          </a:p>
          <a:p>
            <a:pPr marL="2743200" lvl="6" indent="0">
              <a:buNone/>
            </a:pPr>
            <a:r>
              <a:rPr lang="de-DE" sz="3200" dirty="0" err="1">
                <a:solidFill>
                  <a:schemeClr val="accent1"/>
                </a:solidFill>
              </a:rPr>
              <a:t>Hörtext</a:t>
            </a:r>
            <a:r>
              <a:rPr lang="de-DE" sz="3200" dirty="0">
                <a:solidFill>
                  <a:schemeClr val="accent1"/>
                </a:solidFill>
              </a:rPr>
              <a:t> E: 	Foto 3</a:t>
            </a:r>
          </a:p>
          <a:p>
            <a:pPr marL="2743200" lvl="6" indent="0">
              <a:buNone/>
            </a:pPr>
            <a:r>
              <a:rPr lang="de-DE" sz="3200" dirty="0" err="1">
                <a:solidFill>
                  <a:schemeClr val="accent1"/>
                </a:solidFill>
              </a:rPr>
              <a:t>Hörtext</a:t>
            </a:r>
            <a:r>
              <a:rPr lang="de-DE" sz="3200" dirty="0">
                <a:solidFill>
                  <a:schemeClr val="accent1"/>
                </a:solidFill>
              </a:rPr>
              <a:t> F: 	Foto 4</a:t>
            </a:r>
          </a:p>
          <a:p>
            <a:pPr marL="2743200" lvl="6" indent="0">
              <a:buNone/>
            </a:pPr>
            <a:endParaRPr lang="de-DE" dirty="0"/>
          </a:p>
          <a:p>
            <a:pPr marL="2743200" lvl="6" indent="0"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49" name="Picture 1" descr="page97image5009632">
            <a:extLst>
              <a:ext uri="{FF2B5EF4-FFF2-40B4-BE49-F238E27FC236}">
                <a16:creationId xmlns:a16="http://schemas.microsoft.com/office/drawing/2014/main" id="{E9DA7C9D-C1E2-6B48-B4A2-946F6604A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03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0D95FC-4DD8-504B-9EA0-2F7FC8E60D30}"/>
              </a:ext>
            </a:extLst>
          </p:cNvPr>
          <p:cNvSpPr txBox="1"/>
          <p:nvPr/>
        </p:nvSpPr>
        <p:spPr>
          <a:xfrm>
            <a:off x="6370320" y="3901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2" name="Média en ligne 1" descr="gk9_KB_Track_02.10_K06_A1b.mp3">
            <a:hlinkClick r:id="" action="ppaction://media"/>
            <a:extLst>
              <a:ext uri="{FF2B5EF4-FFF2-40B4-BE49-F238E27FC236}">
                <a16:creationId xmlns:a16="http://schemas.microsoft.com/office/drawing/2014/main" id="{ED8F7B9D-01F6-9849-A496-DF58BDE8A4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96000" y="18437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6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7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5B286D8-275B-594F-8E02-990714004E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67" t="80451" r="6800" b="10630"/>
          <a:stretch/>
        </p:blipFill>
        <p:spPr>
          <a:xfrm>
            <a:off x="395416" y="364524"/>
            <a:ext cx="10153015" cy="30644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8EE184-F633-1145-8B95-B5FAFB53E38D}"/>
              </a:ext>
            </a:extLst>
          </p:cNvPr>
          <p:cNvSpPr txBox="1"/>
          <p:nvPr/>
        </p:nvSpPr>
        <p:spPr>
          <a:xfrm>
            <a:off x="4971535" y="1161536"/>
            <a:ext cx="112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</a:t>
            </a:r>
            <a:endParaRPr lang="fr-FR" sz="24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37158D9-ECAD-694E-939E-875A1012C999}"/>
              </a:ext>
            </a:extLst>
          </p:cNvPr>
          <p:cNvSpPr txBox="1"/>
          <p:nvPr/>
        </p:nvSpPr>
        <p:spPr>
          <a:xfrm>
            <a:off x="2973862" y="2203622"/>
            <a:ext cx="79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</a:t>
            </a:r>
            <a:endParaRPr lang="fr-FR" sz="24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DFE5B9-FB46-9E42-805E-6BF1ED2AF21C}"/>
              </a:ext>
            </a:extLst>
          </p:cNvPr>
          <p:cNvSpPr txBox="1"/>
          <p:nvPr/>
        </p:nvSpPr>
        <p:spPr>
          <a:xfrm>
            <a:off x="6285471" y="2686228"/>
            <a:ext cx="1124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ihn</a:t>
            </a:r>
            <a:endParaRPr lang="fr-FR" sz="24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7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0CD7F92-C419-AC4B-9661-D7BDD257AEC2}"/>
              </a:ext>
            </a:extLst>
          </p:cNvPr>
          <p:cNvSpPr txBox="1">
            <a:spLocks/>
          </p:cNvSpPr>
          <p:nvPr/>
        </p:nvSpPr>
        <p:spPr>
          <a:xfrm>
            <a:off x="4033520" y="0"/>
            <a:ext cx="8158480" cy="670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600" b="1" dirty="0">
                <a:solidFill>
                  <a:schemeClr val="accent1"/>
                </a:solidFill>
              </a:rPr>
              <a:t>2a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endParaRPr lang="de-DE" dirty="0">
              <a:solidFill>
                <a:schemeClr val="accent1"/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Nach Basel.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Am Montag, den 5. Mai.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120 Franken.</a:t>
            </a: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/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600" b="1" dirty="0">
                <a:solidFill>
                  <a:schemeClr val="accent1"/>
                </a:solidFill>
              </a:rPr>
              <a:t>2b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a: 	stimmt 		(Regel 3) </a:t>
            </a:r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b: 	stimmt 		(Regel 4) </a:t>
            </a:r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c:  	stimmt nicht 	(Regel 5) </a:t>
            </a:r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d:  	stimmt nicht 	(Regel 2) </a:t>
            </a:r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e:  	stimmt 		(Regel 1) </a:t>
            </a:r>
          </a:p>
          <a:p>
            <a:pPr marL="2743200" lvl="6" indent="0">
              <a:buNone/>
            </a:pPr>
            <a:r>
              <a:rPr lang="de-DE" sz="3200" dirty="0">
                <a:solidFill>
                  <a:schemeClr val="accent1"/>
                </a:solidFill>
              </a:rPr>
              <a:t>f: 	stimmt nicht 	(Regel 5) </a:t>
            </a: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/>
          </a:p>
          <a:p>
            <a:pPr marL="2743200" lvl="6" indent="0">
              <a:buFont typeface="Arial" panose="020B0604020202020204" pitchFamily="34" charset="0"/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B55AF1-2782-884E-82F3-DB88CB2565D5}"/>
              </a:ext>
            </a:extLst>
          </p:cNvPr>
          <p:cNvSpPr txBox="1"/>
          <p:nvPr/>
        </p:nvSpPr>
        <p:spPr>
          <a:xfrm>
            <a:off x="6370320" y="3901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6DB125E-E3FB-4646-9EF2-27F51E540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71" y="660400"/>
            <a:ext cx="6293614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0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0CD7F92-C419-AC4B-9661-D7BDD257AEC2}"/>
              </a:ext>
            </a:extLst>
          </p:cNvPr>
          <p:cNvSpPr txBox="1">
            <a:spLocks/>
          </p:cNvSpPr>
          <p:nvPr/>
        </p:nvSpPr>
        <p:spPr>
          <a:xfrm>
            <a:off x="4033520" y="0"/>
            <a:ext cx="8158480" cy="670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/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600" b="1" dirty="0">
                <a:solidFill>
                  <a:schemeClr val="accent1"/>
                </a:solidFill>
              </a:rPr>
              <a:t>3a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endParaRPr lang="de-DE" dirty="0">
              <a:solidFill>
                <a:schemeClr val="accent1"/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1. Ja.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2. Ja. 20 Franken pro Tag.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3. Ja.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4. Ja.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5. Ja.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6. Ja.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7. Ja. Tageskarten.</a:t>
            </a: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/>
          </a:p>
          <a:p>
            <a:pPr marL="2743200" lvl="6" indent="0">
              <a:buFont typeface="Arial" panose="020B0604020202020204" pitchFamily="34" charset="0"/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B55AF1-2782-884E-82F3-DB88CB2565D5}"/>
              </a:ext>
            </a:extLst>
          </p:cNvPr>
          <p:cNvSpPr txBox="1"/>
          <p:nvPr/>
        </p:nvSpPr>
        <p:spPr>
          <a:xfrm>
            <a:off x="6370320" y="3901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2BD2824-B8CC-DC49-805E-BD2187F21D7A}"/>
              </a:ext>
            </a:extLst>
          </p:cNvPr>
          <p:cNvSpPr txBox="1"/>
          <p:nvPr/>
        </p:nvSpPr>
        <p:spPr>
          <a:xfrm>
            <a:off x="6522720" y="4053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1072429-E3BB-D246-B24A-70199AA0F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24" y="1353820"/>
            <a:ext cx="6553781" cy="36855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11CBD7-917F-8A4A-B4D6-8B4B5B32C0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339" t="86763" r="14931" b="4928"/>
          <a:stretch/>
        </p:blipFill>
        <p:spPr>
          <a:xfrm>
            <a:off x="1421787" y="5241712"/>
            <a:ext cx="6499937" cy="1270443"/>
          </a:xfrm>
          <a:prstGeom prst="rect">
            <a:avLst/>
          </a:prstGeom>
        </p:spPr>
      </p:pic>
      <p:pic>
        <p:nvPicPr>
          <p:cNvPr id="7" name="Média en ligne 6" descr="gk9_KB_Track_02.11_K06_A3b.mp3">
            <a:hlinkClick r:id="" action="ppaction://media"/>
            <a:extLst>
              <a:ext uri="{FF2B5EF4-FFF2-40B4-BE49-F238E27FC236}">
                <a16:creationId xmlns:a16="http://schemas.microsoft.com/office/drawing/2014/main" id="{54A59565-A4B0-3F4F-84F1-76480D95D6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9621" y="55041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70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76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8813DC3C-7ECF-3047-B4BB-F643B67E28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0637" y="667385"/>
            <a:ext cx="8353948" cy="4700667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B938BEC-13AB-804B-86FC-262BF44E3E36}"/>
              </a:ext>
            </a:extLst>
          </p:cNvPr>
          <p:cNvSpPr txBox="1"/>
          <p:nvPr/>
        </p:nvSpPr>
        <p:spPr>
          <a:xfrm>
            <a:off x="6268720" y="5862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F86A96D-1A1E-0248-AF2F-FA563DE98A66}"/>
              </a:ext>
            </a:extLst>
          </p:cNvPr>
          <p:cNvSpPr txBox="1"/>
          <p:nvPr/>
        </p:nvSpPr>
        <p:spPr>
          <a:xfrm>
            <a:off x="5628640" y="6156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9F59DA-9375-2A4E-9168-9CC7975696E5}"/>
              </a:ext>
            </a:extLst>
          </p:cNvPr>
          <p:cNvSpPr txBox="1"/>
          <p:nvPr/>
        </p:nvSpPr>
        <p:spPr>
          <a:xfrm>
            <a:off x="457200" y="1957705"/>
            <a:ext cx="1034288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 Martina</a:t>
            </a:r>
          </a:p>
          <a:p>
            <a:pPr marL="228600" indent="-22860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 Viktor</a:t>
            </a:r>
          </a:p>
          <a:p>
            <a:pPr marL="228600" indent="-22860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 Alexandra</a:t>
            </a:r>
          </a:p>
          <a:p>
            <a:pPr marL="228600" indent="-22860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 Eric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327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0CD7F92-C419-AC4B-9661-D7BDD257AEC2}"/>
              </a:ext>
            </a:extLst>
          </p:cNvPr>
          <p:cNvSpPr txBox="1">
            <a:spLocks/>
          </p:cNvSpPr>
          <p:nvPr/>
        </p:nvSpPr>
        <p:spPr>
          <a:xfrm>
            <a:off x="4033520" y="0"/>
            <a:ext cx="8158480" cy="6705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600" b="1" dirty="0">
                <a:solidFill>
                  <a:schemeClr val="accent1"/>
                </a:solidFill>
              </a:rPr>
              <a:t>5a-b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endParaRPr lang="de-DE" dirty="0">
              <a:solidFill>
                <a:schemeClr val="accent1"/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1c: Foto 4 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2d: Foto 1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3b: Foto 2</a:t>
            </a: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200" dirty="0">
                <a:solidFill>
                  <a:schemeClr val="accent1"/>
                </a:solidFill>
              </a:rPr>
              <a:t>4a: Foto 3</a:t>
            </a:r>
          </a:p>
          <a:p>
            <a:pPr marL="2743200" lvl="6" indent="0">
              <a:buNone/>
            </a:pPr>
            <a:endParaRPr lang="de-DE" sz="3600" b="1" dirty="0">
              <a:solidFill>
                <a:schemeClr val="accent1"/>
              </a:solidFill>
            </a:endParaRPr>
          </a:p>
          <a:p>
            <a:pPr marL="2743200" lvl="6" indent="0">
              <a:buNone/>
            </a:pPr>
            <a:r>
              <a:rPr lang="de-DE" sz="3600" b="1" dirty="0">
                <a:solidFill>
                  <a:schemeClr val="accent1"/>
                </a:solidFill>
              </a:rPr>
              <a:t>5c</a:t>
            </a:r>
          </a:p>
          <a:p>
            <a:pPr marL="3257550" lvl="6" indent="-51435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Falsch </a:t>
            </a:r>
            <a:r>
              <a:rPr lang="de-DE" sz="3200" i="1" dirty="0">
                <a:solidFill>
                  <a:schemeClr val="accent1"/>
                </a:solidFill>
              </a:rPr>
              <a:t>(Das Münster ist eine Kirche.) </a:t>
            </a:r>
          </a:p>
          <a:p>
            <a:pPr marL="3257550" lvl="6" indent="-51435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Falsch </a:t>
            </a:r>
            <a:r>
              <a:rPr lang="de-DE" sz="3200" i="1" dirty="0">
                <a:solidFill>
                  <a:schemeClr val="accent1"/>
                </a:solidFill>
              </a:rPr>
              <a:t>(Man kann nur zu </a:t>
            </a:r>
            <a:r>
              <a:rPr lang="de-DE" sz="3200" i="1" dirty="0" err="1">
                <a:solidFill>
                  <a:schemeClr val="accent1"/>
                </a:solidFill>
              </a:rPr>
              <a:t>Fuss</a:t>
            </a:r>
            <a:r>
              <a:rPr lang="de-DE" sz="3200" i="1" dirty="0">
                <a:solidFill>
                  <a:schemeClr val="accent1"/>
                </a:solidFill>
              </a:rPr>
              <a:t> über die Brücke gehen.)</a:t>
            </a:r>
            <a:endParaRPr lang="de-DE" sz="3200" dirty="0">
              <a:solidFill>
                <a:schemeClr val="accent1"/>
              </a:solidFill>
            </a:endParaRPr>
          </a:p>
          <a:p>
            <a:pPr marL="3257550" lvl="6" indent="-51435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Richtig</a:t>
            </a:r>
          </a:p>
          <a:p>
            <a:pPr marL="3257550" lvl="6" indent="-514350"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Falsch </a:t>
            </a:r>
            <a:r>
              <a:rPr lang="de-DE" sz="3200" i="1" dirty="0">
                <a:solidFill>
                  <a:schemeClr val="accent1"/>
                </a:solidFill>
              </a:rPr>
              <a:t>(Die Klasse hat Brot gemacht.)</a:t>
            </a:r>
            <a:endParaRPr lang="de-DE" sz="3200" dirty="0">
              <a:solidFill>
                <a:schemeClr val="accent1"/>
              </a:solidFill>
            </a:endParaRPr>
          </a:p>
          <a:p>
            <a:pPr marL="2743200" lvl="6" indent="0">
              <a:buNone/>
            </a:pPr>
            <a:endParaRPr lang="de-DE" sz="3200" dirty="0"/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/>
          </a:p>
          <a:p>
            <a:pPr marL="2743200" lvl="6" indent="0">
              <a:buFont typeface="Arial" panose="020B0604020202020204" pitchFamily="34" charset="0"/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B55AF1-2782-884E-82F3-DB88CB2565D5}"/>
              </a:ext>
            </a:extLst>
          </p:cNvPr>
          <p:cNvSpPr txBox="1"/>
          <p:nvPr/>
        </p:nvSpPr>
        <p:spPr>
          <a:xfrm>
            <a:off x="6370320" y="3901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2BD2824-B8CC-DC49-805E-BD2187F21D7A}"/>
              </a:ext>
            </a:extLst>
          </p:cNvPr>
          <p:cNvSpPr txBox="1"/>
          <p:nvPr/>
        </p:nvSpPr>
        <p:spPr>
          <a:xfrm>
            <a:off x="6522720" y="4053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4E29EEF-3366-3344-8B07-C88BB5990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80488"/>
            <a:ext cx="6737894" cy="3944621"/>
          </a:xfrm>
          <a:prstGeom prst="rect">
            <a:avLst/>
          </a:prstGeom>
        </p:spPr>
      </p:pic>
      <p:pic>
        <p:nvPicPr>
          <p:cNvPr id="2" name="Média en ligne 1" descr="gk9_KB_Track_02.12_K06_A5b_c.mp3">
            <a:hlinkClick r:id="" action="ppaction://media"/>
            <a:extLst>
              <a:ext uri="{FF2B5EF4-FFF2-40B4-BE49-F238E27FC236}">
                <a16:creationId xmlns:a16="http://schemas.microsoft.com/office/drawing/2014/main" id="{D6F81416-8EB7-594D-84EE-020655CFA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322632" y="3234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0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DB938BEC-13AB-804B-86FC-262BF44E3E36}"/>
              </a:ext>
            </a:extLst>
          </p:cNvPr>
          <p:cNvSpPr txBox="1"/>
          <p:nvPr/>
        </p:nvSpPr>
        <p:spPr>
          <a:xfrm>
            <a:off x="6268720" y="5862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F86A96D-1A1E-0248-AF2F-FA563DE98A66}"/>
              </a:ext>
            </a:extLst>
          </p:cNvPr>
          <p:cNvSpPr txBox="1"/>
          <p:nvPr/>
        </p:nvSpPr>
        <p:spPr>
          <a:xfrm>
            <a:off x="5628640" y="61569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9F59DA-9375-2A4E-9168-9CC7975696E5}"/>
              </a:ext>
            </a:extLst>
          </p:cNvPr>
          <p:cNvSpPr txBox="1"/>
          <p:nvPr/>
        </p:nvSpPr>
        <p:spPr>
          <a:xfrm>
            <a:off x="386080" y="568563"/>
            <a:ext cx="361696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solidFill>
                  <a:schemeClr val="accent1"/>
                </a:solidFill>
              </a:rPr>
              <a:t>7a</a:t>
            </a:r>
            <a:endParaRPr lang="de-DE" sz="3600" dirty="0">
              <a:solidFill>
                <a:schemeClr val="accent1"/>
              </a:solidFill>
            </a:endParaRPr>
          </a:p>
          <a:p>
            <a:pPr marL="514350" indent="-514350">
              <a:buAutoNum type="alphaLcPeriod"/>
            </a:pPr>
            <a:r>
              <a:rPr lang="de-DE" sz="3200" dirty="0">
                <a:solidFill>
                  <a:schemeClr val="accent1"/>
                </a:solidFill>
              </a:rPr>
              <a:t>Sie war im Bett und hatte Halsschmerzen.</a:t>
            </a:r>
          </a:p>
          <a:p>
            <a:pPr marL="514350" indent="-514350">
              <a:buAutoNum type="alphaLcPeriod"/>
            </a:pPr>
            <a:endParaRPr lang="de-DE" sz="3200" dirty="0">
              <a:solidFill>
                <a:schemeClr val="accent1"/>
              </a:solidFill>
            </a:endParaRPr>
          </a:p>
          <a:p>
            <a:pPr marL="514350" indent="-514350">
              <a:buAutoNum type="alphaLcPeriod"/>
            </a:pPr>
            <a:r>
              <a:rPr lang="de-DE" sz="3200" dirty="0">
                <a:solidFill>
                  <a:schemeClr val="accent1"/>
                </a:solidFill>
              </a:rPr>
              <a:t>Spaghetti mit Tomatensauce.</a:t>
            </a:r>
          </a:p>
          <a:p>
            <a:pPr marL="514350" indent="-514350">
              <a:buAutoNum type="alphaLcPeriod"/>
            </a:pPr>
            <a:endParaRPr lang="de-DE" sz="3200" dirty="0">
              <a:solidFill>
                <a:schemeClr val="accent1"/>
              </a:solidFill>
            </a:endParaRPr>
          </a:p>
          <a:p>
            <a:pPr marL="514350" indent="-514350">
              <a:buAutoNum type="alphaLcPeriod"/>
            </a:pPr>
            <a:r>
              <a:rPr lang="de-DE" sz="3200" dirty="0">
                <a:solidFill>
                  <a:schemeClr val="accent1"/>
                </a:solidFill>
              </a:rPr>
              <a:t>Um elf Uhr.</a:t>
            </a:r>
          </a:p>
          <a:p>
            <a:pPr marL="514350" indent="-514350">
              <a:buAutoNum type="alphaLcPeriod"/>
            </a:pPr>
            <a:endParaRPr lang="de-DE" sz="3200" dirty="0">
              <a:solidFill>
                <a:schemeClr val="accent1"/>
              </a:solidFill>
            </a:endParaRPr>
          </a:p>
          <a:p>
            <a:pPr marL="514350" indent="-514350">
              <a:buAutoNum type="alphaLcPeriod"/>
            </a:pPr>
            <a:r>
              <a:rPr lang="de-DE" sz="3200" dirty="0">
                <a:solidFill>
                  <a:schemeClr val="accent1"/>
                </a:solidFill>
              </a:rPr>
              <a:t>Jens.</a:t>
            </a:r>
          </a:p>
          <a:p>
            <a:endParaRPr lang="de-D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F01360-9147-8844-8310-174E8D764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5" y="1185475"/>
            <a:ext cx="7826995" cy="3429538"/>
          </a:xfrm>
          <a:prstGeom prst="rect">
            <a:avLst/>
          </a:prstGeom>
        </p:spPr>
      </p:pic>
      <p:pic>
        <p:nvPicPr>
          <p:cNvPr id="2" name="Média en ligne 1" descr="gk9_KB_Track_02.13_K06_A7a_b.mp3">
            <a:hlinkClick r:id="" action="ppaction://media"/>
            <a:extLst>
              <a:ext uri="{FF2B5EF4-FFF2-40B4-BE49-F238E27FC236}">
                <a16:creationId xmlns:a16="http://schemas.microsoft.com/office/drawing/2014/main" id="{255EB9D6-6AF3-E94E-AF94-DEE9F7200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0482" y="4416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9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F0CD7F92-C419-AC4B-9661-D7BDD257AEC2}"/>
              </a:ext>
            </a:extLst>
          </p:cNvPr>
          <p:cNvSpPr txBox="1">
            <a:spLocks/>
          </p:cNvSpPr>
          <p:nvPr/>
        </p:nvSpPr>
        <p:spPr>
          <a:xfrm>
            <a:off x="4622800" y="0"/>
            <a:ext cx="7569200" cy="6705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r>
              <a:rPr lang="de-DE" sz="3600" b="1" dirty="0">
                <a:solidFill>
                  <a:schemeClr val="accent1"/>
                </a:solidFill>
              </a:rPr>
              <a:t>7c</a:t>
            </a:r>
            <a:r>
              <a:rPr lang="de-DE" sz="2400" b="1" dirty="0">
                <a:solidFill>
                  <a:schemeClr val="accent1"/>
                </a:solidFill>
              </a:rPr>
              <a:t> </a:t>
            </a:r>
            <a:endParaRPr lang="de-DE" dirty="0">
              <a:solidFill>
                <a:schemeClr val="accent1"/>
              </a:solidFill>
            </a:endParaRPr>
          </a:p>
          <a:p>
            <a:pPr marL="3257550" lvl="6" indent="-514350">
              <a:buFont typeface="Arial" panose="020B0604020202020204" pitchFamily="34" charset="0"/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Party.</a:t>
            </a:r>
          </a:p>
          <a:p>
            <a:pPr marL="3257550" lvl="6" indent="-514350">
              <a:buFont typeface="Arial" panose="020B0604020202020204" pitchFamily="34" charset="0"/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Geschenke.</a:t>
            </a:r>
          </a:p>
          <a:p>
            <a:pPr marL="3257550" lvl="6" indent="-514350">
              <a:buFont typeface="Arial" panose="020B0604020202020204" pitchFamily="34" charset="0"/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Spaghetti.</a:t>
            </a:r>
          </a:p>
          <a:p>
            <a:pPr marL="3257550" lvl="6" indent="-514350">
              <a:buFont typeface="Arial" panose="020B0604020202020204" pitchFamily="34" charset="0"/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Tomatensauce.</a:t>
            </a:r>
          </a:p>
          <a:p>
            <a:pPr marL="3257550" lvl="6" indent="-514350">
              <a:buFont typeface="Arial" panose="020B0604020202020204" pitchFamily="34" charset="0"/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Gut.</a:t>
            </a:r>
          </a:p>
          <a:p>
            <a:pPr marL="3257550" lvl="6" indent="-514350">
              <a:buFont typeface="Arial" panose="020B0604020202020204" pitchFamily="34" charset="0"/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Musik.</a:t>
            </a:r>
          </a:p>
          <a:p>
            <a:pPr marL="3257550" lvl="6" indent="-514350">
              <a:buFont typeface="Arial" panose="020B0604020202020204" pitchFamily="34" charset="0"/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Mädchen.</a:t>
            </a:r>
          </a:p>
          <a:p>
            <a:pPr marL="3257550" lvl="6" indent="-514350">
              <a:buFont typeface="Arial" panose="020B0604020202020204" pitchFamily="34" charset="0"/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Karten.</a:t>
            </a:r>
          </a:p>
          <a:p>
            <a:pPr marL="3257550" lvl="6" indent="-514350">
              <a:buFont typeface="Arial" panose="020B0604020202020204" pitchFamily="34" charset="0"/>
              <a:buAutoNum type="arabicPeriod"/>
            </a:pPr>
            <a:r>
              <a:rPr lang="de-DE" sz="3200" dirty="0">
                <a:solidFill>
                  <a:schemeClr val="accent1"/>
                </a:solidFill>
              </a:rPr>
              <a:t>Martina.</a:t>
            </a: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/>
          </a:p>
          <a:p>
            <a:pPr marL="2743200" lvl="6" indent="0">
              <a:buFont typeface="Arial" panose="020B0604020202020204" pitchFamily="34" charset="0"/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743200" lvl="6" indent="0">
              <a:buFont typeface="Arial" panose="020B0604020202020204" pitchFamily="34" charset="0"/>
              <a:buNone/>
            </a:pPr>
            <a:endParaRPr lang="de-D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8B55AF1-2782-884E-82F3-DB88CB2565D5}"/>
              </a:ext>
            </a:extLst>
          </p:cNvPr>
          <p:cNvSpPr txBox="1"/>
          <p:nvPr/>
        </p:nvSpPr>
        <p:spPr>
          <a:xfrm>
            <a:off x="6370320" y="3901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31AF13D-FFD2-5B41-B5F8-4B001CF22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1075690"/>
            <a:ext cx="7678905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7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6A70937-8E99-E244-ABDE-4156FED0B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94" y="-322265"/>
            <a:ext cx="11042821" cy="38458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24766A7-EAFF-A547-8E3A-9B3D8DE32F57}"/>
              </a:ext>
            </a:extLst>
          </p:cNvPr>
          <p:cNvSpPr txBox="1"/>
          <p:nvPr/>
        </p:nvSpPr>
        <p:spPr>
          <a:xfrm>
            <a:off x="2744589" y="3471685"/>
            <a:ext cx="2977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machen, sie hat gemacht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A000737-1CCE-0047-8C2B-DF9C43ECE0CA}"/>
              </a:ext>
            </a:extLst>
          </p:cNvPr>
          <p:cNvSpPr txBox="1"/>
          <p:nvPr/>
        </p:nvSpPr>
        <p:spPr>
          <a:xfrm>
            <a:off x="6479969" y="3511516"/>
            <a:ext cx="2170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auspacken, </a:t>
            </a:r>
          </a:p>
          <a:p>
            <a:pPr algn="ctr"/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er hat ausgepackt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A4A8268-F228-4741-A22B-C93D3C1BF9F9}"/>
              </a:ext>
            </a:extLst>
          </p:cNvPr>
          <p:cNvSpPr txBox="1"/>
          <p:nvPr/>
        </p:nvSpPr>
        <p:spPr>
          <a:xfrm>
            <a:off x="2627199" y="3799958"/>
            <a:ext cx="3373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kochen, sie haben gekocht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E6790CF-BCE2-5C44-9809-8F1E27A7A197}"/>
              </a:ext>
            </a:extLst>
          </p:cNvPr>
          <p:cNvSpPr txBox="1"/>
          <p:nvPr/>
        </p:nvSpPr>
        <p:spPr>
          <a:xfrm>
            <a:off x="9020266" y="3429000"/>
            <a:ext cx="2075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probieren, </a:t>
            </a:r>
          </a:p>
          <a:p>
            <a:pPr algn="ctr"/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sie hat probiert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37A5596-6A71-1D46-ACEA-09A415E2FAAD}"/>
              </a:ext>
            </a:extLst>
          </p:cNvPr>
          <p:cNvSpPr txBox="1"/>
          <p:nvPr/>
        </p:nvSpPr>
        <p:spPr>
          <a:xfrm>
            <a:off x="2584190" y="4088428"/>
            <a:ext cx="3880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schmecken, es hat geschmeckt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6E9D7C-23DE-AC40-8D16-F517C95F8240}"/>
              </a:ext>
            </a:extLst>
          </p:cNvPr>
          <p:cNvSpPr txBox="1"/>
          <p:nvPr/>
        </p:nvSpPr>
        <p:spPr>
          <a:xfrm>
            <a:off x="2744589" y="4409242"/>
            <a:ext cx="2817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hören, sie haben gehört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B8EBA9E-86B9-C049-8E11-478BAB46FCAC}"/>
              </a:ext>
            </a:extLst>
          </p:cNvPr>
          <p:cNvSpPr txBox="1"/>
          <p:nvPr/>
        </p:nvSpPr>
        <p:spPr>
          <a:xfrm>
            <a:off x="2744588" y="4766452"/>
            <a:ext cx="3100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tanzen, sie haben getanzt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EE6159C-9B18-A24D-9CC6-90792F9737EB}"/>
              </a:ext>
            </a:extLst>
          </p:cNvPr>
          <p:cNvSpPr txBox="1"/>
          <p:nvPr/>
        </p:nvSpPr>
        <p:spPr>
          <a:xfrm>
            <a:off x="2744586" y="5076768"/>
            <a:ext cx="335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spielen, sie haben gespielt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004C910-CBCE-784F-A05A-7AA21ADEE702}"/>
              </a:ext>
            </a:extLst>
          </p:cNvPr>
          <p:cNvSpPr txBox="1"/>
          <p:nvPr/>
        </p:nvSpPr>
        <p:spPr>
          <a:xfrm>
            <a:off x="6448456" y="4191511"/>
            <a:ext cx="2571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aufräumen, </a:t>
            </a:r>
          </a:p>
          <a:p>
            <a:pPr algn="ctr"/>
            <a:r>
              <a:rPr lang="de-DE" b="1" i="1" dirty="0">
                <a:latin typeface="Arial" panose="020B0604020202020204" pitchFamily="34" charset="0"/>
                <a:cs typeface="Arial" panose="020B0604020202020204" pitchFamily="34" charset="0"/>
              </a:rPr>
              <a:t>sie haben aufgeräumt</a:t>
            </a: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6E473459-9A8E-1648-9DB7-8FFFF0BA6169}"/>
              </a:ext>
            </a:extLst>
          </p:cNvPr>
          <p:cNvCxnSpPr>
            <a:cxnSpLocks/>
          </p:cNvCxnSpPr>
          <p:nvPr/>
        </p:nvCxnSpPr>
        <p:spPr>
          <a:xfrm>
            <a:off x="6464212" y="3607466"/>
            <a:ext cx="0" cy="17280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092BCF6-8815-FF4D-A12F-909919B078CB}"/>
              </a:ext>
            </a:extLst>
          </p:cNvPr>
          <p:cNvCxnSpPr>
            <a:cxnSpLocks/>
          </p:cNvCxnSpPr>
          <p:nvPr/>
        </p:nvCxnSpPr>
        <p:spPr>
          <a:xfrm>
            <a:off x="9063968" y="3693878"/>
            <a:ext cx="0" cy="16415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462E0A5A-DCEA-3A4A-B84B-BC7B6D32E6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8" t="7438" r="52585" b="89119"/>
          <a:stretch/>
        </p:blipFill>
        <p:spPr>
          <a:xfrm>
            <a:off x="3335049" y="6003382"/>
            <a:ext cx="5521900" cy="603018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8098B73E-5F6C-D54D-87B5-2A0E6229E98D}"/>
              </a:ext>
            </a:extLst>
          </p:cNvPr>
          <p:cNvSpPr txBox="1"/>
          <p:nvPr/>
        </p:nvSpPr>
        <p:spPr>
          <a:xfrm>
            <a:off x="3054870" y="5574782"/>
            <a:ext cx="2730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regelmässige</a:t>
            </a:r>
            <a:r>
              <a:rPr lang="de-DE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Verben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6AD7179-7DC2-A04A-95D1-58DFF3D06DE1}"/>
              </a:ext>
            </a:extLst>
          </p:cNvPr>
          <p:cNvSpPr txBox="1"/>
          <p:nvPr/>
        </p:nvSpPr>
        <p:spPr>
          <a:xfrm>
            <a:off x="6348233" y="5518803"/>
            <a:ext cx="2730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trennbar (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regelmässig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924E4D0-2B0A-1C4A-8E3E-5FFDD1C03056}"/>
              </a:ext>
            </a:extLst>
          </p:cNvPr>
          <p:cNvSpPr txBox="1"/>
          <p:nvPr/>
        </p:nvSpPr>
        <p:spPr>
          <a:xfrm>
            <a:off x="9034013" y="5518803"/>
            <a:ext cx="2730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Verben auf –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ieren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40608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594</Words>
  <Application>Microsoft Macintosh PowerPoint</Application>
  <PresentationFormat>Grand écran</PresentationFormat>
  <Paragraphs>182</Paragraphs>
  <Slides>20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Stéphane Simonet</dc:creator>
  <cp:lastModifiedBy>Sandra CHARRIERE</cp:lastModifiedBy>
  <cp:revision>34</cp:revision>
  <dcterms:created xsi:type="dcterms:W3CDTF">2019-01-27T11:21:00Z</dcterms:created>
  <dcterms:modified xsi:type="dcterms:W3CDTF">2020-10-12T11:50:57Z</dcterms:modified>
</cp:coreProperties>
</file>