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 snapToObjects="1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6499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5274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7562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3489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118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5669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2543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1379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542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6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306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A9198F5-CB18-4F4D-86A6-62AE3F320AED}" type="datetimeFigureOut">
              <a:rPr lang="fr-FR" smtClean="0"/>
              <a:t>29/08/2021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9EF5EA9-0FF1-E54F-9BA0-973AD1584B1E}" type="slidenum">
              <a:rPr lang="fr-FR" smtClean="0"/>
              <a:t>‹N°›</a:t>
            </a:fld>
            <a:endParaRPr lang="fr-F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895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asy-deutsch.de/verben/trennbare-untrennbare-verbe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F44ED1-B500-DA49-AD21-A97374D3B8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Der Imperativ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ADC692-A765-8847-819F-E523858584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Grammatik Regel</a:t>
            </a:r>
          </a:p>
        </p:txBody>
      </p:sp>
    </p:spTree>
    <p:extLst>
      <p:ext uri="{BB962C8B-B14F-4D97-AF65-F5344CB8AC3E}">
        <p14:creationId xmlns:p14="http://schemas.microsoft.com/office/powerpoint/2010/main" val="335177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095D20-FBA6-7940-8180-8C88EC540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Was ist der imperativ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7CCA58-1C88-0A41-B0DD-4DD55D91A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CH" dirty="0"/>
              <a:t> </a:t>
            </a:r>
            <a:r>
              <a:rPr lang="de-CH" dirty="0"/>
              <a:t>Der Imperativ ist die Befehlsform. Man verwendet ihn, um jemanden etwas zu befehlen (</a:t>
            </a:r>
            <a:r>
              <a:rPr lang="fr-CH" sz="1800" i="1" dirty="0"/>
              <a:t>= donner un ordre</a:t>
            </a:r>
            <a:r>
              <a:rPr lang="de-CH" dirty="0"/>
              <a:t>) oder um jemanden aufzufordern, etwas zu tun.</a:t>
            </a:r>
          </a:p>
          <a:p>
            <a:pPr marL="0" indent="0">
              <a:buNone/>
            </a:pPr>
            <a:endParaRPr lang="de-CH" dirty="0"/>
          </a:p>
          <a:p>
            <a:pPr>
              <a:buFont typeface="Arial" panose="020B0604020202020204" pitchFamily="34" charset="0"/>
              <a:buChar char="•"/>
            </a:pPr>
            <a:r>
              <a:rPr lang="de-CH" dirty="0"/>
              <a:t> Man spricht immer eine oder mehrere Personen persönlich an.</a:t>
            </a:r>
          </a:p>
          <a:p>
            <a:pPr marL="0" indent="0">
              <a:buNone/>
            </a:pPr>
            <a:endParaRPr lang="de-CH" dirty="0"/>
          </a:p>
          <a:p>
            <a:pPr>
              <a:buFont typeface="Arial" panose="020B0604020202020204" pitchFamily="34" charset="0"/>
              <a:buChar char="•"/>
            </a:pPr>
            <a:r>
              <a:rPr lang="de-CH" dirty="0"/>
              <a:t> Der Imperativ existiert also nur in den Formen </a:t>
            </a:r>
            <a:r>
              <a:rPr lang="de-CH" i="1" dirty="0"/>
              <a:t>du</a:t>
            </a:r>
            <a:r>
              <a:rPr lang="de-CH" dirty="0"/>
              <a:t>, </a:t>
            </a:r>
            <a:r>
              <a:rPr lang="de-CH" i="1" dirty="0"/>
              <a:t>ihr, wir </a:t>
            </a:r>
            <a:r>
              <a:rPr lang="de-CH" dirty="0"/>
              <a:t>und in der Höflichkeitsform (</a:t>
            </a:r>
            <a:r>
              <a:rPr lang="fr-CH" sz="1600" i="1" dirty="0"/>
              <a:t>= forme de politesse</a:t>
            </a:r>
            <a:r>
              <a:rPr lang="de-CH" dirty="0"/>
              <a:t>) </a:t>
            </a:r>
            <a:r>
              <a:rPr lang="de-CH" i="1" dirty="0"/>
              <a:t>Sie</a:t>
            </a:r>
            <a:r>
              <a:rPr lang="de-CH" dirty="0"/>
              <a:t>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937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EC4225-F7B3-024F-8079-E99CE7CD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Beispiele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79715C-BBBC-6649-B857-82DE9073A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i="1" dirty="0"/>
              <a:t>„</a:t>
            </a:r>
            <a:r>
              <a:rPr lang="de-CH" b="1" i="1" dirty="0"/>
              <a:t>Geh</a:t>
            </a:r>
            <a:r>
              <a:rPr lang="de-CH" i="1" dirty="0"/>
              <a:t> jetzt ins Bett!“</a:t>
            </a:r>
            <a:r>
              <a:rPr lang="de-CH" dirty="0"/>
              <a:t>   (Du – Form)</a:t>
            </a:r>
          </a:p>
          <a:p>
            <a:endParaRPr lang="de-CH" dirty="0"/>
          </a:p>
          <a:p>
            <a:r>
              <a:rPr lang="de-CH" i="1" dirty="0"/>
              <a:t>„</a:t>
            </a:r>
            <a:r>
              <a:rPr lang="de-CH" b="1" i="1" dirty="0"/>
              <a:t>Geht</a:t>
            </a:r>
            <a:r>
              <a:rPr lang="de-CH" i="1" dirty="0"/>
              <a:t> bitte einkaufen!“</a:t>
            </a:r>
            <a:r>
              <a:rPr lang="de-CH" dirty="0"/>
              <a:t>   (Ihr – Form)</a:t>
            </a:r>
          </a:p>
          <a:p>
            <a:endParaRPr lang="de-CH" dirty="0"/>
          </a:p>
          <a:p>
            <a:r>
              <a:rPr lang="de-CH" i="1" dirty="0"/>
              <a:t>„</a:t>
            </a:r>
            <a:r>
              <a:rPr lang="de-CH" b="1" i="1" dirty="0"/>
              <a:t>Gehen Sie </a:t>
            </a:r>
            <a:r>
              <a:rPr lang="de-CH" i="1" dirty="0"/>
              <a:t>nach Hause!“   </a:t>
            </a:r>
            <a:r>
              <a:rPr lang="de-CH" dirty="0"/>
              <a:t>(Sie – Form)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065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EBFF75-01E4-3641-A51C-5FEA2FBD0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Imperativ bilden </a:t>
            </a:r>
            <a:r>
              <a:rPr lang="fr-CH" sz="2400" i="1" dirty="0"/>
              <a:t>(= construire)</a:t>
            </a:r>
            <a:endParaRPr lang="fr-CH" i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E9612F-6BB7-EC4D-9D9B-1EDBD685DA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CH" b="1" dirty="0"/>
              <a:t>Höflichkeitsform </a:t>
            </a:r>
            <a:r>
              <a:rPr lang="fr-CH" sz="1600" b="1" i="1" dirty="0"/>
              <a:t>(= forme de politesse)</a:t>
            </a:r>
            <a:r>
              <a:rPr lang="de-CH" b="1" dirty="0"/>
              <a:t> :</a:t>
            </a:r>
          </a:p>
          <a:p>
            <a:r>
              <a:rPr lang="de-CH" dirty="0"/>
              <a:t>In der Höflichkeitsform wird der Imperativ mit dem</a:t>
            </a:r>
            <a:r>
              <a:rPr lang="de-CH" b="1" dirty="0"/>
              <a:t> Infinitiv des Verbs + Sie</a:t>
            </a:r>
            <a:r>
              <a:rPr lang="de-CH" dirty="0"/>
              <a:t> gebildet.</a:t>
            </a:r>
          </a:p>
          <a:p>
            <a:r>
              <a:rPr lang="de-CH" i="1" dirty="0"/>
              <a:t>Beispiel: „</a:t>
            </a:r>
            <a:r>
              <a:rPr lang="de-CH" b="1" i="1" dirty="0"/>
              <a:t>Gehen Sie</a:t>
            </a:r>
            <a:r>
              <a:rPr lang="de-CH" i="1" dirty="0"/>
              <a:t> nach Hause!»</a:t>
            </a:r>
          </a:p>
          <a:p>
            <a:endParaRPr lang="de-CH" i="1" dirty="0"/>
          </a:p>
          <a:p>
            <a:r>
              <a:rPr lang="de-CH" b="1" dirty="0"/>
              <a:t>Plural „wir“:</a:t>
            </a:r>
          </a:p>
          <a:p>
            <a:r>
              <a:rPr lang="de-CH" dirty="0"/>
              <a:t>In der ersten Person Plural wird der Imperativ mit dem</a:t>
            </a:r>
            <a:r>
              <a:rPr lang="de-CH" b="1" dirty="0"/>
              <a:t> Infinitiv des Verbs + wir</a:t>
            </a:r>
            <a:r>
              <a:rPr lang="de-CH" dirty="0"/>
              <a:t> gebildet.</a:t>
            </a:r>
          </a:p>
          <a:p>
            <a:r>
              <a:rPr lang="de-CH" i="1" dirty="0"/>
              <a:t>Beispiel: „</a:t>
            </a:r>
            <a:r>
              <a:rPr lang="de-CH" b="1" i="1" dirty="0"/>
              <a:t>Gehen wir</a:t>
            </a:r>
            <a:r>
              <a:rPr lang="de-CH" i="1" dirty="0"/>
              <a:t> nach Hause!"</a:t>
            </a:r>
            <a:endParaRPr lang="de-CH" dirty="0"/>
          </a:p>
          <a:p>
            <a:endParaRPr lang="de-CH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821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849F4C-7607-C94F-9CBF-7EB3803C0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Imperativ bilden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A1413E-A4AE-534A-A5DD-5943B92EA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b="1" dirty="0"/>
              <a:t>Plural „ihr“:</a:t>
            </a:r>
          </a:p>
          <a:p>
            <a:r>
              <a:rPr lang="de-CH" dirty="0"/>
              <a:t>Im Plural benutzen wir die </a:t>
            </a:r>
            <a:r>
              <a:rPr lang="de-CH" b="1" dirty="0"/>
              <a:t>konjugierte Präsensform des Verbs ohne das Pronomen</a:t>
            </a:r>
            <a:r>
              <a:rPr lang="de-CH" dirty="0"/>
              <a:t>. </a:t>
            </a:r>
          </a:p>
          <a:p>
            <a:r>
              <a:rPr lang="de-CH" i="1" dirty="0"/>
              <a:t>Beispiel: „</a:t>
            </a:r>
            <a:r>
              <a:rPr lang="de-CH" b="1" i="1" dirty="0"/>
              <a:t>Geht </a:t>
            </a:r>
            <a:r>
              <a:rPr lang="de-CH" i="1" dirty="0"/>
              <a:t>(ihr) nach Hause!"</a:t>
            </a:r>
            <a:endParaRPr lang="de-CH" dirty="0"/>
          </a:p>
          <a:p>
            <a:endParaRPr lang="fr-FR" dirty="0"/>
          </a:p>
          <a:p>
            <a:r>
              <a:rPr lang="de-CH" b="1" dirty="0"/>
              <a:t>Singular „du“:</a:t>
            </a:r>
          </a:p>
          <a:p>
            <a:r>
              <a:rPr lang="de-CH" dirty="0"/>
              <a:t>Im Singular benutzt man</a:t>
            </a:r>
            <a:r>
              <a:rPr lang="de-CH" b="1" dirty="0"/>
              <a:t> die konjugierte Form ohne die Endung und ohne Pronomen</a:t>
            </a:r>
            <a:r>
              <a:rPr lang="de-CH" dirty="0"/>
              <a:t>.</a:t>
            </a:r>
          </a:p>
          <a:p>
            <a:r>
              <a:rPr lang="de-CH" i="1" dirty="0"/>
              <a:t>„</a:t>
            </a:r>
            <a:r>
              <a:rPr lang="de-CH" b="1" i="1" dirty="0"/>
              <a:t>Geh</a:t>
            </a:r>
            <a:r>
              <a:rPr lang="de-CH" i="1" dirty="0"/>
              <a:t>(</a:t>
            </a:r>
            <a:r>
              <a:rPr lang="de-CH" i="1" dirty="0" err="1"/>
              <a:t>st</a:t>
            </a:r>
            <a:r>
              <a:rPr lang="de-CH" i="1" dirty="0"/>
              <a:t>) (du) nach Hause!"</a:t>
            </a:r>
            <a:endParaRPr lang="de-CH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2666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29DC18-4954-5F41-A6E8-2F160DBF0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Besonderheiten </a:t>
            </a:r>
            <a:r>
              <a:rPr lang="fr-CH" sz="2400" i="1" dirty="0"/>
              <a:t>(= particularités)</a:t>
            </a:r>
            <a:r>
              <a:rPr lang="de-CH" sz="2400" dirty="0"/>
              <a:t>  </a:t>
            </a:r>
            <a:r>
              <a:rPr lang="de-CH" dirty="0"/>
              <a:t>bei der Bildung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800CEE3-6EFB-4F48-A78A-BCC27AA84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CH" dirty="0"/>
              <a:t> Vokalwechsel bei unregelmässigen Verben: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/>
              <a:t>«</a:t>
            </a:r>
            <a:r>
              <a:rPr lang="de-CH" dirty="0" err="1"/>
              <a:t>e</a:t>
            </a:r>
            <a:r>
              <a:rPr lang="de-CH" dirty="0"/>
              <a:t>» </a:t>
            </a:r>
            <a:r>
              <a:rPr lang="de-CH" dirty="0">
                <a:sym typeface="Wingdings" pitchFamily="2" charset="2"/>
              </a:rPr>
              <a:t> «i»/ «</a:t>
            </a:r>
            <a:r>
              <a:rPr lang="de-CH" dirty="0" err="1">
                <a:sym typeface="Wingdings" pitchFamily="2" charset="2"/>
              </a:rPr>
              <a:t>ie</a:t>
            </a:r>
            <a:r>
              <a:rPr lang="de-CH" dirty="0">
                <a:sym typeface="Wingdings" pitchFamily="2" charset="2"/>
              </a:rPr>
              <a:t>»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>
                <a:sym typeface="Wingdings" pitchFamily="2" charset="2"/>
              </a:rPr>
              <a:t>Beispiel: «Hilf deinem Bruder»  Infinitiv: helfen/Konjugiert </a:t>
            </a:r>
            <a:r>
              <a:rPr lang="de-CH" dirty="0" err="1">
                <a:sym typeface="Wingdings" pitchFamily="2" charset="2"/>
              </a:rPr>
              <a:t>präsens</a:t>
            </a:r>
            <a:r>
              <a:rPr lang="de-CH" dirty="0">
                <a:sym typeface="Wingdings" pitchFamily="2" charset="2"/>
              </a:rPr>
              <a:t>: Du hilfst</a:t>
            </a:r>
          </a:p>
          <a:p>
            <a:pPr marL="0" indent="0">
              <a:buNone/>
            </a:pPr>
            <a:endParaRPr lang="de-CH" dirty="0">
              <a:sym typeface="Wingdings" pitchFamily="2" charset="2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CH" dirty="0"/>
              <a:t> Endet der Stamm </a:t>
            </a:r>
            <a:r>
              <a:rPr lang="fr-CH" sz="1600" i="1" dirty="0"/>
              <a:t>(= la racine) </a:t>
            </a:r>
            <a:r>
              <a:rPr lang="de-CH" dirty="0"/>
              <a:t>auf „d“/ „t“ oder „m“ / „</a:t>
            </a:r>
            <a:r>
              <a:rPr lang="de-CH" dirty="0" err="1"/>
              <a:t>n</a:t>
            </a:r>
            <a:r>
              <a:rPr lang="de-CH" dirty="0"/>
              <a:t>“, </a:t>
            </a:r>
            <a:r>
              <a:rPr lang="de-CH" b="1" dirty="0"/>
              <a:t>MUSS</a:t>
            </a:r>
            <a:r>
              <a:rPr lang="de-CH" dirty="0"/>
              <a:t> das „</a:t>
            </a:r>
            <a:r>
              <a:rPr lang="de-CH" dirty="0" err="1"/>
              <a:t>e</a:t>
            </a:r>
            <a:r>
              <a:rPr lang="de-CH" dirty="0"/>
              <a:t>“ fast immer angehängt </a:t>
            </a:r>
            <a:r>
              <a:rPr lang="de-CH" sz="1600" i="1" dirty="0"/>
              <a:t>(= </a:t>
            </a:r>
            <a:r>
              <a:rPr lang="de-CH" sz="1600" i="1" dirty="0" err="1"/>
              <a:t>ajouté</a:t>
            </a:r>
            <a:r>
              <a:rPr lang="de-CH" sz="1600" i="1" dirty="0"/>
              <a:t>) </a:t>
            </a:r>
            <a:r>
              <a:rPr lang="de-CH" dirty="0"/>
              <a:t>werden.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/>
              <a:t>Beispiel:</a:t>
            </a:r>
            <a:r>
              <a:rPr lang="de-CH" i="1" dirty="0"/>
              <a:t> „</a:t>
            </a:r>
            <a:r>
              <a:rPr lang="de-CH" b="1" i="1" dirty="0"/>
              <a:t>Wart</a:t>
            </a:r>
            <a:r>
              <a:rPr lang="de-CH" b="1" i="1" u="sng" dirty="0"/>
              <a:t>e</a:t>
            </a:r>
            <a:r>
              <a:rPr lang="de-CH" i="1" dirty="0"/>
              <a:t> noch 5 Minuten!“ (Warten </a:t>
            </a:r>
            <a:r>
              <a:rPr lang="de-CH" i="1" dirty="0">
                <a:sym typeface="Wingdings" pitchFamily="2" charset="2"/>
              </a:rPr>
              <a:t> Wart)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8662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893297-8D85-7245-93D7-139D4D67C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Unregelmässigen </a:t>
            </a:r>
            <a:r>
              <a:rPr lang="fr-CH" sz="2400" i="1" dirty="0"/>
              <a:t>(= irréguliers) </a:t>
            </a:r>
            <a:r>
              <a:rPr lang="de-CH" dirty="0" err="1"/>
              <a:t>verben</a:t>
            </a:r>
            <a:r>
              <a:rPr lang="de-CH" dirty="0"/>
              <a:t> im imperativ</a:t>
            </a:r>
          </a:p>
        </p:txBody>
      </p:sp>
      <p:pic>
        <p:nvPicPr>
          <p:cNvPr id="1026" name="Picture 2" descr="IMperativ unregelmaessige Verben">
            <a:extLst>
              <a:ext uri="{FF2B5EF4-FFF2-40B4-BE49-F238E27FC236}">
                <a16:creationId xmlns:a16="http://schemas.microsoft.com/office/drawing/2014/main" id="{D43F3B46-AA4C-B444-8F0B-AFAD183B849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3519" y="3478212"/>
            <a:ext cx="88011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0644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D5EDD3-1B77-3643-B56D-B8AE8F0BA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Position vom </a:t>
            </a:r>
            <a:r>
              <a:rPr lang="de-CH" dirty="0" err="1"/>
              <a:t>verb</a:t>
            </a:r>
            <a:r>
              <a:rPr lang="de-CH" dirty="0"/>
              <a:t> im imperativ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8BD035-8C21-2B4A-86CC-F4F19B77B3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72244"/>
            <a:ext cx="9720073" cy="402336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CH" b="1" dirty="0"/>
              <a:t> </a:t>
            </a:r>
            <a:r>
              <a:rPr lang="de-CH" b="1" dirty="0"/>
              <a:t>Im Imperativ steht das Verb immer auf Position 1.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de-CH" dirty="0"/>
              <a:t> </a:t>
            </a:r>
            <a:r>
              <a:rPr lang="fr-CH" dirty="0" err="1"/>
              <a:t>Nur</a:t>
            </a:r>
            <a:r>
              <a:rPr lang="fr-CH" dirty="0"/>
              <a:t> in der </a:t>
            </a:r>
            <a:r>
              <a:rPr lang="fr-CH" dirty="0" err="1"/>
              <a:t>Höflichkeitsform</a:t>
            </a:r>
            <a:r>
              <a:rPr lang="fr-CH" dirty="0"/>
              <a:t> („</a:t>
            </a:r>
            <a:r>
              <a:rPr lang="fr-CH" dirty="0" err="1"/>
              <a:t>Sie</a:t>
            </a:r>
            <a:r>
              <a:rPr lang="fr-CH" dirty="0"/>
              <a:t>“) </a:t>
            </a:r>
            <a:r>
              <a:rPr lang="fr-CH" dirty="0" err="1"/>
              <a:t>und</a:t>
            </a:r>
            <a:r>
              <a:rPr lang="fr-CH" dirty="0"/>
              <a:t> mit „</a:t>
            </a:r>
            <a:r>
              <a:rPr lang="fr-CH" dirty="0" err="1"/>
              <a:t>wir</a:t>
            </a:r>
            <a:r>
              <a:rPr lang="fr-CH" dirty="0"/>
              <a:t>“ </a:t>
            </a:r>
            <a:r>
              <a:rPr lang="fr-CH" dirty="0" err="1"/>
              <a:t>gibt</a:t>
            </a:r>
            <a:r>
              <a:rPr lang="fr-CH" dirty="0"/>
              <a:t> es </a:t>
            </a:r>
            <a:r>
              <a:rPr lang="fr-CH" dirty="0" err="1"/>
              <a:t>ein</a:t>
            </a:r>
            <a:r>
              <a:rPr lang="fr-CH" dirty="0"/>
              <a:t> </a:t>
            </a:r>
            <a:r>
              <a:rPr lang="fr-CH" dirty="0" err="1"/>
              <a:t>Subjekt</a:t>
            </a:r>
            <a:r>
              <a:rPr lang="fr-CH" dirty="0"/>
              <a:t>.</a:t>
            </a:r>
          </a:p>
          <a:p>
            <a:pPr marL="0" indent="0">
              <a:buNone/>
            </a:pPr>
            <a:endParaRPr lang="de-CH" dirty="0"/>
          </a:p>
          <a:p>
            <a:pPr marL="0" indent="0">
              <a:buNone/>
            </a:pPr>
            <a:endParaRPr lang="de-CH" dirty="0"/>
          </a:p>
        </p:txBody>
      </p:sp>
      <p:pic>
        <p:nvPicPr>
          <p:cNvPr id="2054" name="Picture 6" descr="Imperativ Wortstellung">
            <a:extLst>
              <a:ext uri="{FF2B5EF4-FFF2-40B4-BE49-F238E27FC236}">
                <a16:creationId xmlns:a16="http://schemas.microsoft.com/office/drawing/2014/main" id="{37BB1F54-7FB0-1A4B-8EA9-D58C506BB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" y="3429000"/>
            <a:ext cx="9105524" cy="1702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1480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F9D0D6-1ED0-704A-A377-9D553015B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Trennbare </a:t>
            </a:r>
            <a:r>
              <a:rPr lang="de-CH" dirty="0" err="1"/>
              <a:t>verben</a:t>
            </a:r>
            <a:r>
              <a:rPr lang="de-CH" dirty="0"/>
              <a:t> im imperativ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80B2B9-559B-084F-B3F0-BF08BC35D0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r-CH" dirty="0">
                <a:hlinkClick r:id="rId2" tooltip="Deutsche Grammatik: 4.04. Zusammengesetzte Verbe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de-CH" dirty="0">
                <a:hlinkClick r:id="rId2" tooltip="Deutsche Grammatik: 4.04. Zusammengesetzte Verben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Trennbare Verben</a:t>
            </a:r>
            <a:r>
              <a:rPr lang="de-CH" dirty="0"/>
              <a:t> werden auch im Imperativ getrennt.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de-CH" dirty="0"/>
              <a:t>Die Vorsilbe geht ans Ende.</a:t>
            </a:r>
          </a:p>
          <a:p>
            <a:r>
              <a:rPr lang="de-CH" i="1" dirty="0"/>
              <a:t>„</a:t>
            </a:r>
            <a:r>
              <a:rPr lang="de-CH" b="1" i="1" dirty="0"/>
              <a:t>Kommen</a:t>
            </a:r>
            <a:r>
              <a:rPr lang="de-CH" i="1" dirty="0"/>
              <a:t> Sie bitte </a:t>
            </a:r>
            <a:r>
              <a:rPr lang="de-CH" b="1" i="1" dirty="0"/>
              <a:t>mit</a:t>
            </a:r>
            <a:r>
              <a:rPr lang="de-CH" i="1" dirty="0"/>
              <a:t>!“   </a:t>
            </a:r>
            <a:r>
              <a:rPr lang="de-CH" dirty="0"/>
              <a:t>– mitkommen</a:t>
            </a:r>
          </a:p>
          <a:p>
            <a:r>
              <a:rPr lang="de-CH" i="1" dirty="0"/>
              <a:t>„</a:t>
            </a:r>
            <a:r>
              <a:rPr lang="de-CH" b="1" i="1" dirty="0"/>
              <a:t>Räumt</a:t>
            </a:r>
            <a:r>
              <a:rPr lang="de-CH" i="1" dirty="0"/>
              <a:t> euer Zimmer </a:t>
            </a:r>
            <a:r>
              <a:rPr lang="de-CH" b="1" i="1" dirty="0"/>
              <a:t>auf</a:t>
            </a:r>
            <a:r>
              <a:rPr lang="de-CH" i="1" dirty="0"/>
              <a:t>!“ </a:t>
            </a:r>
            <a:r>
              <a:rPr lang="de-CH" dirty="0"/>
              <a:t> – aufräumen</a:t>
            </a:r>
          </a:p>
          <a:p>
            <a:r>
              <a:rPr lang="de-CH" i="1"/>
              <a:t>„</a:t>
            </a:r>
            <a:r>
              <a:rPr lang="de-CH" b="1" i="1"/>
              <a:t>Hol</a:t>
            </a:r>
            <a:r>
              <a:rPr lang="de-CH" i="1"/>
              <a:t> deine Mutter </a:t>
            </a:r>
            <a:r>
              <a:rPr lang="de-CH" b="1" i="1"/>
              <a:t>ab</a:t>
            </a:r>
            <a:r>
              <a:rPr lang="de-CH" i="1"/>
              <a:t>!“  </a:t>
            </a:r>
            <a:r>
              <a:rPr lang="de-CH"/>
              <a:t> – abholen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302842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3E2CCA881C5A4BB4C375D8F47C03F4" ma:contentTypeVersion="16" ma:contentTypeDescription="Crée un document." ma:contentTypeScope="" ma:versionID="224f1a33b1ba1a7880ac56e189a177fa">
  <xsd:schema xmlns:xsd="http://www.w3.org/2001/XMLSchema" xmlns:xs="http://www.w3.org/2001/XMLSchema" xmlns:p="http://schemas.microsoft.com/office/2006/metadata/properties" xmlns:ns2="8f07c2da-25a3-4d6c-937a-14bdf57fffca" xmlns:ns3="34cc6c09-5d28-4d69-8565-62677f6fd6fd" targetNamespace="http://schemas.microsoft.com/office/2006/metadata/properties" ma:root="true" ma:fieldsID="0bc3af28f3d379b5e5e24c614ad3d9ea" ns2:_="" ns3:_="">
    <xsd:import namespace="8f07c2da-25a3-4d6c-937a-14bdf57fffca"/>
    <xsd:import namespace="34cc6c09-5d28-4d69-8565-62677f6fd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07c2da-25a3-4d6c-937a-14bdf57fff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Balises d’images" ma:readOnly="false" ma:fieldId="{5cf76f15-5ced-4ddc-b409-7134ff3c332f}" ma:taxonomyMulti="true" ma:sspId="fbd933d8-63e4-4f7e-90f6-66429bb13b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c6c09-5d28-4d69-8565-62677f6fd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374ff53-4c6b-4475-bec8-351a37922ac0}" ma:internalName="TaxCatchAll" ma:showField="CatchAllData" ma:web="34cc6c09-5d28-4d69-8565-62677f6fd6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f07c2da-25a3-4d6c-937a-14bdf57fffca">
      <Terms xmlns="http://schemas.microsoft.com/office/infopath/2007/PartnerControls"/>
    </lcf76f155ced4ddcb4097134ff3c332f>
    <TaxCatchAll xmlns="34cc6c09-5d28-4d69-8565-62677f6fd6fd" xsi:nil="true"/>
  </documentManagement>
</p:properties>
</file>

<file path=customXml/itemProps1.xml><?xml version="1.0" encoding="utf-8"?>
<ds:datastoreItem xmlns:ds="http://schemas.openxmlformats.org/officeDocument/2006/customXml" ds:itemID="{B191978F-2EB4-4C7D-9495-17395958DC20}"/>
</file>

<file path=customXml/itemProps2.xml><?xml version="1.0" encoding="utf-8"?>
<ds:datastoreItem xmlns:ds="http://schemas.openxmlformats.org/officeDocument/2006/customXml" ds:itemID="{38FD8896-4FF6-4B0E-A1BB-8A0FD26FFE1C}"/>
</file>

<file path=customXml/itemProps3.xml><?xml version="1.0" encoding="utf-8"?>
<ds:datastoreItem xmlns:ds="http://schemas.openxmlformats.org/officeDocument/2006/customXml" ds:itemID="{4FCB1FDF-C2E4-4027-8612-D641ADCDE0A1}"/>
</file>

<file path=docProps/app.xml><?xml version="1.0" encoding="utf-8"?>
<Properties xmlns="http://schemas.openxmlformats.org/officeDocument/2006/extended-properties" xmlns:vt="http://schemas.openxmlformats.org/officeDocument/2006/docPropsVTypes">
  <Template>{E6755297-FE1C-CD4C-8D9A-A1C968C5A6FA}tf10001061</Template>
  <TotalTime>28</TotalTime>
  <Words>404</Words>
  <Application>Microsoft Macintosh PowerPoint</Application>
  <PresentationFormat>Grand écran</PresentationFormat>
  <Paragraphs>47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Tw Cen MT</vt:lpstr>
      <vt:lpstr>Tw Cen MT Condensed</vt:lpstr>
      <vt:lpstr>Wingdings 3</vt:lpstr>
      <vt:lpstr>Intégral</vt:lpstr>
      <vt:lpstr>Der Imperativ</vt:lpstr>
      <vt:lpstr>Was ist der imperativ</vt:lpstr>
      <vt:lpstr>Beispiele</vt:lpstr>
      <vt:lpstr>Imperativ bilden (= construire)</vt:lpstr>
      <vt:lpstr>Imperativ bilden</vt:lpstr>
      <vt:lpstr>Besonderheiten (= particularités)  bei der Bildung</vt:lpstr>
      <vt:lpstr>Unregelmässigen (= irréguliers) verben im imperativ</vt:lpstr>
      <vt:lpstr>Position vom verb im imperativ</vt:lpstr>
      <vt:lpstr>Trennbare verben im imperativ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Imperativ</dc:title>
  <dc:creator>Susanna Stadelmann</dc:creator>
  <cp:lastModifiedBy>Susanna Stadelmann</cp:lastModifiedBy>
  <cp:revision>1</cp:revision>
  <dcterms:created xsi:type="dcterms:W3CDTF">2021-08-29T18:55:59Z</dcterms:created>
  <dcterms:modified xsi:type="dcterms:W3CDTF">2021-08-29T19:24:16Z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0x0101005D3E2CCA881C5A4BB4C375D8F47C03F4</vt:lpwstr>
  </property>
</Properties>
</file>