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67"/>
    <p:restoredTop sz="94522"/>
  </p:normalViewPr>
  <p:slideViewPr>
    <p:cSldViewPr snapToGrid="0" snapToObjects="1">
      <p:cViewPr varScale="1">
        <p:scale>
          <a:sx n="117" d="100"/>
          <a:sy n="117" d="100"/>
        </p:scale>
        <p:origin x="44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50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gk10_11_Bd1</a:t>
            </a:r>
            <a:br>
              <a:rPr lang="de-DE" sz="5000" dirty="0">
                <a:solidFill>
                  <a:schemeClr val="accent1"/>
                </a:solidFill>
              </a:rPr>
            </a:br>
            <a:r>
              <a:rPr lang="de-DE" sz="50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Kapitel 7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600" b="1" dirty="0">
                <a:solidFill>
                  <a:srgbClr val="0000FF"/>
                </a:solidFill>
              </a:rPr>
              <a:t>Arbeitsbuch</a:t>
            </a:r>
          </a:p>
        </p:txBody>
      </p:sp>
    </p:spTree>
    <p:extLst>
      <p:ext uri="{BB962C8B-B14F-4D97-AF65-F5344CB8AC3E}">
        <p14:creationId xmlns:p14="http://schemas.microsoft.com/office/powerpoint/2010/main" val="4065558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0B14763-8E56-0147-9B93-01713E863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65" y="1136997"/>
            <a:ext cx="11163869" cy="49982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6C6D1F-13C8-8449-9115-2CFD23AE8FB1}"/>
              </a:ext>
            </a:extLst>
          </p:cNvPr>
          <p:cNvSpPr txBox="1"/>
          <p:nvPr/>
        </p:nvSpPr>
        <p:spPr>
          <a:xfrm>
            <a:off x="8808031" y="3057972"/>
            <a:ext cx="237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die </a:t>
            </a:r>
            <a:r>
              <a:rPr lang="fr-FR" sz="2400" b="1" dirty="0" err="1">
                <a:solidFill>
                  <a:srgbClr val="0432FF"/>
                </a:solidFill>
              </a:rPr>
              <a:t>Handykarte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068C59-BE79-0C48-9DBB-47512AA860F0}"/>
              </a:ext>
            </a:extLst>
          </p:cNvPr>
          <p:cNvSpPr txBox="1"/>
          <p:nvPr/>
        </p:nvSpPr>
        <p:spPr>
          <a:xfrm>
            <a:off x="4943872" y="3979068"/>
            <a:ext cx="184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Kosmetik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730422-FA14-2F42-A704-BF307E5BA7BE}"/>
              </a:ext>
            </a:extLst>
          </p:cNvPr>
          <p:cNvSpPr txBox="1"/>
          <p:nvPr/>
        </p:nvSpPr>
        <p:spPr>
          <a:xfrm>
            <a:off x="2777837" y="4930032"/>
            <a:ext cx="184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35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D21EB9-AD18-7D45-B5DC-F0322AA2D817}"/>
              </a:ext>
            </a:extLst>
          </p:cNvPr>
          <p:cNvSpPr txBox="1"/>
          <p:nvPr/>
        </p:nvSpPr>
        <p:spPr>
          <a:xfrm>
            <a:off x="4943872" y="4883865"/>
            <a:ext cx="184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Kinokarte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56F704-DCF7-AD42-B87D-D8C944AD85B8}"/>
              </a:ext>
            </a:extLst>
          </p:cNvPr>
          <p:cNvSpPr txBox="1"/>
          <p:nvPr/>
        </p:nvSpPr>
        <p:spPr>
          <a:xfrm>
            <a:off x="1316182" y="885824"/>
            <a:ext cx="285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K7_AB_5a_S. 63</a:t>
            </a:r>
          </a:p>
        </p:txBody>
      </p:sp>
      <p:pic>
        <p:nvPicPr>
          <p:cNvPr id="2" name="gk10_11_Bd1_AB_Track_42_K07_U5a.mp3" descr="gk10_11_Bd1_AB_Track_42_K07_U5a.mp3">
            <a:hlinkClick r:id="" action="ppaction://media"/>
            <a:extLst>
              <a:ext uri="{FF2B5EF4-FFF2-40B4-BE49-F238E27FC236}">
                <a16:creationId xmlns:a16="http://schemas.microsoft.com/office/drawing/2014/main" id="{2847E3AC-028D-0A4A-B1C7-75C9F8728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065" y="24760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5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6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64A68A-A498-0644-ABD1-9D05854E8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45"/>
          <a:stretch/>
        </p:blipFill>
        <p:spPr>
          <a:xfrm>
            <a:off x="745497" y="1565564"/>
            <a:ext cx="10701005" cy="39177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7A9F08-B15E-3742-8716-0E3F2656E22C}"/>
              </a:ext>
            </a:extLst>
          </p:cNvPr>
          <p:cNvSpPr txBox="1"/>
          <p:nvPr/>
        </p:nvSpPr>
        <p:spPr>
          <a:xfrm>
            <a:off x="3935760" y="1988840"/>
            <a:ext cx="271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(</a:t>
            </a:r>
            <a:r>
              <a:rPr lang="fr-FR" sz="2400" b="1" dirty="0" err="1">
                <a:solidFill>
                  <a:srgbClr val="0432FF"/>
                </a:solidFill>
              </a:rPr>
              <a:t>kleinen</a:t>
            </a:r>
            <a:r>
              <a:rPr lang="fr-FR" sz="2400" b="1" dirty="0">
                <a:solidFill>
                  <a:srgbClr val="0432FF"/>
                </a:solidFill>
              </a:rPr>
              <a:t>) </a:t>
            </a:r>
            <a:r>
              <a:rPr lang="fr-FR" sz="2400" b="1" dirty="0" err="1">
                <a:solidFill>
                  <a:srgbClr val="0432FF"/>
                </a:solidFill>
              </a:rPr>
              <a:t>Bruder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0D0D9D-8BC7-A243-AF48-540CB5A9337C}"/>
              </a:ext>
            </a:extLst>
          </p:cNvPr>
          <p:cNvSpPr txBox="1"/>
          <p:nvPr/>
        </p:nvSpPr>
        <p:spPr>
          <a:xfrm>
            <a:off x="8832304" y="1988840"/>
            <a:ext cx="184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Freundinnen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316182" y="885824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K7_AB_5bc_S. 63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3030" y="3533310"/>
            <a:ext cx="765243" cy="293086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432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33030" y="3978796"/>
            <a:ext cx="765243" cy="293086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067788" y="4377719"/>
            <a:ext cx="634988" cy="293086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067788" y="4823205"/>
            <a:ext cx="634988" cy="293086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k10_11_Bd1_AB_Track_43_K07_U5b.mp3" descr="gk10_11_Bd1_AB_Track_43_K07_U5b.mp3">
            <a:hlinkClick r:id="" action="ppaction://media"/>
            <a:extLst>
              <a:ext uri="{FF2B5EF4-FFF2-40B4-BE49-F238E27FC236}">
                <a16:creationId xmlns:a16="http://schemas.microsoft.com/office/drawing/2014/main" id="{0FF2E82E-0E2F-7E49-85B2-8796ACA4E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097" y="20441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7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6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  <p:bldP spid="2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D8B767D-1EA2-D046-810C-E48C7B3AA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105" y="1487424"/>
            <a:ext cx="11031101" cy="2791968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FBD3C94-6055-FD43-8454-A06ED380C2F6}"/>
              </a:ext>
            </a:extLst>
          </p:cNvPr>
          <p:cNvSpPr txBox="1"/>
          <p:nvPr/>
        </p:nvSpPr>
        <p:spPr>
          <a:xfrm>
            <a:off x="1316182" y="4225999"/>
            <a:ext cx="2811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1. </a:t>
            </a:r>
            <a:r>
              <a:rPr lang="fr-FR" sz="2400" b="1" dirty="0" err="1">
                <a:solidFill>
                  <a:srgbClr val="0432FF"/>
                </a:solidFill>
              </a:rPr>
              <a:t>Wofür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sparst</a:t>
            </a:r>
            <a:r>
              <a:rPr lang="fr-FR" sz="2400" b="1" dirty="0">
                <a:solidFill>
                  <a:srgbClr val="0432FF"/>
                </a:solidFill>
              </a:rPr>
              <a:t> du?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E9B178E-A8ED-5040-9722-322A8FB7AA8E}"/>
              </a:ext>
            </a:extLst>
          </p:cNvPr>
          <p:cNvSpPr txBox="1"/>
          <p:nvPr/>
        </p:nvSpPr>
        <p:spPr>
          <a:xfrm>
            <a:off x="1298251" y="4687664"/>
            <a:ext cx="574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2. </a:t>
            </a:r>
            <a:r>
              <a:rPr lang="fr-FR" sz="2400" b="1" dirty="0" err="1">
                <a:solidFill>
                  <a:srgbClr val="0432FF"/>
                </a:solidFill>
              </a:rPr>
              <a:t>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wen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musst</a:t>
            </a:r>
            <a:r>
              <a:rPr lang="fr-FR" sz="2400" b="1" dirty="0">
                <a:solidFill>
                  <a:srgbClr val="0432FF"/>
                </a:solidFill>
              </a:rPr>
              <a:t> du </a:t>
            </a:r>
            <a:r>
              <a:rPr lang="fr-FR" sz="2400" b="1" dirty="0" err="1">
                <a:solidFill>
                  <a:srgbClr val="0432FF"/>
                </a:solidFill>
              </a:rPr>
              <a:t>ein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Geschenk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kaufen</a:t>
            </a:r>
            <a:r>
              <a:rPr lang="fr-FR" sz="2400" b="1" dirty="0">
                <a:solidFill>
                  <a:srgbClr val="0432FF"/>
                </a:solidFill>
              </a:rPr>
              <a:t>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C11A16B-6BE3-084A-9C3C-498B02E3789C}"/>
              </a:ext>
            </a:extLst>
          </p:cNvPr>
          <p:cNvSpPr txBox="1"/>
          <p:nvPr/>
        </p:nvSpPr>
        <p:spPr>
          <a:xfrm>
            <a:off x="1298251" y="5175271"/>
            <a:ext cx="293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3. </a:t>
            </a:r>
            <a:r>
              <a:rPr lang="fr-FR" sz="2400" b="1" dirty="0" err="1">
                <a:solidFill>
                  <a:srgbClr val="0432FF"/>
                </a:solidFill>
              </a:rPr>
              <a:t>Wofür</a:t>
            </a:r>
            <a:r>
              <a:rPr lang="fr-FR" sz="2400" b="1" dirty="0">
                <a:solidFill>
                  <a:srgbClr val="0432FF"/>
                </a:solidFill>
              </a:rPr>
              <a:t> spart Nina?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BC36825-ED98-F948-9943-A376E8C6EF0A}"/>
              </a:ext>
            </a:extLst>
          </p:cNvPr>
          <p:cNvSpPr txBox="1"/>
          <p:nvPr/>
        </p:nvSpPr>
        <p:spPr>
          <a:xfrm rot="10800000" flipV="1">
            <a:off x="1298251" y="5662878"/>
            <a:ext cx="4524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4. </a:t>
            </a:r>
            <a:r>
              <a:rPr lang="fr-FR" sz="2400" b="1" dirty="0" err="1">
                <a:solidFill>
                  <a:srgbClr val="0432FF"/>
                </a:solidFill>
              </a:rPr>
              <a:t>Wofür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interessiert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sich</a:t>
            </a:r>
            <a:r>
              <a:rPr lang="fr-FR" sz="2400" b="1" dirty="0">
                <a:solidFill>
                  <a:srgbClr val="0432FF"/>
                </a:solidFill>
              </a:rPr>
              <a:t> Martin?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A5B4D47-8468-DF45-8E2B-06B5DDED4C4F}"/>
              </a:ext>
            </a:extLst>
          </p:cNvPr>
          <p:cNvSpPr txBox="1"/>
          <p:nvPr/>
        </p:nvSpPr>
        <p:spPr>
          <a:xfrm>
            <a:off x="7178566" y="4225998"/>
            <a:ext cx="457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5. </a:t>
            </a:r>
            <a:r>
              <a:rPr lang="fr-FR" sz="2400" b="1" dirty="0" err="1">
                <a:solidFill>
                  <a:srgbClr val="0432FF"/>
                </a:solidFill>
              </a:rPr>
              <a:t>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wen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interessiert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sich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Enya</a:t>
            </a:r>
            <a:r>
              <a:rPr lang="fr-FR" sz="2400" b="1" dirty="0">
                <a:solidFill>
                  <a:srgbClr val="0432FF"/>
                </a:solidFill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633E51D-B077-324F-A47C-CB476280B1B9}"/>
              </a:ext>
            </a:extLst>
          </p:cNvPr>
          <p:cNvSpPr txBox="1"/>
          <p:nvPr/>
        </p:nvSpPr>
        <p:spPr>
          <a:xfrm>
            <a:off x="7178566" y="4687663"/>
            <a:ext cx="450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6. </a:t>
            </a:r>
            <a:r>
              <a:rPr lang="fr-FR" sz="2400" b="1" dirty="0" err="1">
                <a:solidFill>
                  <a:srgbClr val="0432FF"/>
                </a:solidFill>
              </a:rPr>
              <a:t>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wen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ist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das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Spiel</a:t>
            </a:r>
            <a:r>
              <a:rPr lang="fr-FR" sz="2400" b="1" dirty="0">
                <a:solidFill>
                  <a:srgbClr val="0432FF"/>
                </a:solidFill>
              </a:rPr>
              <a:t>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316182" y="269374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K7_AB_6_S. 64</a:t>
            </a:r>
          </a:p>
        </p:txBody>
      </p:sp>
    </p:spTree>
    <p:extLst>
      <p:ext uri="{BB962C8B-B14F-4D97-AF65-F5344CB8AC3E}">
        <p14:creationId xmlns:p14="http://schemas.microsoft.com/office/powerpoint/2010/main" val="215520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03A49F7-BAE4-7041-9A84-ECF886289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577" y="78045"/>
            <a:ext cx="8708031" cy="677995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8B9EB0-DB4E-2A41-8D7C-E746AAD801AE}"/>
              </a:ext>
            </a:extLst>
          </p:cNvPr>
          <p:cNvSpPr txBox="1"/>
          <p:nvPr/>
        </p:nvSpPr>
        <p:spPr>
          <a:xfrm>
            <a:off x="3492826" y="858484"/>
            <a:ext cx="32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E9192B5-D7CD-D34C-8947-F449939107D7}"/>
              </a:ext>
            </a:extLst>
          </p:cNvPr>
          <p:cNvSpPr txBox="1"/>
          <p:nvPr/>
        </p:nvSpPr>
        <p:spPr>
          <a:xfrm>
            <a:off x="191344" y="1858751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2. </a:t>
            </a:r>
            <a:r>
              <a:rPr lang="fr-FR" sz="2400" b="1" dirty="0" err="1">
                <a:solidFill>
                  <a:srgbClr val="0432FF"/>
                </a:solidFill>
              </a:rPr>
              <a:t>Keine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Anzeige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passt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CA4BC6D-4A30-2E4E-AB88-65AFF5928F3A}"/>
              </a:ext>
            </a:extLst>
          </p:cNvPr>
          <p:cNvSpPr txBox="1"/>
          <p:nvPr/>
        </p:nvSpPr>
        <p:spPr>
          <a:xfrm>
            <a:off x="3522091" y="1917726"/>
            <a:ext cx="31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B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7D6B5A-0F55-5644-B79A-670881876DCC}"/>
              </a:ext>
            </a:extLst>
          </p:cNvPr>
          <p:cNvSpPr txBox="1"/>
          <p:nvPr/>
        </p:nvSpPr>
        <p:spPr>
          <a:xfrm>
            <a:off x="3514598" y="2320416"/>
            <a:ext cx="31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384F40-3634-5348-A181-05D435220CC7}"/>
              </a:ext>
            </a:extLst>
          </p:cNvPr>
          <p:cNvSpPr txBox="1"/>
          <p:nvPr/>
        </p:nvSpPr>
        <p:spPr>
          <a:xfrm>
            <a:off x="165963" y="2320415"/>
            <a:ext cx="2992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5. </a:t>
            </a:r>
            <a:r>
              <a:rPr lang="fr-FR" sz="2400" b="1" dirty="0" err="1">
                <a:solidFill>
                  <a:srgbClr val="0432FF"/>
                </a:solidFill>
              </a:rPr>
              <a:t>Keine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Anzeige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passt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4" y="116632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K7_AB_7a_S. 64</a:t>
            </a:r>
          </a:p>
        </p:txBody>
      </p:sp>
    </p:spTree>
    <p:extLst>
      <p:ext uri="{BB962C8B-B14F-4D97-AF65-F5344CB8AC3E}">
        <p14:creationId xmlns:p14="http://schemas.microsoft.com/office/powerpoint/2010/main" val="361945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469A87F-2DD2-8142-8FDF-41F84E06A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6304" y="755904"/>
            <a:ext cx="12037857" cy="4706112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BB65C25-511A-EB42-AA12-4D7A48740A62}"/>
              </a:ext>
            </a:extLst>
          </p:cNvPr>
          <p:cNvSpPr txBox="1"/>
          <p:nvPr/>
        </p:nvSpPr>
        <p:spPr>
          <a:xfrm>
            <a:off x="9007725" y="5000351"/>
            <a:ext cx="3176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3DA8B8A-B132-FB44-AD82-2EF9DE4846F9}"/>
              </a:ext>
            </a:extLst>
          </p:cNvPr>
          <p:cNvSpPr txBox="1"/>
          <p:nvPr/>
        </p:nvSpPr>
        <p:spPr>
          <a:xfrm>
            <a:off x="1580065" y="5074024"/>
            <a:ext cx="3176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DA8B8A-B132-FB44-AD82-2EF9DE4846F9}"/>
              </a:ext>
            </a:extLst>
          </p:cNvPr>
          <p:cNvSpPr txBox="1"/>
          <p:nvPr/>
        </p:nvSpPr>
        <p:spPr>
          <a:xfrm>
            <a:off x="1158445" y="5072703"/>
            <a:ext cx="3176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BB65C25-511A-EB42-AA12-4D7A48740A62}"/>
              </a:ext>
            </a:extLst>
          </p:cNvPr>
          <p:cNvSpPr txBox="1"/>
          <p:nvPr/>
        </p:nvSpPr>
        <p:spPr>
          <a:xfrm>
            <a:off x="9408368" y="5013176"/>
            <a:ext cx="84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H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B65C25-511A-EB42-AA12-4D7A48740A62}"/>
              </a:ext>
            </a:extLst>
          </p:cNvPr>
          <p:cNvSpPr txBox="1"/>
          <p:nvPr/>
        </p:nvSpPr>
        <p:spPr>
          <a:xfrm>
            <a:off x="4334881" y="5994711"/>
            <a:ext cx="353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B, D, E </a:t>
            </a:r>
            <a:r>
              <a:rPr lang="fr-FR" sz="2400" b="1" dirty="0" err="1">
                <a:solidFill>
                  <a:srgbClr val="0432FF"/>
                </a:solidFill>
              </a:rPr>
              <a:t>und</a:t>
            </a:r>
            <a:r>
              <a:rPr lang="fr-FR" sz="2400" b="1" dirty="0">
                <a:solidFill>
                  <a:srgbClr val="0432FF"/>
                </a:solidFill>
              </a:rPr>
              <a:t> F </a:t>
            </a:r>
            <a:r>
              <a:rPr lang="fr-FR" sz="2400" b="1" dirty="0" err="1">
                <a:solidFill>
                  <a:srgbClr val="0432FF"/>
                </a:solidFill>
              </a:rPr>
              <a:t>passen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nicht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4" y="116632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K7_AB_8a_S. 65</a:t>
            </a:r>
          </a:p>
        </p:txBody>
      </p:sp>
      <p:pic>
        <p:nvPicPr>
          <p:cNvPr id="2" name="gk10_11_Bd1_AB_Track_44_K07_U8a.mp3" descr="gk10_11_Bd1_AB_Track_44_K07_U8a.mp3">
            <a:hlinkClick r:id="" action="ppaction://media"/>
            <a:extLst>
              <a:ext uri="{FF2B5EF4-FFF2-40B4-BE49-F238E27FC236}">
                <a16:creationId xmlns:a16="http://schemas.microsoft.com/office/drawing/2014/main" id="{CDD47A3E-3B2D-3044-803F-B5AC8E014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004" y="21021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3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6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53DD2E1-E721-9A40-BD17-8D73CD06F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731264"/>
            <a:ext cx="12070080" cy="346252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5DAB73-6EC3-6C49-83DA-01DB69F24AB4}"/>
              </a:ext>
            </a:extLst>
          </p:cNvPr>
          <p:cNvSpPr txBox="1"/>
          <p:nvPr/>
        </p:nvSpPr>
        <p:spPr>
          <a:xfrm>
            <a:off x="1323642" y="2965660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D52998-5499-0545-B523-72E75A0C30DF}"/>
              </a:ext>
            </a:extLst>
          </p:cNvPr>
          <p:cNvSpPr txBox="1"/>
          <p:nvPr/>
        </p:nvSpPr>
        <p:spPr>
          <a:xfrm>
            <a:off x="1315008" y="3433194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442513-58C0-1A49-BC7E-CD9E5F4E8CB4}"/>
              </a:ext>
            </a:extLst>
          </p:cNvPr>
          <p:cNvSpPr txBox="1"/>
          <p:nvPr/>
        </p:nvSpPr>
        <p:spPr>
          <a:xfrm>
            <a:off x="1323642" y="3921535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C5D707-F396-7D49-802E-FA84F0D722A7}"/>
              </a:ext>
            </a:extLst>
          </p:cNvPr>
          <p:cNvSpPr txBox="1"/>
          <p:nvPr/>
        </p:nvSpPr>
        <p:spPr>
          <a:xfrm>
            <a:off x="1323642" y="4394086"/>
            <a:ext cx="54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4" y="116632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K7_AB_8b_S. 65</a:t>
            </a:r>
          </a:p>
        </p:txBody>
      </p:sp>
      <p:pic>
        <p:nvPicPr>
          <p:cNvPr id="2" name="gk10_11_Bd1_AB_Track_45_K07_U8b.mp3" descr="gk10_11_Bd1_AB_Track_45_K07_U8b.mp3">
            <a:hlinkClick r:id="" action="ppaction://media"/>
            <a:extLst>
              <a:ext uri="{FF2B5EF4-FFF2-40B4-BE49-F238E27FC236}">
                <a16:creationId xmlns:a16="http://schemas.microsoft.com/office/drawing/2014/main" id="{85FE78D0-2207-1E46-934A-96C630717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486" y="1117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5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0AAAB68-7CA8-F644-8131-A799E7DB3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3440"/>
            <a:ext cx="12204199" cy="341341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A6779EB-EDD8-8E4F-B0E6-F6C07816E2B0}"/>
              </a:ext>
            </a:extLst>
          </p:cNvPr>
          <p:cNvSpPr txBox="1"/>
          <p:nvPr/>
        </p:nvSpPr>
        <p:spPr>
          <a:xfrm>
            <a:off x="6693408" y="2099936"/>
            <a:ext cx="5047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er </a:t>
            </a:r>
            <a:r>
              <a:rPr lang="fr-FR" sz="2400" b="1" dirty="0" err="1">
                <a:solidFill>
                  <a:srgbClr val="0432FF"/>
                </a:solidFill>
              </a:rPr>
              <a:t>eine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neue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Trompete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kaufen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kann</a:t>
            </a:r>
            <a:r>
              <a:rPr lang="fr-FR" sz="2400" b="1" dirty="0">
                <a:solidFill>
                  <a:srgbClr val="0432FF"/>
                </a:solidFill>
              </a:rPr>
              <a:t>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117244E-F94E-A045-9391-6D27C9EA71C4}"/>
              </a:ext>
            </a:extLst>
          </p:cNvPr>
          <p:cNvSpPr txBox="1"/>
          <p:nvPr/>
        </p:nvSpPr>
        <p:spPr>
          <a:xfrm>
            <a:off x="4828032" y="2584528"/>
            <a:ext cx="6010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sie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mehr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Geld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hat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1B481C-1588-E245-BE7A-A4424A4E6A9B}"/>
              </a:ext>
            </a:extLst>
          </p:cNvPr>
          <p:cNvSpPr txBox="1"/>
          <p:nvPr/>
        </p:nvSpPr>
        <p:spPr>
          <a:xfrm>
            <a:off x="3976418" y="3056678"/>
            <a:ext cx="706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sie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auch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teure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Konzertkarten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bezahlen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kann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091EA4-F2F8-A14D-96FC-9C760D7878AC}"/>
              </a:ext>
            </a:extLst>
          </p:cNvPr>
          <p:cNvSpPr txBox="1"/>
          <p:nvPr/>
        </p:nvSpPr>
        <p:spPr>
          <a:xfrm>
            <a:off x="4511040" y="3546879"/>
            <a:ext cx="7229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sie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besser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am</a:t>
            </a:r>
            <a:r>
              <a:rPr lang="fr-FR" sz="2400" b="1" dirty="0">
                <a:solidFill>
                  <a:srgbClr val="0432FF"/>
                </a:solidFill>
              </a:rPr>
              <a:t> Computer </a:t>
            </a:r>
            <a:r>
              <a:rPr lang="fr-FR" sz="2400" b="1" dirty="0" err="1">
                <a:solidFill>
                  <a:srgbClr val="0432FF"/>
                </a:solidFill>
              </a:rPr>
              <a:t>arbeiten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können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D998370-55B8-F543-A324-A586A378F059}"/>
              </a:ext>
            </a:extLst>
          </p:cNvPr>
          <p:cNvSpPr/>
          <p:nvPr/>
        </p:nvSpPr>
        <p:spPr>
          <a:xfrm>
            <a:off x="10570464" y="2122863"/>
            <a:ext cx="865632" cy="461665"/>
          </a:xfrm>
          <a:prstGeom prst="ellipse">
            <a:avLst/>
          </a:prstGeom>
          <a:noFill/>
          <a:ln w="285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47D5CA5-5AFA-EB45-A734-7338E2C043DA}"/>
              </a:ext>
            </a:extLst>
          </p:cNvPr>
          <p:cNvSpPr/>
          <p:nvPr/>
        </p:nvSpPr>
        <p:spPr>
          <a:xfrm>
            <a:off x="6693408" y="2623549"/>
            <a:ext cx="560832" cy="422644"/>
          </a:xfrm>
          <a:prstGeom prst="ellipse">
            <a:avLst/>
          </a:prstGeom>
          <a:noFill/>
          <a:ln w="285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F668E05-C1EE-1C42-A8ED-A7C95409D5A2}"/>
              </a:ext>
            </a:extLst>
          </p:cNvPr>
          <p:cNvSpPr/>
          <p:nvPr/>
        </p:nvSpPr>
        <p:spPr>
          <a:xfrm>
            <a:off x="8936736" y="3065703"/>
            <a:ext cx="755904" cy="481176"/>
          </a:xfrm>
          <a:prstGeom prst="ellipse">
            <a:avLst/>
          </a:prstGeom>
          <a:noFill/>
          <a:ln w="285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8B660DE-5B81-AA43-83ED-5BEBE941ADBA}"/>
              </a:ext>
            </a:extLst>
          </p:cNvPr>
          <p:cNvSpPr/>
          <p:nvPr/>
        </p:nvSpPr>
        <p:spPr>
          <a:xfrm>
            <a:off x="8802624" y="3468837"/>
            <a:ext cx="1072896" cy="576937"/>
          </a:xfrm>
          <a:prstGeom prst="ellipse">
            <a:avLst/>
          </a:prstGeom>
          <a:noFill/>
          <a:ln w="285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4" y="116632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K7_AB_8c_S. 65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79976" y="2204864"/>
            <a:ext cx="765243" cy="293086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007768" y="2708920"/>
            <a:ext cx="765243" cy="293086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927648" y="3140968"/>
            <a:ext cx="765243" cy="293086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647728" y="3645024"/>
            <a:ext cx="765243" cy="293086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74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3B884B6-104F-DF46-9FC2-516CC02A1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82" y="1018032"/>
            <a:ext cx="12142518" cy="4535424"/>
          </a:xfr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789501F-4CFF-B541-BF94-08DE711D5349}"/>
              </a:ext>
            </a:extLst>
          </p:cNvPr>
          <p:cNvCxnSpPr/>
          <p:nvPr/>
        </p:nvCxnSpPr>
        <p:spPr>
          <a:xfrm>
            <a:off x="5375920" y="2708920"/>
            <a:ext cx="1975856" cy="2375144"/>
          </a:xfrm>
          <a:prstGeom prst="line">
            <a:avLst/>
          </a:prstGeom>
          <a:ln w="38100" cmpd="sng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CB51CA4-DC8D-FC43-81E0-D77BDF02C742}"/>
              </a:ext>
            </a:extLst>
          </p:cNvPr>
          <p:cNvCxnSpPr>
            <a:cxnSpLocks/>
          </p:cNvCxnSpPr>
          <p:nvPr/>
        </p:nvCxnSpPr>
        <p:spPr>
          <a:xfrm flipV="1">
            <a:off x="5499716" y="2273808"/>
            <a:ext cx="1852060" cy="980036"/>
          </a:xfrm>
          <a:prstGeom prst="line">
            <a:avLst/>
          </a:prstGeom>
          <a:ln w="38100" cmpd="sng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00DAC5D-7592-9441-B06C-3A02687C8E8C}"/>
              </a:ext>
            </a:extLst>
          </p:cNvPr>
          <p:cNvCxnSpPr>
            <a:cxnSpLocks/>
          </p:cNvCxnSpPr>
          <p:nvPr/>
        </p:nvCxnSpPr>
        <p:spPr>
          <a:xfrm flipV="1">
            <a:off x="5142865" y="3108961"/>
            <a:ext cx="2208911" cy="984584"/>
          </a:xfrm>
          <a:prstGeom prst="line">
            <a:avLst/>
          </a:prstGeom>
          <a:ln w="38100" cmpd="sng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0FA5C20-92DF-A342-8BCD-C1B2082A7F20}"/>
              </a:ext>
            </a:extLst>
          </p:cNvPr>
          <p:cNvCxnSpPr>
            <a:cxnSpLocks/>
          </p:cNvCxnSpPr>
          <p:nvPr/>
        </p:nvCxnSpPr>
        <p:spPr>
          <a:xfrm flipV="1">
            <a:off x="5499716" y="4291585"/>
            <a:ext cx="1852060" cy="610173"/>
          </a:xfrm>
          <a:prstGeom prst="line">
            <a:avLst/>
          </a:prstGeom>
          <a:ln w="38100" cmpd="sng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4" y="116632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K7_AB_9_S. 65</a:t>
            </a:r>
          </a:p>
        </p:txBody>
      </p:sp>
    </p:spTree>
    <p:extLst>
      <p:ext uri="{BB962C8B-B14F-4D97-AF65-F5344CB8AC3E}">
        <p14:creationId xmlns:p14="http://schemas.microsoft.com/office/powerpoint/2010/main" val="33147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B4D7973-7CB0-9146-AF9D-D561CF08D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9888" y="698556"/>
            <a:ext cx="9448800" cy="614009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5269DE0-2095-804D-8B20-A6B417195F80}"/>
              </a:ext>
            </a:extLst>
          </p:cNvPr>
          <p:cNvSpPr txBox="1"/>
          <p:nvPr/>
        </p:nvSpPr>
        <p:spPr>
          <a:xfrm>
            <a:off x="4840224" y="3146810"/>
            <a:ext cx="108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Aktion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143D08-4EE8-454F-B283-FFDA256EE8C4}"/>
              </a:ext>
            </a:extLst>
          </p:cNvPr>
          <p:cNvSpPr txBox="1"/>
          <p:nvPr/>
        </p:nvSpPr>
        <p:spPr>
          <a:xfrm>
            <a:off x="3143672" y="3789040"/>
            <a:ext cx="3176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Stand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E78DE0-C189-4D42-88A4-2E184263CCFA}"/>
              </a:ext>
            </a:extLst>
          </p:cNvPr>
          <p:cNvSpPr txBox="1"/>
          <p:nvPr/>
        </p:nvSpPr>
        <p:spPr>
          <a:xfrm>
            <a:off x="5486400" y="4409712"/>
            <a:ext cx="108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helfen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339B1B-9E5C-8246-9AE7-D1F9EC068148}"/>
              </a:ext>
            </a:extLst>
          </p:cNvPr>
          <p:cNvSpPr txBox="1"/>
          <p:nvPr/>
        </p:nvSpPr>
        <p:spPr>
          <a:xfrm>
            <a:off x="3143672" y="4771879"/>
            <a:ext cx="1384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Plakate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C4CC2DE-AA1F-024B-A127-CAA2FCB8885A}"/>
              </a:ext>
            </a:extLst>
          </p:cNvPr>
          <p:cNvSpPr txBox="1"/>
          <p:nvPr/>
        </p:nvSpPr>
        <p:spPr>
          <a:xfrm>
            <a:off x="4354092" y="5393347"/>
            <a:ext cx="1328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Kasse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AA2D37-E295-9143-9E4A-3D1C1DC787A8}"/>
              </a:ext>
            </a:extLst>
          </p:cNvPr>
          <p:cNvSpPr txBox="1"/>
          <p:nvPr/>
        </p:nvSpPr>
        <p:spPr>
          <a:xfrm>
            <a:off x="3791744" y="5805264"/>
            <a:ext cx="104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Fotos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4" y="116632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K7_AB_10a_S. 66</a:t>
            </a:r>
          </a:p>
        </p:txBody>
      </p:sp>
    </p:spTree>
    <p:extLst>
      <p:ext uri="{BB962C8B-B14F-4D97-AF65-F5344CB8AC3E}">
        <p14:creationId xmlns:p14="http://schemas.microsoft.com/office/powerpoint/2010/main" val="35438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1530467-B65E-D14E-B494-170B82A9E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0546" y="687294"/>
            <a:ext cx="10599974" cy="280113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8F7EAD-222B-1947-B88C-99EA9BC0C4BC}"/>
              </a:ext>
            </a:extLst>
          </p:cNvPr>
          <p:cNvSpPr txBox="1"/>
          <p:nvPr/>
        </p:nvSpPr>
        <p:spPr>
          <a:xfrm>
            <a:off x="838200" y="3488428"/>
            <a:ext cx="282238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432FF"/>
                </a:solidFill>
              </a:rPr>
              <a:t>Rotkäppchen</a:t>
            </a:r>
            <a:endParaRPr lang="fr-FR" sz="2400" b="1" dirty="0">
              <a:solidFill>
                <a:srgbClr val="0432FF"/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432FF"/>
                </a:solidFill>
              </a:rPr>
              <a:t>Hänsel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und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Gretel</a:t>
            </a:r>
            <a:endParaRPr lang="fr-FR" sz="2400" b="1" dirty="0">
              <a:solidFill>
                <a:srgbClr val="0432FF"/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432FF"/>
                </a:solidFill>
              </a:rPr>
              <a:t>Der </a:t>
            </a:r>
            <a:r>
              <a:rPr lang="fr-FR" sz="2400" b="1" dirty="0" err="1">
                <a:solidFill>
                  <a:srgbClr val="0432FF"/>
                </a:solidFill>
              </a:rPr>
              <a:t>Froschkönig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432FF"/>
                </a:solidFill>
              </a:rPr>
              <a:t>Dornröschen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4" y="116632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K7_AB_12a_S. 67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8F7EAD-222B-1947-B88C-99EA9BC0C4BC}"/>
              </a:ext>
            </a:extLst>
          </p:cNvPr>
          <p:cNvSpPr txBox="1"/>
          <p:nvPr/>
        </p:nvSpPr>
        <p:spPr>
          <a:xfrm>
            <a:off x="3660588" y="3488428"/>
            <a:ext cx="74577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432FF"/>
                </a:solidFill>
              </a:rPr>
              <a:t>Le Petit Chaperon Rouge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432FF"/>
                </a:solidFill>
              </a:rPr>
              <a:t>Hansel et </a:t>
            </a:r>
            <a:r>
              <a:rPr lang="fr-FR" sz="2400" b="1" dirty="0" err="1">
                <a:solidFill>
                  <a:srgbClr val="0432FF"/>
                </a:solidFill>
              </a:rPr>
              <a:t>Gretel</a:t>
            </a:r>
            <a:endParaRPr lang="fr-FR" sz="2400" b="1" dirty="0">
              <a:solidFill>
                <a:srgbClr val="0432FF"/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432FF"/>
                </a:solidFill>
              </a:rPr>
              <a:t>Le Roi Grenouille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432FF"/>
                </a:solidFill>
              </a:rPr>
              <a:t>La Belle au bois dormant</a:t>
            </a:r>
          </a:p>
        </p:txBody>
      </p:sp>
    </p:spTree>
    <p:extLst>
      <p:ext uri="{BB962C8B-B14F-4D97-AF65-F5344CB8AC3E}">
        <p14:creationId xmlns:p14="http://schemas.microsoft.com/office/powerpoint/2010/main" val="6172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2EC8A9-DCC9-8340-B06C-AFAF2F6EC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348135"/>
            <a:ext cx="11105312" cy="36449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8B0DFE-3C59-274E-9D89-6872629316C1}"/>
              </a:ext>
            </a:extLst>
          </p:cNvPr>
          <p:cNvSpPr txBox="1"/>
          <p:nvPr/>
        </p:nvSpPr>
        <p:spPr>
          <a:xfrm>
            <a:off x="1919536" y="2708920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BECF1B-E850-2646-A445-CC279CDAF6FA}"/>
              </a:ext>
            </a:extLst>
          </p:cNvPr>
          <p:cNvSpPr txBox="1"/>
          <p:nvPr/>
        </p:nvSpPr>
        <p:spPr>
          <a:xfrm>
            <a:off x="1919536" y="3140968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e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547FD5-8A23-D649-AC49-501E1D061C8F}"/>
              </a:ext>
            </a:extLst>
          </p:cNvPr>
          <p:cNvSpPr txBox="1"/>
          <p:nvPr/>
        </p:nvSpPr>
        <p:spPr>
          <a:xfrm>
            <a:off x="1919536" y="3573016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d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E6CFBB-6751-2949-ADED-3DB9F12AAD61}"/>
              </a:ext>
            </a:extLst>
          </p:cNvPr>
          <p:cNvSpPr txBox="1"/>
          <p:nvPr/>
        </p:nvSpPr>
        <p:spPr>
          <a:xfrm>
            <a:off x="1919536" y="3933056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f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3BBBD3-3C8C-5C47-9851-B3F7A3BBC5A8}"/>
              </a:ext>
            </a:extLst>
          </p:cNvPr>
          <p:cNvSpPr txBox="1"/>
          <p:nvPr/>
        </p:nvSpPr>
        <p:spPr>
          <a:xfrm>
            <a:off x="1919536" y="4365104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FE8D17-1006-8E42-A704-6866A3EA392B}"/>
              </a:ext>
            </a:extLst>
          </p:cNvPr>
          <p:cNvSpPr txBox="1"/>
          <p:nvPr/>
        </p:nvSpPr>
        <p:spPr>
          <a:xfrm>
            <a:off x="778268" y="963824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K7_AB_1a_S. 61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9BB563B-C547-2349-983D-C7CFF866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259580"/>
            <a:ext cx="8349744" cy="78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9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ED7184D-6464-B24F-9E87-FAFD67F3A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842" y="1895302"/>
            <a:ext cx="11885158" cy="422286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28FC941-349D-A940-98C2-549A59D80D40}"/>
              </a:ext>
            </a:extLst>
          </p:cNvPr>
          <p:cNvSpPr txBox="1"/>
          <p:nvPr/>
        </p:nvSpPr>
        <p:spPr>
          <a:xfrm>
            <a:off x="1127448" y="2309530"/>
            <a:ext cx="210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Dornröschen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A5975F-D53A-744A-A0BF-2E44359329C6}"/>
              </a:ext>
            </a:extLst>
          </p:cNvPr>
          <p:cNvSpPr txBox="1"/>
          <p:nvPr/>
        </p:nvSpPr>
        <p:spPr>
          <a:xfrm>
            <a:off x="1092845" y="3165647"/>
            <a:ext cx="2472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Hänsel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und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Gretel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0C1775-E587-3448-8FDC-DA32EB9BB1A1}"/>
              </a:ext>
            </a:extLst>
          </p:cNvPr>
          <p:cNvSpPr txBox="1"/>
          <p:nvPr/>
        </p:nvSpPr>
        <p:spPr>
          <a:xfrm>
            <a:off x="1092845" y="4043960"/>
            <a:ext cx="1865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Rotkäppchen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E0CDE2C-B221-B94C-A0B6-0A027D2C38B6}"/>
              </a:ext>
            </a:extLst>
          </p:cNvPr>
          <p:cNvSpPr txBox="1"/>
          <p:nvPr/>
        </p:nvSpPr>
        <p:spPr>
          <a:xfrm>
            <a:off x="1127448" y="4932735"/>
            <a:ext cx="2661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Der </a:t>
            </a:r>
            <a:r>
              <a:rPr lang="fr-FR" sz="2400" b="1" dirty="0" err="1">
                <a:solidFill>
                  <a:srgbClr val="0432FF"/>
                </a:solidFill>
              </a:rPr>
              <a:t>Froschkönig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4" y="116632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K7_AB_12b_S. 67</a:t>
            </a:r>
          </a:p>
        </p:txBody>
      </p:sp>
    </p:spTree>
    <p:extLst>
      <p:ext uri="{BB962C8B-B14F-4D97-AF65-F5344CB8AC3E}">
        <p14:creationId xmlns:p14="http://schemas.microsoft.com/office/powerpoint/2010/main" val="248980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37CB1CC-BEF1-8542-8202-86BC531A5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49" y="1344840"/>
            <a:ext cx="11723007" cy="550663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D247EE-174F-4A47-9908-91A3A6112AF3}"/>
              </a:ext>
            </a:extLst>
          </p:cNvPr>
          <p:cNvSpPr/>
          <p:nvPr/>
        </p:nvSpPr>
        <p:spPr>
          <a:xfrm>
            <a:off x="4217222" y="2915801"/>
            <a:ext cx="566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trotzdem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heiratet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sie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einen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Prinzen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63F4F-0356-A340-B5DD-FD2A74C450B5}"/>
              </a:ext>
            </a:extLst>
          </p:cNvPr>
          <p:cNvSpPr/>
          <p:nvPr/>
        </p:nvSpPr>
        <p:spPr>
          <a:xfrm>
            <a:off x="5297085" y="3909025"/>
            <a:ext cx="566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trotzdem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sucht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sie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Blumen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im</a:t>
            </a:r>
            <a:r>
              <a:rPr lang="fr-FR" sz="2400" b="1" dirty="0">
                <a:solidFill>
                  <a:srgbClr val="0432FF"/>
                </a:solidFill>
              </a:rPr>
              <a:t> Wald.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F51EFF-A918-8347-A4AF-7BC95968D8ED}"/>
              </a:ext>
            </a:extLst>
          </p:cNvPr>
          <p:cNvSpPr/>
          <p:nvPr/>
        </p:nvSpPr>
        <p:spPr>
          <a:xfrm>
            <a:off x="4960024" y="4888694"/>
            <a:ext cx="566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trotzdem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küsst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sie</a:t>
            </a:r>
            <a:r>
              <a:rPr lang="fr-FR" sz="2400" b="1" dirty="0">
                <a:solidFill>
                  <a:srgbClr val="0432FF"/>
                </a:solidFill>
              </a:rPr>
              <a:t> den </a:t>
            </a:r>
            <a:r>
              <a:rPr lang="fr-FR" sz="2400" b="1" dirty="0" err="1">
                <a:solidFill>
                  <a:srgbClr val="0432FF"/>
                </a:solidFill>
              </a:rPr>
              <a:t>Frosch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3EFC31-224B-9A4C-A73B-6798775F36FF}"/>
              </a:ext>
            </a:extLst>
          </p:cNvPr>
          <p:cNvSpPr/>
          <p:nvPr/>
        </p:nvSpPr>
        <p:spPr>
          <a:xfrm>
            <a:off x="5533800" y="5881918"/>
            <a:ext cx="665819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trotzdem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kommen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sie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am</a:t>
            </a:r>
            <a:r>
              <a:rPr lang="fr-FR" sz="2400" b="1" dirty="0">
                <a:solidFill>
                  <a:srgbClr val="0432FF"/>
                </a:solidFill>
              </a:rPr>
              <a:t> Ende </a:t>
            </a:r>
            <a:r>
              <a:rPr lang="fr-FR" sz="2400" b="1" dirty="0" err="1">
                <a:solidFill>
                  <a:srgbClr val="0432FF"/>
                </a:solidFill>
              </a:rPr>
              <a:t>nach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Hause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zurück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4" y="116632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K7_AB_13_S. 67</a:t>
            </a:r>
          </a:p>
        </p:txBody>
      </p:sp>
    </p:spTree>
    <p:extLst>
      <p:ext uri="{BB962C8B-B14F-4D97-AF65-F5344CB8AC3E}">
        <p14:creationId xmlns:p14="http://schemas.microsoft.com/office/powerpoint/2010/main" val="20472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7D0860-A026-7F4B-AD91-83B0368E7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483006"/>
            <a:ext cx="12192000" cy="195251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0BE26E-1610-3046-B25A-2C4514FE4777}"/>
              </a:ext>
            </a:extLst>
          </p:cNvPr>
          <p:cNvSpPr/>
          <p:nvPr/>
        </p:nvSpPr>
        <p:spPr>
          <a:xfrm>
            <a:off x="1366153" y="3776845"/>
            <a:ext cx="1821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Skischuhe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C2B03C-CE93-B940-BF98-F76374095B4B}"/>
              </a:ext>
            </a:extLst>
          </p:cNvPr>
          <p:cNvSpPr/>
          <p:nvPr/>
        </p:nvSpPr>
        <p:spPr>
          <a:xfrm>
            <a:off x="5128108" y="3776844"/>
            <a:ext cx="2037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ein</a:t>
            </a:r>
            <a:r>
              <a:rPr lang="fr-FR" sz="2400" b="1" dirty="0">
                <a:solidFill>
                  <a:srgbClr val="0432FF"/>
                </a:solidFill>
              </a:rPr>
              <a:t> Auto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5EBC63-3621-F94C-9388-409DB8DFD406}"/>
              </a:ext>
            </a:extLst>
          </p:cNvPr>
          <p:cNvSpPr/>
          <p:nvPr/>
        </p:nvSpPr>
        <p:spPr>
          <a:xfrm>
            <a:off x="8932910" y="3776844"/>
            <a:ext cx="140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ein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Kleid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4" y="116632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K7_AB_14a_S. 67</a:t>
            </a:r>
          </a:p>
        </p:txBody>
      </p:sp>
      <p:pic>
        <p:nvPicPr>
          <p:cNvPr id="2" name="gk10_11_Bd1_AB_Track_46_K07_U14a.mp3" descr="gk10_11_Bd1_AB_Track_46_K07_U14a.mp3">
            <a:hlinkClick r:id="" action="ppaction://media"/>
            <a:extLst>
              <a:ext uri="{FF2B5EF4-FFF2-40B4-BE49-F238E27FC236}">
                <a16:creationId xmlns:a16="http://schemas.microsoft.com/office/drawing/2014/main" id="{3AD3755E-F6CB-DA49-9F5E-CA35DD2A7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171" y="1890486"/>
            <a:ext cx="765629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9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6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BBBCF5B-C019-B347-9C45-88AD21E44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522" y="1690688"/>
            <a:ext cx="11622956" cy="203595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04CCB0-B44E-0846-8975-1CB9A652789C}"/>
              </a:ext>
            </a:extLst>
          </p:cNvPr>
          <p:cNvSpPr/>
          <p:nvPr/>
        </p:nvSpPr>
        <p:spPr>
          <a:xfrm>
            <a:off x="2916874" y="2145959"/>
            <a:ext cx="566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zu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wenig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Taschengeld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bekomme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0E6D65-9AF9-B541-A31B-0300FE93172B}"/>
              </a:ext>
            </a:extLst>
          </p:cNvPr>
          <p:cNvSpPr/>
          <p:nvPr/>
        </p:nvSpPr>
        <p:spPr>
          <a:xfrm>
            <a:off x="2568435" y="2640969"/>
            <a:ext cx="566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es </a:t>
            </a:r>
            <a:r>
              <a:rPr lang="fr-FR" sz="2400" b="1" dirty="0" err="1">
                <a:solidFill>
                  <a:srgbClr val="0432FF"/>
                </a:solidFill>
              </a:rPr>
              <a:t>für</a:t>
            </a:r>
            <a:r>
              <a:rPr lang="fr-FR" sz="2400" b="1" dirty="0">
                <a:solidFill>
                  <a:srgbClr val="0432FF"/>
                </a:solidFill>
              </a:rPr>
              <a:t> Kino </a:t>
            </a:r>
            <a:r>
              <a:rPr lang="fr-FR" sz="2400" b="1" dirty="0" err="1">
                <a:solidFill>
                  <a:srgbClr val="0432FF"/>
                </a:solidFill>
              </a:rPr>
              <a:t>und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Süssigkeiten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reicht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460D3-B8FE-3646-95D3-E6464335C932}"/>
              </a:ext>
            </a:extLst>
          </p:cNvPr>
          <p:cNvSpPr/>
          <p:nvPr/>
        </p:nvSpPr>
        <p:spPr>
          <a:xfrm>
            <a:off x="2458246" y="3080120"/>
            <a:ext cx="5661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etwas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mehr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Taschengeld</a:t>
            </a:r>
            <a:r>
              <a:rPr lang="fr-FR" sz="2400" b="1" dirty="0">
                <a:solidFill>
                  <a:srgbClr val="0432FF"/>
                </a:solidFill>
              </a:rPr>
              <a:t>. </a:t>
            </a:r>
            <a:r>
              <a:rPr lang="fr-FR" sz="2400" b="1" dirty="0" err="1">
                <a:solidFill>
                  <a:srgbClr val="0432FF"/>
                </a:solidFill>
              </a:rPr>
              <a:t>Ich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möchte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auch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einen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Schülerjob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  <a:endParaRPr lang="fr-FR" sz="2400" dirty="0">
              <a:solidFill>
                <a:srgbClr val="0432FF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064DE74-20AC-DC40-B078-C7C22C2B3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21" y="3894120"/>
            <a:ext cx="11557823" cy="20245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BA529F-CAE6-814F-B342-B4148790B835}"/>
              </a:ext>
            </a:extLst>
          </p:cNvPr>
          <p:cNvSpPr/>
          <p:nvPr/>
        </p:nvSpPr>
        <p:spPr>
          <a:xfrm>
            <a:off x="2733995" y="4406347"/>
            <a:ext cx="6676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Taschengeld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Zeitschriften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und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</a:p>
          <a:p>
            <a:r>
              <a:rPr lang="fr-FR" sz="2400" b="1" dirty="0" err="1">
                <a:solidFill>
                  <a:srgbClr val="0432FF"/>
                </a:solidFill>
              </a:rPr>
              <a:t>Kinokarten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aus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521239-946A-C64B-A00E-3F5803092008}"/>
              </a:ext>
            </a:extLst>
          </p:cNvPr>
          <p:cNvSpPr/>
          <p:nvPr/>
        </p:nvSpPr>
        <p:spPr>
          <a:xfrm>
            <a:off x="805632" y="5275636"/>
            <a:ext cx="1051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Kleidung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bezahlen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meine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Eltern</a:t>
            </a:r>
            <a:r>
              <a:rPr lang="fr-FR" sz="2400" b="1" dirty="0">
                <a:solidFill>
                  <a:srgbClr val="0432FF"/>
                </a:solidFill>
              </a:rPr>
              <a:t>. </a:t>
            </a:r>
            <a:r>
              <a:rPr lang="fr-FR" sz="2400" b="1" dirty="0" err="1">
                <a:solidFill>
                  <a:srgbClr val="0432FF"/>
                </a:solidFill>
              </a:rPr>
              <a:t>Ich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brauche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noch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Geld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mein</a:t>
            </a:r>
            <a:r>
              <a:rPr lang="fr-FR" sz="2400" b="1" dirty="0">
                <a:solidFill>
                  <a:srgbClr val="0432FF"/>
                </a:solidFill>
              </a:rPr>
              <a:t> Smartphone.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3" y="116632"/>
            <a:ext cx="475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K7_AB_Das </a:t>
            </a:r>
            <a:r>
              <a:rPr lang="fr-FR" sz="2400" dirty="0" err="1"/>
              <a:t>kann</a:t>
            </a:r>
            <a:r>
              <a:rPr lang="fr-FR" sz="2400" dirty="0"/>
              <a:t> </a:t>
            </a:r>
            <a:r>
              <a:rPr lang="fr-FR" sz="2400" dirty="0" err="1"/>
              <a:t>ich</a:t>
            </a:r>
            <a:r>
              <a:rPr lang="fr-FR" sz="2400" dirty="0"/>
              <a:t> </a:t>
            </a:r>
            <a:r>
              <a:rPr lang="fr-FR" sz="2400" dirty="0" err="1"/>
              <a:t>schon_S</a:t>
            </a:r>
            <a:r>
              <a:rPr lang="fr-FR" sz="2400" dirty="0"/>
              <a:t>. 68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07882" y="836706"/>
            <a:ext cx="348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(</a:t>
            </a:r>
            <a:r>
              <a:rPr lang="fr-FR" sz="2400" b="1" dirty="0" err="1">
                <a:solidFill>
                  <a:schemeClr val="accent1"/>
                </a:solidFill>
              </a:rPr>
              <a:t>Beispiele</a:t>
            </a:r>
            <a:r>
              <a:rPr lang="fr-FR" sz="2400" b="1" dirty="0">
                <a:solidFill>
                  <a:schemeClr val="accent1"/>
                </a:solidFill>
              </a:rPr>
              <a:t>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189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7B94376-F79B-8E42-9476-8C3049227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505743"/>
            <a:ext cx="11170811" cy="260074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2E6326-9828-4F4A-BA0E-F217F3488B78}"/>
              </a:ext>
            </a:extLst>
          </p:cNvPr>
          <p:cNvSpPr/>
          <p:nvPr/>
        </p:nvSpPr>
        <p:spPr>
          <a:xfrm>
            <a:off x="2568435" y="2552629"/>
            <a:ext cx="56618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err="1">
                <a:solidFill>
                  <a:srgbClr val="0432FF"/>
                </a:solidFill>
              </a:rPr>
              <a:t>gibt</a:t>
            </a:r>
            <a:r>
              <a:rPr lang="fr-FR" sz="2200" b="1" dirty="0">
                <a:solidFill>
                  <a:srgbClr val="0432FF"/>
                </a:solidFill>
              </a:rPr>
              <a:t> Stefanie </a:t>
            </a:r>
            <a:r>
              <a:rPr lang="fr-FR" sz="2200" b="1" dirty="0" err="1">
                <a:solidFill>
                  <a:srgbClr val="0432FF"/>
                </a:solidFill>
              </a:rPr>
              <a:t>das</a:t>
            </a:r>
            <a:r>
              <a:rPr lang="fr-FR" sz="2200" b="1" dirty="0">
                <a:solidFill>
                  <a:srgbClr val="0432FF"/>
                </a:solidFill>
              </a:rPr>
              <a:t> </a:t>
            </a:r>
            <a:r>
              <a:rPr lang="fr-FR" sz="2200" b="1" dirty="0" err="1">
                <a:solidFill>
                  <a:srgbClr val="0432FF"/>
                </a:solidFill>
              </a:rPr>
              <a:t>meiste</a:t>
            </a:r>
            <a:r>
              <a:rPr lang="fr-FR" sz="2200" b="1" dirty="0">
                <a:solidFill>
                  <a:srgbClr val="0432FF"/>
                </a:solidFill>
              </a:rPr>
              <a:t> </a:t>
            </a:r>
            <a:r>
              <a:rPr lang="fr-FR" sz="2200" b="1" dirty="0" err="1">
                <a:solidFill>
                  <a:srgbClr val="0432FF"/>
                </a:solidFill>
              </a:rPr>
              <a:t>Geld</a:t>
            </a:r>
            <a:r>
              <a:rPr lang="fr-FR" sz="22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aus</a:t>
            </a:r>
            <a:endParaRPr lang="fr-FR" sz="2000" dirty="0">
              <a:solidFill>
                <a:srgbClr val="0432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49B458-98E9-6D43-814D-661B7A52EB57}"/>
              </a:ext>
            </a:extLst>
          </p:cNvPr>
          <p:cNvSpPr/>
          <p:nvPr/>
        </p:nvSpPr>
        <p:spPr>
          <a:xfrm>
            <a:off x="1703512" y="2996952"/>
            <a:ext cx="566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wen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kauft</a:t>
            </a:r>
            <a:r>
              <a:rPr lang="fr-FR" sz="2400" b="1" dirty="0">
                <a:solidFill>
                  <a:srgbClr val="0432FF"/>
                </a:solidFill>
              </a:rPr>
              <a:t> er </a:t>
            </a:r>
            <a:r>
              <a:rPr lang="fr-FR" sz="2400" b="1" dirty="0" err="1">
                <a:solidFill>
                  <a:srgbClr val="0432FF"/>
                </a:solidFill>
              </a:rPr>
              <a:t>das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Geschenk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230753-9027-1948-8431-3CEC445ECB0E}"/>
              </a:ext>
            </a:extLst>
          </p:cNvPr>
          <p:cNvSpPr/>
          <p:nvPr/>
        </p:nvSpPr>
        <p:spPr>
          <a:xfrm>
            <a:off x="1703512" y="3425789"/>
            <a:ext cx="566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Wofür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sparst</a:t>
            </a:r>
            <a:r>
              <a:rPr lang="fr-FR" sz="2400" b="1" dirty="0">
                <a:solidFill>
                  <a:srgbClr val="0432FF"/>
                </a:solidFill>
              </a:rPr>
              <a:t> du</a:t>
            </a:r>
            <a:endParaRPr lang="fr-FR" sz="2400" dirty="0">
              <a:solidFill>
                <a:srgbClr val="0432FF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469E571-DA4C-7445-9AF0-CD9943F6A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460137"/>
            <a:ext cx="10895768" cy="19774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57CEC7-88F1-0744-B4C3-C9F6ACB44D2F}"/>
              </a:ext>
            </a:extLst>
          </p:cNvPr>
          <p:cNvSpPr/>
          <p:nvPr/>
        </p:nvSpPr>
        <p:spPr>
          <a:xfrm>
            <a:off x="5399365" y="5227081"/>
            <a:ext cx="566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ein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neues</a:t>
            </a:r>
            <a:r>
              <a:rPr lang="fr-FR" sz="2400" b="1" dirty="0">
                <a:solidFill>
                  <a:srgbClr val="0432FF"/>
                </a:solidFill>
              </a:rPr>
              <a:t> Smartphone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058D4A-0A99-BE40-B8E1-70C0F3B7FB76}"/>
              </a:ext>
            </a:extLst>
          </p:cNvPr>
          <p:cNvSpPr/>
          <p:nvPr/>
        </p:nvSpPr>
        <p:spPr>
          <a:xfrm>
            <a:off x="4191887" y="5688746"/>
            <a:ext cx="566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ich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mehr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Geld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Kinokarten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habe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3" y="116632"/>
            <a:ext cx="475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K7_AB_Das </a:t>
            </a:r>
            <a:r>
              <a:rPr lang="fr-FR" sz="2400" dirty="0" err="1"/>
              <a:t>kann</a:t>
            </a:r>
            <a:r>
              <a:rPr lang="fr-FR" sz="2400" dirty="0"/>
              <a:t> </a:t>
            </a:r>
            <a:r>
              <a:rPr lang="fr-FR" sz="2400" dirty="0" err="1"/>
              <a:t>ich</a:t>
            </a:r>
            <a:r>
              <a:rPr lang="fr-FR" sz="2400" dirty="0"/>
              <a:t> </a:t>
            </a:r>
            <a:r>
              <a:rPr lang="fr-FR" sz="2400" dirty="0" err="1"/>
              <a:t>schon_S</a:t>
            </a:r>
            <a:r>
              <a:rPr lang="fr-FR" sz="2400" dirty="0"/>
              <a:t>. 68</a:t>
            </a:r>
          </a:p>
        </p:txBody>
      </p:sp>
    </p:spTree>
    <p:extLst>
      <p:ext uri="{BB962C8B-B14F-4D97-AF65-F5344CB8AC3E}">
        <p14:creationId xmlns:p14="http://schemas.microsoft.com/office/powerpoint/2010/main" val="251306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6AE284B-7C9B-9E4B-9BB3-E0C1F16F4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15" y="1984925"/>
            <a:ext cx="11737570" cy="301897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809FEA-7CA7-F242-B8BC-47A9CFB8BED2}"/>
              </a:ext>
            </a:extLst>
          </p:cNvPr>
          <p:cNvSpPr/>
          <p:nvPr/>
        </p:nvSpPr>
        <p:spPr>
          <a:xfrm>
            <a:off x="6096000" y="3326984"/>
            <a:ext cx="566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nicht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jobben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16B61A-D159-9C42-A6E9-EAB47AF7108D}"/>
              </a:ext>
            </a:extLst>
          </p:cNvPr>
          <p:cNvSpPr/>
          <p:nvPr/>
        </p:nvSpPr>
        <p:spPr>
          <a:xfrm>
            <a:off x="6895108" y="3788649"/>
            <a:ext cx="566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lieber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Taschengeld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bekommen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C5DC6D-52B1-6F45-B8AA-96D9AC6AAD01}"/>
              </a:ext>
            </a:extLst>
          </p:cNvPr>
          <p:cNvSpPr/>
          <p:nvPr/>
        </p:nvSpPr>
        <p:spPr>
          <a:xfrm>
            <a:off x="5147060" y="4250314"/>
            <a:ext cx="566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bin </a:t>
            </a:r>
            <a:r>
              <a:rPr lang="fr-FR" sz="2400" b="1" dirty="0" err="1">
                <a:solidFill>
                  <a:srgbClr val="0432FF"/>
                </a:solidFill>
              </a:rPr>
              <a:t>ich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manchmal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pleite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3" y="116632"/>
            <a:ext cx="475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K7_AB_Das </a:t>
            </a:r>
            <a:r>
              <a:rPr lang="fr-FR" sz="2400" dirty="0" err="1"/>
              <a:t>kann</a:t>
            </a:r>
            <a:r>
              <a:rPr lang="fr-FR" sz="2400" dirty="0"/>
              <a:t> </a:t>
            </a:r>
            <a:r>
              <a:rPr lang="fr-FR" sz="2400" dirty="0" err="1"/>
              <a:t>ich</a:t>
            </a:r>
            <a:r>
              <a:rPr lang="fr-FR" sz="2400" dirty="0"/>
              <a:t> </a:t>
            </a:r>
            <a:r>
              <a:rPr lang="fr-FR" sz="2400" dirty="0" err="1"/>
              <a:t>schon_S</a:t>
            </a:r>
            <a:r>
              <a:rPr lang="fr-FR" sz="2400" dirty="0"/>
              <a:t>. 68</a:t>
            </a:r>
          </a:p>
        </p:txBody>
      </p:sp>
    </p:spTree>
    <p:extLst>
      <p:ext uri="{BB962C8B-B14F-4D97-AF65-F5344CB8AC3E}">
        <p14:creationId xmlns:p14="http://schemas.microsoft.com/office/powerpoint/2010/main" val="293236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BF1ABAA-23CC-C646-BDB3-F2E94FA92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7"/>
            <a:ext cx="11073065" cy="284806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066597-5748-3A47-8AE9-7DC689812E93}"/>
              </a:ext>
            </a:extLst>
          </p:cNvPr>
          <p:cNvSpPr/>
          <p:nvPr/>
        </p:nvSpPr>
        <p:spPr>
          <a:xfrm>
            <a:off x="4429791" y="3600297"/>
            <a:ext cx="1904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zusammen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70D06E-4FC3-7046-BA66-9DA699800798}"/>
              </a:ext>
            </a:extLst>
          </p:cNvPr>
          <p:cNvSpPr/>
          <p:nvPr/>
        </p:nvSpPr>
        <p:spPr>
          <a:xfrm>
            <a:off x="9450677" y="3600297"/>
            <a:ext cx="2087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Organisation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F2B5D6-CDBB-5240-899E-1941BE707AAA}"/>
              </a:ext>
            </a:extLst>
          </p:cNvPr>
          <p:cNvSpPr txBox="1"/>
          <p:nvPr/>
        </p:nvSpPr>
        <p:spPr>
          <a:xfrm>
            <a:off x="191343" y="116632"/>
            <a:ext cx="475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K7_AB_Das </a:t>
            </a:r>
            <a:r>
              <a:rPr lang="fr-FR" sz="2400" dirty="0" err="1"/>
              <a:t>kann</a:t>
            </a:r>
            <a:r>
              <a:rPr lang="fr-FR" sz="2400" dirty="0"/>
              <a:t> </a:t>
            </a:r>
            <a:r>
              <a:rPr lang="fr-FR" sz="2400" dirty="0" err="1"/>
              <a:t>ich</a:t>
            </a:r>
            <a:r>
              <a:rPr lang="fr-FR" sz="2400" dirty="0"/>
              <a:t> </a:t>
            </a:r>
            <a:r>
              <a:rPr lang="fr-FR" sz="2400" dirty="0" err="1"/>
              <a:t>schon_S</a:t>
            </a:r>
            <a:r>
              <a:rPr lang="fr-FR" sz="2400" dirty="0"/>
              <a:t>. 68</a:t>
            </a:r>
          </a:p>
        </p:txBody>
      </p:sp>
    </p:spTree>
    <p:extLst>
      <p:ext uri="{BB962C8B-B14F-4D97-AF65-F5344CB8AC3E}">
        <p14:creationId xmlns:p14="http://schemas.microsoft.com/office/powerpoint/2010/main" val="18161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F24D39-956F-054E-AC4D-5C65BBE4A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04" y="1506712"/>
            <a:ext cx="11990396" cy="36390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F2A5E4F-21C8-E240-8C5A-46B9595177D3}"/>
              </a:ext>
            </a:extLst>
          </p:cNvPr>
          <p:cNvSpPr txBox="1"/>
          <p:nvPr/>
        </p:nvSpPr>
        <p:spPr>
          <a:xfrm>
            <a:off x="1181877" y="2683024"/>
            <a:ext cx="3206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rgbClr val="0432FF"/>
                </a:solidFill>
              </a:rPr>
              <a:t>hätte</a:t>
            </a:r>
            <a:r>
              <a:rPr lang="fr-FR" sz="2200" b="1" dirty="0">
                <a:solidFill>
                  <a:srgbClr val="0432FF"/>
                </a:solidFill>
              </a:rPr>
              <a:t> </a:t>
            </a:r>
            <a:r>
              <a:rPr lang="fr-FR" sz="2200" b="1" dirty="0" err="1">
                <a:solidFill>
                  <a:srgbClr val="0432FF"/>
                </a:solidFill>
              </a:rPr>
              <a:t>gern</a:t>
            </a:r>
            <a:r>
              <a:rPr lang="fr-FR" sz="2200" b="1" dirty="0">
                <a:solidFill>
                  <a:srgbClr val="0432FF"/>
                </a:solidFill>
              </a:rPr>
              <a:t> / </a:t>
            </a:r>
            <a:r>
              <a:rPr lang="fr-FR" sz="2200" b="1" dirty="0" err="1">
                <a:solidFill>
                  <a:srgbClr val="0432FF"/>
                </a:solidFill>
              </a:rPr>
              <a:t>möchte</a:t>
            </a:r>
            <a:endParaRPr lang="fr-FR" sz="2200" dirty="0">
              <a:solidFill>
                <a:srgbClr val="0432FF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938D68-DB0C-424F-8A11-ABFAAE5D4039}"/>
              </a:ext>
            </a:extLst>
          </p:cNvPr>
          <p:cNvSpPr txBox="1"/>
          <p:nvPr/>
        </p:nvSpPr>
        <p:spPr>
          <a:xfrm>
            <a:off x="5087888" y="2636912"/>
            <a:ext cx="1182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braucht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F752535-5EB4-CE41-8389-3B68A2E221C1}"/>
              </a:ext>
            </a:extLst>
          </p:cNvPr>
          <p:cNvSpPr txBox="1"/>
          <p:nvPr/>
        </p:nvSpPr>
        <p:spPr>
          <a:xfrm>
            <a:off x="7299647" y="3095400"/>
            <a:ext cx="139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verdient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2F887A-B2D7-3640-B6A1-E72A32B175A9}"/>
              </a:ext>
            </a:extLst>
          </p:cNvPr>
          <p:cNvSpPr txBox="1"/>
          <p:nvPr/>
        </p:nvSpPr>
        <p:spPr>
          <a:xfrm>
            <a:off x="4007768" y="3502169"/>
            <a:ext cx="1182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reicht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A690D0-122A-8F49-9C53-2BDF34DA2724}"/>
              </a:ext>
            </a:extLst>
          </p:cNvPr>
          <p:cNvSpPr txBox="1"/>
          <p:nvPr/>
        </p:nvSpPr>
        <p:spPr>
          <a:xfrm>
            <a:off x="4007768" y="3982015"/>
            <a:ext cx="1182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sparen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C58637-4F6C-A74C-875B-ED79AD64F16D}"/>
              </a:ext>
            </a:extLst>
          </p:cNvPr>
          <p:cNvSpPr txBox="1"/>
          <p:nvPr/>
        </p:nvSpPr>
        <p:spPr>
          <a:xfrm>
            <a:off x="4007768" y="4419147"/>
            <a:ext cx="1182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pleite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631371" y="558956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K7_AB_1b_S. 61</a:t>
            </a:r>
          </a:p>
        </p:txBody>
      </p:sp>
    </p:spTree>
    <p:extLst>
      <p:ext uri="{BB962C8B-B14F-4D97-AF65-F5344CB8AC3E}">
        <p14:creationId xmlns:p14="http://schemas.microsoft.com/office/powerpoint/2010/main" val="352596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85A1AB-C83A-6F47-941E-8A13B8C78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53" y="935182"/>
            <a:ext cx="10605893" cy="49876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E686914-09BE-A949-B1C2-9A8A6F08B7CC}"/>
              </a:ext>
            </a:extLst>
          </p:cNvPr>
          <p:cNvSpPr txBox="1"/>
          <p:nvPr/>
        </p:nvSpPr>
        <p:spPr>
          <a:xfrm>
            <a:off x="7067176" y="848682"/>
            <a:ext cx="433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0432FF"/>
                </a:solidFill>
              </a:rPr>
              <a:t>Freie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Antworten</a:t>
            </a:r>
            <a:endParaRPr lang="fr-FR" sz="2800" dirty="0">
              <a:solidFill>
                <a:srgbClr val="0432F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668D3D-80B6-8040-B43F-D5FC99F05B1D}"/>
              </a:ext>
            </a:extLst>
          </p:cNvPr>
          <p:cNvSpPr txBox="1"/>
          <p:nvPr/>
        </p:nvSpPr>
        <p:spPr>
          <a:xfrm>
            <a:off x="1127448" y="404664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K7_AB_2a_S. 61</a:t>
            </a:r>
          </a:p>
        </p:txBody>
      </p:sp>
    </p:spTree>
    <p:extLst>
      <p:ext uri="{BB962C8B-B14F-4D97-AF65-F5344CB8AC3E}">
        <p14:creationId xmlns:p14="http://schemas.microsoft.com/office/powerpoint/2010/main" val="48159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BDC3504-34EB-1341-B40A-730325402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66700"/>
            <a:ext cx="8915400" cy="6324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D6D02E4-296D-C348-B2F4-79822DC69DC0}"/>
              </a:ext>
            </a:extLst>
          </p:cNvPr>
          <p:cNvSpPr txBox="1"/>
          <p:nvPr/>
        </p:nvSpPr>
        <p:spPr>
          <a:xfrm>
            <a:off x="2632364" y="4479667"/>
            <a:ext cx="33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X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833E31-B894-2442-9C74-141672427815}"/>
              </a:ext>
            </a:extLst>
          </p:cNvPr>
          <p:cNvSpPr txBox="1"/>
          <p:nvPr/>
        </p:nvSpPr>
        <p:spPr>
          <a:xfrm>
            <a:off x="2639616" y="6093296"/>
            <a:ext cx="33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X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D18B9B-C4A8-4949-80B9-9B48AF019CC6}"/>
              </a:ext>
            </a:extLst>
          </p:cNvPr>
          <p:cNvSpPr txBox="1"/>
          <p:nvPr/>
        </p:nvSpPr>
        <p:spPr>
          <a:xfrm>
            <a:off x="6263945" y="4479667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X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2BFE35-DCE6-D246-9B56-B1B8C6663786}"/>
              </a:ext>
            </a:extLst>
          </p:cNvPr>
          <p:cNvSpPr txBox="1"/>
          <p:nvPr/>
        </p:nvSpPr>
        <p:spPr>
          <a:xfrm>
            <a:off x="6328061" y="5427019"/>
            <a:ext cx="418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C84F2E8-7BEA-8C48-A566-D27A2FD8B071}"/>
              </a:ext>
            </a:extLst>
          </p:cNvPr>
          <p:cNvSpPr txBox="1"/>
          <p:nvPr/>
        </p:nvSpPr>
        <p:spPr>
          <a:xfrm>
            <a:off x="407368" y="-27384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K7_AB_3a_S. 62</a:t>
            </a:r>
          </a:p>
        </p:txBody>
      </p:sp>
    </p:spTree>
    <p:extLst>
      <p:ext uri="{BB962C8B-B14F-4D97-AF65-F5344CB8AC3E}">
        <p14:creationId xmlns:p14="http://schemas.microsoft.com/office/powerpoint/2010/main" val="293015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E0E402-059A-8B41-BCB1-265BF30DA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23" y="2548659"/>
            <a:ext cx="5410200" cy="1079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01B12E-84E1-324C-9A42-3C13BE023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222" y="1196109"/>
            <a:ext cx="3594100" cy="27051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67C3AF-4B6B-5749-990E-CA978D4AFB39}"/>
              </a:ext>
            </a:extLst>
          </p:cNvPr>
          <p:cNvSpPr txBox="1"/>
          <p:nvPr/>
        </p:nvSpPr>
        <p:spPr>
          <a:xfrm>
            <a:off x="7416222" y="4184074"/>
            <a:ext cx="385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Kino: 8.50 Euro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D8E555-368E-854D-A69E-6EBF1D894609}"/>
              </a:ext>
            </a:extLst>
          </p:cNvPr>
          <p:cNvSpPr txBox="1"/>
          <p:nvPr/>
        </p:nvSpPr>
        <p:spPr>
          <a:xfrm>
            <a:off x="1316182" y="885824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K7_AB_3b_S. 62</a:t>
            </a:r>
          </a:p>
        </p:txBody>
      </p:sp>
      <p:sp>
        <p:nvSpPr>
          <p:cNvPr id="2" name="Rectangle 1"/>
          <p:cNvSpPr/>
          <p:nvPr/>
        </p:nvSpPr>
        <p:spPr>
          <a:xfrm>
            <a:off x="7416222" y="4909446"/>
            <a:ext cx="2106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Rest</a:t>
            </a:r>
            <a:r>
              <a:rPr lang="fr-FR" sz="2400" b="1" dirty="0">
                <a:solidFill>
                  <a:srgbClr val="0432FF"/>
                </a:solidFill>
              </a:rPr>
              <a:t>: 1.30 Euro</a:t>
            </a:r>
            <a:endParaRPr lang="fr-FR" sz="2400" dirty="0">
              <a:solidFill>
                <a:srgbClr val="0432FF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9271000" y="2906889"/>
            <a:ext cx="959556" cy="197555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9264352" y="3284984"/>
            <a:ext cx="959556" cy="197555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k10_11_Bd1_AB_Track_40_K07_U3b.mp3" descr="gk10_11_Bd1_AB_Track_40_K07_U3b.mp3">
            <a:hlinkClick r:id="" action="ppaction://media"/>
            <a:extLst>
              <a:ext uri="{FF2B5EF4-FFF2-40B4-BE49-F238E27FC236}">
                <a16:creationId xmlns:a16="http://schemas.microsoft.com/office/drawing/2014/main" id="{DFA80CAD-7FB4-794D-B6DA-3DBEFFB93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1678" y="3582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9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build="allAtOnce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17E7FC-666D-A244-8835-179C84CAE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76"/>
          <a:stretch/>
        </p:blipFill>
        <p:spPr>
          <a:xfrm>
            <a:off x="886305" y="1371600"/>
            <a:ext cx="9518460" cy="3352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D63144-6F7E-7348-A238-2D2598761655}"/>
              </a:ext>
            </a:extLst>
          </p:cNvPr>
          <p:cNvSpPr txBox="1"/>
          <p:nvPr/>
        </p:nvSpPr>
        <p:spPr>
          <a:xfrm>
            <a:off x="9739745" y="983673"/>
            <a:ext cx="1163782" cy="28678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BFB7D2-5F98-A04C-86BA-5CBD20547340}"/>
              </a:ext>
            </a:extLst>
          </p:cNvPr>
          <p:cNvSpPr txBox="1"/>
          <p:nvPr/>
        </p:nvSpPr>
        <p:spPr>
          <a:xfrm>
            <a:off x="2119746" y="3244334"/>
            <a:ext cx="54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X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89D511-E06E-FB4E-90E3-0B13BB0DBADF}"/>
              </a:ext>
            </a:extLst>
          </p:cNvPr>
          <p:cNvSpPr txBox="1"/>
          <p:nvPr/>
        </p:nvSpPr>
        <p:spPr>
          <a:xfrm>
            <a:off x="1316182" y="885824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K7_AB_3c_S. 62</a:t>
            </a:r>
          </a:p>
        </p:txBody>
      </p:sp>
      <p:pic>
        <p:nvPicPr>
          <p:cNvPr id="2" name="gk10_11_Bd1_AB_Track_41_K07_U3c.mp3" descr="gk10_11_Bd1_AB_Track_41_K07_U3c.mp3">
            <a:hlinkClick r:id="" action="ppaction://media"/>
            <a:extLst>
              <a:ext uri="{FF2B5EF4-FFF2-40B4-BE49-F238E27FC236}">
                <a16:creationId xmlns:a16="http://schemas.microsoft.com/office/drawing/2014/main" id="{97A4B8EC-32C6-EB4A-971D-296E1B720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226" y="24533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2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6AE2C71-98D5-E444-A48B-A6F6A5FB9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9"/>
          <a:stretch/>
        </p:blipFill>
        <p:spPr>
          <a:xfrm>
            <a:off x="335360" y="1772816"/>
            <a:ext cx="11764200" cy="3172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A6A430-B519-2843-8803-3EB18AC243B5}"/>
              </a:ext>
            </a:extLst>
          </p:cNvPr>
          <p:cNvSpPr txBox="1"/>
          <p:nvPr/>
        </p:nvSpPr>
        <p:spPr>
          <a:xfrm>
            <a:off x="3043066" y="2322173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15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6AD085-7781-6E4C-9A36-9ECA97ED83AC}"/>
              </a:ext>
            </a:extLst>
          </p:cNvPr>
          <p:cNvSpPr txBox="1"/>
          <p:nvPr/>
        </p:nvSpPr>
        <p:spPr>
          <a:xfrm>
            <a:off x="8533386" y="2337432"/>
            <a:ext cx="255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Lieblingszeitschrift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12ADE4-97DD-1A4F-BBD4-F566D82042C1}"/>
              </a:ext>
            </a:extLst>
          </p:cNvPr>
          <p:cNvSpPr txBox="1"/>
          <p:nvPr/>
        </p:nvSpPr>
        <p:spPr>
          <a:xfrm>
            <a:off x="6638359" y="2817964"/>
            <a:ext cx="5461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Klamotten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neue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Musik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und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etwas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Süsses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21A59B-04B3-4F47-B277-D59D6C66E625}"/>
              </a:ext>
            </a:extLst>
          </p:cNvPr>
          <p:cNvSpPr txBox="1"/>
          <p:nvPr/>
        </p:nvSpPr>
        <p:spPr>
          <a:xfrm>
            <a:off x="4794725" y="3299851"/>
            <a:ext cx="889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Vater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9ECF14-842C-CF46-ACF9-F66752D3CEA0}"/>
              </a:ext>
            </a:extLst>
          </p:cNvPr>
          <p:cNvSpPr txBox="1"/>
          <p:nvPr/>
        </p:nvSpPr>
        <p:spPr>
          <a:xfrm>
            <a:off x="3809644" y="3774665"/>
            <a:ext cx="142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Kinokarte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13DF131-0A7D-7F43-BB6B-5C2136BF0A86}"/>
              </a:ext>
            </a:extLst>
          </p:cNvPr>
          <p:cNvSpPr txBox="1"/>
          <p:nvPr/>
        </p:nvSpPr>
        <p:spPr>
          <a:xfrm>
            <a:off x="1316182" y="885824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K7_AB_3b_S. 62</a:t>
            </a:r>
          </a:p>
        </p:txBody>
      </p:sp>
    </p:spTree>
    <p:extLst>
      <p:ext uri="{BB962C8B-B14F-4D97-AF65-F5344CB8AC3E}">
        <p14:creationId xmlns:p14="http://schemas.microsoft.com/office/powerpoint/2010/main" val="649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4BBCAA5-9471-1F40-8CCE-F43494023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946150"/>
            <a:ext cx="9486900" cy="49657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FB1876-5B69-E546-BDCB-B2414E0FCBA4}"/>
              </a:ext>
            </a:extLst>
          </p:cNvPr>
          <p:cNvSpPr txBox="1"/>
          <p:nvPr/>
        </p:nvSpPr>
        <p:spPr>
          <a:xfrm>
            <a:off x="1641646" y="485895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K7_AB_4ab_S. 63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686914-09BE-A949-B1C2-9A8A6F08B7CC}"/>
              </a:ext>
            </a:extLst>
          </p:cNvPr>
          <p:cNvSpPr txBox="1"/>
          <p:nvPr/>
        </p:nvSpPr>
        <p:spPr>
          <a:xfrm>
            <a:off x="6921607" y="684540"/>
            <a:ext cx="433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0432FF"/>
                </a:solidFill>
              </a:rPr>
              <a:t>Freie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Antworten</a:t>
            </a:r>
            <a:endParaRPr lang="fr-FR" sz="2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2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541</Words>
  <Application>Microsoft Macintosh PowerPoint</Application>
  <PresentationFormat>Grand écran</PresentationFormat>
  <Paragraphs>125</Paragraphs>
  <Slides>26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Thème Office</vt:lpstr>
      <vt:lpstr>gk10_11_Bd1 Kapitel 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Studer Vital Alexander</cp:lastModifiedBy>
  <cp:revision>128</cp:revision>
  <dcterms:created xsi:type="dcterms:W3CDTF">2018-08-20T18:37:47Z</dcterms:created>
  <dcterms:modified xsi:type="dcterms:W3CDTF">2020-11-16T14:02:18Z</dcterms:modified>
</cp:coreProperties>
</file>