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73" r:id="rId2"/>
    <p:sldId id="351" r:id="rId3"/>
    <p:sldId id="274" r:id="rId4"/>
    <p:sldId id="276" r:id="rId5"/>
    <p:sldId id="275" r:id="rId6"/>
    <p:sldId id="277" r:id="rId7"/>
    <p:sldId id="292" r:id="rId8"/>
    <p:sldId id="293" r:id="rId9"/>
    <p:sldId id="294" r:id="rId10"/>
    <p:sldId id="380" r:id="rId11"/>
    <p:sldId id="295" r:id="rId12"/>
    <p:sldId id="296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454" r:id="rId22"/>
    <p:sldId id="286" r:id="rId23"/>
    <p:sldId id="287" r:id="rId24"/>
    <p:sldId id="288" r:id="rId25"/>
    <p:sldId id="289" r:id="rId26"/>
    <p:sldId id="290" r:id="rId27"/>
    <p:sldId id="291" r:id="rId2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04"/>
    <p:restoredTop sz="94415"/>
  </p:normalViewPr>
  <p:slideViewPr>
    <p:cSldViewPr snapToGrid="0" snapToObjects="1">
      <p:cViewPr varScale="1">
        <p:scale>
          <a:sx n="46" d="100"/>
          <a:sy n="46" d="100"/>
        </p:scale>
        <p:origin x="176" y="10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FB2627-44A4-D340-ADFD-6FB3AA6B80A0}" type="datetimeFigureOut">
              <a:rPr lang="fr-FR" smtClean="0"/>
              <a:t>12/10/2020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6E65C2-1C78-D045-A971-DF1E5EC752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96485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S.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hören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lesen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mit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zeigen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Städte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auf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der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Karte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H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97D402-375B-4348-A15C-73CE19771A50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54444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S.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spielen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den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frei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oder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variie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ren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ggf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(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Reiseziele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Verkehrs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mittel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</a:t>
            </a:r>
            <a:endParaRPr lang="fr-CH" dirty="0">
              <a:effectLst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97D402-375B-4348-A15C-73CE19771A50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05089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4C9986-9877-4F4D-AAE9-5C0A9D14D0C4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12486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BE8B95-2F26-DA49-8E2B-5C22ADDE8D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74EB2DD-C538-F84B-B767-5BA6323C1D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08321E5-5BCB-334C-84C6-3D7DF764A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12/10/2020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80C5298-A5E4-234E-8532-16FA798B4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532427C-477C-1146-8A82-9AEAD4ED8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338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40C036-6692-6147-A946-FEF4429CB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5D0AB3E-F1E8-D847-9A1F-892906EB15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55607AD-A0BC-734E-84E4-5E9E7A6CA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12/10/2020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D42BCA8-7E79-D54E-B16D-94A617C73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3EBB786-B7C1-094C-BA2A-1A79A4CAC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7160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08F6B77B-75BB-244D-9D53-52494819DB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1EAA678-617F-8A40-96C2-0F8044B113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9126972-F0D6-EF48-8DF1-0611C98A2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12/10/2020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C3F4091-AF5B-6F45-A879-611C542DD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0018EFC-57F0-E947-8562-7161F819F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7494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57E111-FA29-D749-8AFA-24630CA41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DAB5045-3750-5244-9788-2626866139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4F00E62-80D6-DB47-93F9-637627058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12/10/2020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E4435AC-5E5F-9349-A002-DCC51FE74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7698469-81EC-2B4E-A67C-4B8595362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2605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D19633-F789-144C-892B-189B19157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57B93C3-7A1B-5D41-ABB0-C5420DFB6E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EA20A6F-8F95-6742-BDFF-0CA28346B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12/10/2020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CF09692-C25E-C44C-B692-328CD687D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06AEC18-AEC8-2843-AAA8-1C5A33756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7798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D92290-CE06-9648-AD61-386C031D3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6380B62-1122-4A41-9585-0235F9BE06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00C092B-90FF-2447-8B76-F53D7E6C9A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0DED100-DDE6-3941-BA21-B55DE0565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12/10/2020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81158D3-3DC2-464E-BCE3-14C75175D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B3ABFF0-DE67-6546-B6A5-80DE83976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2813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48236B-82BC-5446-8CD6-51340F26D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46D935B-F8DF-C14A-A4BC-A1896CC890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A37FE8D-5772-A644-B9EF-20EBEB09AA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CD3FFB5-4BEF-754C-BD2E-E57E4E5790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64DB7E4-CCEC-7B4C-8A55-DEB5813D72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40C74E2-D43C-8447-82A3-56C3C96B2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12/10/2020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088F730-59F7-344F-9C49-039D163AD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4DF57DB-4F21-8D44-B322-3CB821A9B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5694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0C8E21-BE03-1A4E-936C-D6BC560B6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571A38E-90A5-2F4A-B453-46DE47286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12/10/2020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DB7931A-16AD-8D43-8C18-055BCFE1D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1C1A4E6-7CF0-3C40-9476-CB725912E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8131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AEF58C2-922E-794A-9D4D-75A2F5353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12/10/2020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953B0CE-DCCA-7842-BFE4-75A95F3B4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E17803B-EB2F-DC43-BDC0-C8EAC0B7C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8087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CEA7F9-1307-9B4B-847B-9B70EF9DB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F4B38F5-FD61-FC4C-BEFE-B9D81F12C5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C02F49F-FBFB-1945-B87F-4300F1BDB9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55F9AB9-82B1-A14D-9960-689BFD99F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12/10/2020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C0F7709-468E-C743-AFF5-0798F83FE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1DECBEA-33EC-F047-A24E-4B26AAED6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5932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8ED5BB-280C-C540-ABB2-B1EEDAA6A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e l’image 2">
            <a:extLst>
              <a:ext uri="{FF2B5EF4-FFF2-40B4-BE49-F238E27FC236}">
                <a16:creationId xmlns:a16="http://schemas.microsoft.com/office/drawing/2014/main" id="{105F3EA3-8924-1C46-AC4D-AB08E39690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1ADB714-71DC-F343-9B4C-34623672A0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819F55E-6003-7849-B218-3699445A7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12/10/2020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2135CC4-7DDB-744B-9C67-99778DE4A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84AD326-8ECA-9C41-A080-F5D3B9D6B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0649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EC33C79-CBA0-9342-B3FA-A1DB5C510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2309F6F-36A4-B74E-A826-246003C33B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D77D9D2-AD8A-E24D-B667-5B2B9F69BF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6BD546-72C2-674F-ACDB-779357A9057E}" type="datetimeFigureOut">
              <a:rPr lang="fr-FR" smtClean="0"/>
              <a:t>12/10/2020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AAEA78B-73AF-404A-B487-64BAC2AD15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73553BB-21D1-5A44-935E-04048BE67C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3178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9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diejugendherbergen.de/jugendherbergen/bacharach/portrait/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diejugendherbergen.de/jugendherbergen/bacharach/aktivitaeten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E0B6549-6F8F-6845-AAD8-825A139D3C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596" y="857393"/>
            <a:ext cx="11684000" cy="41783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07F4642-AF36-7F4C-B174-BC6966037C46}"/>
              </a:ext>
            </a:extLst>
          </p:cNvPr>
          <p:cNvSpPr txBox="1"/>
          <p:nvPr/>
        </p:nvSpPr>
        <p:spPr>
          <a:xfrm>
            <a:off x="816726" y="5183444"/>
            <a:ext cx="42045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chemeClr val="accent1"/>
                </a:solidFill>
              </a:rPr>
              <a:t>Berlin: Mauer (G) </a:t>
            </a:r>
          </a:p>
          <a:p>
            <a:r>
              <a:rPr lang="fr-CH" sz="2400" b="1" dirty="0">
                <a:solidFill>
                  <a:schemeClr val="accent1"/>
                </a:solidFill>
              </a:rPr>
              <a:t>Rostock: </a:t>
            </a:r>
            <a:r>
              <a:rPr lang="fr-CH" sz="2400" b="1" dirty="0" err="1">
                <a:solidFill>
                  <a:schemeClr val="accent1"/>
                </a:solidFill>
              </a:rPr>
              <a:t>Ostsee</a:t>
            </a:r>
            <a:r>
              <a:rPr lang="fr-CH" sz="2400" b="1" dirty="0">
                <a:solidFill>
                  <a:schemeClr val="accent1"/>
                </a:solidFill>
              </a:rPr>
              <a:t> (H) </a:t>
            </a:r>
          </a:p>
          <a:p>
            <a:r>
              <a:rPr lang="fr-CH" sz="2400" b="1" dirty="0" err="1">
                <a:solidFill>
                  <a:schemeClr val="accent1"/>
                </a:solidFill>
              </a:rPr>
              <a:t>Luzern</a:t>
            </a:r>
            <a:r>
              <a:rPr lang="fr-CH" sz="2400" b="1" dirty="0">
                <a:solidFill>
                  <a:schemeClr val="accent1"/>
                </a:solidFill>
              </a:rPr>
              <a:t>: </a:t>
            </a:r>
            <a:r>
              <a:rPr lang="fr-CH" sz="2400" b="1" dirty="0" err="1">
                <a:solidFill>
                  <a:schemeClr val="accent1"/>
                </a:solidFill>
              </a:rPr>
              <a:t>Kapellbrücke</a:t>
            </a:r>
            <a:r>
              <a:rPr lang="fr-CH" sz="2400" b="1" dirty="0">
                <a:solidFill>
                  <a:schemeClr val="accent1"/>
                </a:solidFill>
              </a:rPr>
              <a:t> (C) </a:t>
            </a:r>
          </a:p>
          <a:p>
            <a:r>
              <a:rPr lang="fr-CH" sz="2400" b="1" dirty="0" err="1">
                <a:solidFill>
                  <a:schemeClr val="accent1"/>
                </a:solidFill>
              </a:rPr>
              <a:t>München</a:t>
            </a:r>
            <a:r>
              <a:rPr lang="fr-CH" sz="2400" b="1" dirty="0">
                <a:solidFill>
                  <a:schemeClr val="accent1"/>
                </a:solidFill>
              </a:rPr>
              <a:t>: Allianz </a:t>
            </a:r>
            <a:r>
              <a:rPr lang="fr-CH" sz="2400" b="1" dirty="0" err="1">
                <a:solidFill>
                  <a:schemeClr val="accent1"/>
                </a:solidFill>
              </a:rPr>
              <a:t>Arena</a:t>
            </a:r>
            <a:r>
              <a:rPr lang="fr-CH" sz="2400" b="1" dirty="0">
                <a:solidFill>
                  <a:schemeClr val="accent1"/>
                </a:solidFill>
              </a:rPr>
              <a:t> (F) </a:t>
            </a:r>
          </a:p>
          <a:p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BD20564-599D-E446-ACA7-E7597EBE8419}"/>
              </a:ext>
            </a:extLst>
          </p:cNvPr>
          <p:cNvSpPr txBox="1"/>
          <p:nvPr/>
        </p:nvSpPr>
        <p:spPr>
          <a:xfrm>
            <a:off x="6740339" y="5183444"/>
            <a:ext cx="42045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 err="1">
                <a:solidFill>
                  <a:schemeClr val="accent1"/>
                </a:solidFill>
              </a:rPr>
              <a:t>Konstanz</a:t>
            </a:r>
            <a:r>
              <a:rPr lang="fr-CH" sz="2400" b="1" dirty="0">
                <a:solidFill>
                  <a:schemeClr val="accent1"/>
                </a:solidFill>
              </a:rPr>
              <a:t>: Bodensee (D) </a:t>
            </a:r>
          </a:p>
          <a:p>
            <a:r>
              <a:rPr lang="fr-CH" sz="2400" b="1" dirty="0">
                <a:solidFill>
                  <a:schemeClr val="accent1"/>
                </a:solidFill>
              </a:rPr>
              <a:t>Bochum: </a:t>
            </a:r>
            <a:r>
              <a:rPr lang="fr-CH" sz="2400" b="1" dirty="0" err="1">
                <a:solidFill>
                  <a:schemeClr val="accent1"/>
                </a:solidFill>
              </a:rPr>
              <a:t>Ruhrgebiet</a:t>
            </a:r>
            <a:r>
              <a:rPr lang="fr-CH" sz="2400" b="1" dirty="0">
                <a:solidFill>
                  <a:schemeClr val="accent1"/>
                </a:solidFill>
              </a:rPr>
              <a:t> (B) </a:t>
            </a:r>
          </a:p>
          <a:p>
            <a:r>
              <a:rPr lang="fr-CH" sz="2400" b="1" dirty="0" err="1">
                <a:solidFill>
                  <a:schemeClr val="accent1"/>
                </a:solidFill>
              </a:rPr>
              <a:t>Hamburg</a:t>
            </a:r>
            <a:r>
              <a:rPr lang="fr-CH" sz="2400" b="1" dirty="0">
                <a:solidFill>
                  <a:schemeClr val="accent1"/>
                </a:solidFill>
              </a:rPr>
              <a:t>: </a:t>
            </a:r>
            <a:r>
              <a:rPr lang="fr-CH" sz="2400" b="1" dirty="0" err="1">
                <a:solidFill>
                  <a:schemeClr val="accent1"/>
                </a:solidFill>
              </a:rPr>
              <a:t>Hafen</a:t>
            </a:r>
            <a:r>
              <a:rPr lang="fr-CH" sz="2400" b="1" dirty="0">
                <a:solidFill>
                  <a:schemeClr val="accent1"/>
                </a:solidFill>
              </a:rPr>
              <a:t> (A) </a:t>
            </a:r>
          </a:p>
          <a:p>
            <a:r>
              <a:rPr lang="fr-CH" sz="2400" b="1" dirty="0">
                <a:solidFill>
                  <a:schemeClr val="accent1"/>
                </a:solidFill>
              </a:rPr>
              <a:t>Wien: </a:t>
            </a:r>
            <a:r>
              <a:rPr lang="fr-CH" sz="2400" b="1" dirty="0" err="1">
                <a:solidFill>
                  <a:schemeClr val="accent1"/>
                </a:solidFill>
              </a:rPr>
              <a:t>Schloss</a:t>
            </a:r>
            <a:r>
              <a:rPr lang="fr-CH" sz="2400" b="1" dirty="0">
                <a:solidFill>
                  <a:schemeClr val="accent1"/>
                </a:solidFill>
              </a:rPr>
              <a:t> </a:t>
            </a:r>
            <a:r>
              <a:rPr lang="fr-CH" sz="2400" b="1" dirty="0" err="1">
                <a:solidFill>
                  <a:schemeClr val="accent1"/>
                </a:solidFill>
              </a:rPr>
              <a:t>Schönbrunn</a:t>
            </a:r>
            <a:r>
              <a:rPr lang="fr-CH" sz="2400" b="1" dirty="0">
                <a:solidFill>
                  <a:schemeClr val="accent1"/>
                </a:solidFill>
              </a:rPr>
              <a:t> (E) </a:t>
            </a:r>
          </a:p>
          <a:p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6" name="Titre 3">
            <a:extLst>
              <a:ext uri="{FF2B5EF4-FFF2-40B4-BE49-F238E27FC236}">
                <a16:creationId xmlns:a16="http://schemas.microsoft.com/office/drawing/2014/main" id="{CD8774FF-351F-B24F-8C04-E781CEFE0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596" y="-179419"/>
            <a:ext cx="10515600" cy="1325563"/>
          </a:xfrm>
        </p:spPr>
        <p:txBody>
          <a:bodyPr/>
          <a:lstStyle/>
          <a:p>
            <a:r>
              <a:rPr lang="fr-FR" dirty="0" err="1"/>
              <a:t>Kapitel</a:t>
            </a:r>
            <a:r>
              <a:rPr lang="fr-FR" dirty="0"/>
              <a:t> 5</a:t>
            </a:r>
          </a:p>
        </p:txBody>
      </p:sp>
      <p:pic>
        <p:nvPicPr>
          <p:cNvPr id="2" name="Média en ligne 1" descr="gk9_KB_Track_02.02_K05_A1b">
            <a:hlinkClick r:id="" action="ppaction://media"/>
            <a:extLst>
              <a:ext uri="{FF2B5EF4-FFF2-40B4-BE49-F238E27FC236}">
                <a16:creationId xmlns:a16="http://schemas.microsoft.com/office/drawing/2014/main" id="{87DFAAFA-7394-3245-9387-D5F7709FBB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65396" y="367621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882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EE26F1-57D0-C245-8295-E5818F9C3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4319793-2781-1D48-B321-F50C5DB206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313824"/>
            <a:ext cx="10418385" cy="5773245"/>
          </a:xfrm>
          <a:prstGeom prst="rect">
            <a:avLst/>
          </a:prstGeom>
        </p:spPr>
      </p:pic>
      <p:pic>
        <p:nvPicPr>
          <p:cNvPr id="8" name="Média en ligne 7" descr="gk9_KB_Track_02.06_K05_A6a">
            <a:hlinkClick r:id="" action="ppaction://media"/>
            <a:extLst>
              <a:ext uri="{FF2B5EF4-FFF2-40B4-BE49-F238E27FC236}">
                <a16:creationId xmlns:a16="http://schemas.microsoft.com/office/drawing/2014/main" id="{CCF32786-82C3-104E-9B79-83B7B1760F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78785" y="120139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53600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rcRect t="-204097" b="-204097"/>
          <a:stretch>
            <a:fillRect/>
          </a:stretch>
        </p:blipFill>
        <p:spPr>
          <a:xfrm>
            <a:off x="624566" y="-2349690"/>
            <a:ext cx="10515600" cy="5808663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6319" y="1416703"/>
            <a:ext cx="7916525" cy="423169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FD2B5DC5-7BB4-5743-9C3A-4189909A3E50}"/>
              </a:ext>
            </a:extLst>
          </p:cNvPr>
          <p:cNvSpPr txBox="1"/>
          <p:nvPr/>
        </p:nvSpPr>
        <p:spPr>
          <a:xfrm>
            <a:off x="170966" y="4817401"/>
            <a:ext cx="29612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une canette de Coca</a:t>
            </a:r>
          </a:p>
          <a:p>
            <a:r>
              <a:rPr lang="fr-FR" sz="2400" b="1" dirty="0">
                <a:solidFill>
                  <a:schemeClr val="accent1"/>
                </a:solidFill>
              </a:rPr>
              <a:t>a </a:t>
            </a:r>
            <a:r>
              <a:rPr lang="fr-FR" sz="2400" b="1" dirty="0" err="1">
                <a:solidFill>
                  <a:schemeClr val="accent1"/>
                </a:solidFill>
              </a:rPr>
              <a:t>can</a:t>
            </a:r>
            <a:r>
              <a:rPr lang="fr-FR" sz="2400" b="1" dirty="0">
                <a:solidFill>
                  <a:schemeClr val="accent1"/>
                </a:solidFill>
              </a:rPr>
              <a:t> of Coke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D2B5DC5-7BB4-5743-9C3A-4189909A3E50}"/>
              </a:ext>
            </a:extLst>
          </p:cNvPr>
          <p:cNvSpPr txBox="1"/>
          <p:nvPr/>
        </p:nvSpPr>
        <p:spPr>
          <a:xfrm>
            <a:off x="4064998" y="5811124"/>
            <a:ext cx="29612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une assiette de soupe</a:t>
            </a:r>
          </a:p>
          <a:p>
            <a:r>
              <a:rPr lang="fr-FR" sz="2400" b="1" dirty="0">
                <a:solidFill>
                  <a:schemeClr val="accent1"/>
                </a:solidFill>
              </a:rPr>
              <a:t>a </a:t>
            </a:r>
            <a:r>
              <a:rPr lang="fr-FR" sz="2400" b="1" dirty="0" err="1">
                <a:solidFill>
                  <a:schemeClr val="accent1"/>
                </a:solidFill>
              </a:rPr>
              <a:t>bowl</a:t>
            </a:r>
            <a:r>
              <a:rPr lang="fr-FR" sz="2400" b="1" dirty="0">
                <a:solidFill>
                  <a:schemeClr val="accent1"/>
                </a:solidFill>
              </a:rPr>
              <a:t> of </a:t>
            </a:r>
            <a:r>
              <a:rPr lang="fr-FR" sz="2400" b="1" dirty="0" err="1">
                <a:solidFill>
                  <a:schemeClr val="accent1"/>
                </a:solidFill>
              </a:rPr>
              <a:t>soup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D2B5DC5-7BB4-5743-9C3A-4189909A3E50}"/>
              </a:ext>
            </a:extLst>
          </p:cNvPr>
          <p:cNvSpPr txBox="1"/>
          <p:nvPr/>
        </p:nvSpPr>
        <p:spPr>
          <a:xfrm>
            <a:off x="7376332" y="5831563"/>
            <a:ext cx="29612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une bouteille d’eau</a:t>
            </a:r>
          </a:p>
          <a:p>
            <a:r>
              <a:rPr lang="fr-FR" sz="2400" b="1" dirty="0">
                <a:solidFill>
                  <a:schemeClr val="accent1"/>
                </a:solidFill>
              </a:rPr>
              <a:t>a </a:t>
            </a:r>
            <a:r>
              <a:rPr lang="fr-FR" sz="2400" b="1" dirty="0" err="1">
                <a:solidFill>
                  <a:schemeClr val="accent1"/>
                </a:solidFill>
              </a:rPr>
              <a:t>bottle</a:t>
            </a:r>
            <a:r>
              <a:rPr lang="fr-FR" sz="2400" b="1" dirty="0">
                <a:solidFill>
                  <a:schemeClr val="accent1"/>
                </a:solidFill>
              </a:rPr>
              <a:t> of water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D2B5DC5-7BB4-5743-9C3A-4189909A3E50}"/>
              </a:ext>
            </a:extLst>
          </p:cNvPr>
          <p:cNvSpPr txBox="1"/>
          <p:nvPr/>
        </p:nvSpPr>
        <p:spPr>
          <a:xfrm>
            <a:off x="9487077" y="3043150"/>
            <a:ext cx="29612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une portion de frites</a:t>
            </a:r>
          </a:p>
          <a:p>
            <a:r>
              <a:rPr lang="fr-FR" sz="2400" b="1" dirty="0">
                <a:solidFill>
                  <a:schemeClr val="accent1"/>
                </a:solidFill>
              </a:rPr>
              <a:t>a </a:t>
            </a:r>
            <a:r>
              <a:rPr lang="fr-FR" sz="2400" b="1" dirty="0" err="1">
                <a:solidFill>
                  <a:schemeClr val="accent1"/>
                </a:solidFill>
              </a:rPr>
              <a:t>bowl</a:t>
            </a:r>
            <a:r>
              <a:rPr lang="fr-FR" sz="2400" b="1" dirty="0">
                <a:solidFill>
                  <a:schemeClr val="accent1"/>
                </a:solidFill>
              </a:rPr>
              <a:t> of chips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D2B5DC5-7BB4-5743-9C3A-4189909A3E50}"/>
              </a:ext>
            </a:extLst>
          </p:cNvPr>
          <p:cNvSpPr txBox="1"/>
          <p:nvPr/>
        </p:nvSpPr>
        <p:spPr>
          <a:xfrm>
            <a:off x="9097825" y="1537041"/>
            <a:ext cx="3094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une tranche de gâteau</a:t>
            </a:r>
          </a:p>
          <a:p>
            <a:r>
              <a:rPr lang="fr-FR" sz="2400" b="1" dirty="0">
                <a:solidFill>
                  <a:schemeClr val="accent1"/>
                </a:solidFill>
              </a:rPr>
              <a:t>a </a:t>
            </a:r>
            <a:r>
              <a:rPr lang="fr-FR" sz="2400" b="1" dirty="0" err="1">
                <a:solidFill>
                  <a:schemeClr val="accent1"/>
                </a:solidFill>
              </a:rPr>
              <a:t>piece</a:t>
            </a:r>
            <a:r>
              <a:rPr lang="fr-FR" sz="2400" b="1" dirty="0">
                <a:solidFill>
                  <a:schemeClr val="accent1"/>
                </a:solidFill>
              </a:rPr>
              <a:t> of cake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575328" y="1311563"/>
            <a:ext cx="191725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/>
          </a:p>
          <a:p>
            <a:endParaRPr lang="fr-FR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04F8FA8-7282-B04A-86A7-6E24036AE08D}"/>
              </a:ext>
            </a:extLst>
          </p:cNvPr>
          <p:cNvSpPr/>
          <p:nvPr/>
        </p:nvSpPr>
        <p:spPr>
          <a:xfrm>
            <a:off x="3492587" y="2505172"/>
            <a:ext cx="3642504" cy="80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5B13FFE-BCB0-C44E-BF67-1106EA3CDD38}"/>
              </a:ext>
            </a:extLst>
          </p:cNvPr>
          <p:cNvSpPr/>
          <p:nvPr/>
        </p:nvSpPr>
        <p:spPr>
          <a:xfrm>
            <a:off x="3585767" y="2020382"/>
            <a:ext cx="3790565" cy="4847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D2B5DC5-7BB4-5743-9C3A-4189909A3E50}"/>
              </a:ext>
            </a:extLst>
          </p:cNvPr>
          <p:cNvSpPr txBox="1"/>
          <p:nvPr/>
        </p:nvSpPr>
        <p:spPr>
          <a:xfrm>
            <a:off x="4000448" y="2356956"/>
            <a:ext cx="29612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une tranche de pizza</a:t>
            </a:r>
          </a:p>
          <a:p>
            <a:r>
              <a:rPr lang="fr-FR" sz="2400" b="1" dirty="0">
                <a:solidFill>
                  <a:schemeClr val="accent1"/>
                </a:solidFill>
              </a:rPr>
              <a:t>a slice of pizza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FF72258-FAE1-B64C-8A78-9D80BC67CE96}"/>
              </a:ext>
            </a:extLst>
          </p:cNvPr>
          <p:cNvSpPr txBox="1"/>
          <p:nvPr/>
        </p:nvSpPr>
        <p:spPr>
          <a:xfrm>
            <a:off x="118006" y="1298514"/>
            <a:ext cx="139493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500" dirty="0" err="1">
                <a:latin typeface="Arial" panose="020B0604020202020204" pitchFamily="34" charset="0"/>
                <a:cs typeface="Arial" panose="020B0604020202020204" pitchFamily="34" charset="0"/>
              </a:rPr>
              <a:t>Übung</a:t>
            </a:r>
            <a:r>
              <a:rPr lang="fr-FR" sz="2500" dirty="0"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</a:p>
        </p:txBody>
      </p:sp>
    </p:spTree>
    <p:extLst>
      <p:ext uri="{BB962C8B-B14F-4D97-AF65-F5344CB8AC3E}">
        <p14:creationId xmlns:p14="http://schemas.microsoft.com/office/powerpoint/2010/main" val="257279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3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4"/>
          <a:srcRect t="-120552" b="-120552"/>
          <a:stretch>
            <a:fillRect/>
          </a:stretch>
        </p:blipFill>
        <p:spPr>
          <a:xfrm>
            <a:off x="838200" y="-536542"/>
            <a:ext cx="10515600" cy="4351338"/>
          </a:xfrm>
        </p:spPr>
      </p:pic>
      <p:sp>
        <p:nvSpPr>
          <p:cNvPr id="6" name="Rectangle 5"/>
          <p:cNvSpPr/>
          <p:nvPr/>
        </p:nvSpPr>
        <p:spPr>
          <a:xfrm>
            <a:off x="1224705" y="2560329"/>
            <a:ext cx="81158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2400" b="1" dirty="0">
                <a:solidFill>
                  <a:schemeClr val="accent1"/>
                </a:solidFill>
              </a:rPr>
              <a:t>Herr Schuster: (ein) Fischbrötchen – (ein Glas) Mineralwasser</a:t>
            </a:r>
          </a:p>
        </p:txBody>
      </p:sp>
      <p:sp>
        <p:nvSpPr>
          <p:cNvPr id="7" name="Rectangle 6"/>
          <p:cNvSpPr/>
          <p:nvPr/>
        </p:nvSpPr>
        <p:spPr>
          <a:xfrm>
            <a:off x="1224705" y="3214631"/>
            <a:ext cx="52512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2400" b="1" dirty="0">
                <a:solidFill>
                  <a:schemeClr val="accent1"/>
                </a:solidFill>
              </a:rPr>
              <a:t>Frau Schuster: (einen Teller) Fischsuppe</a:t>
            </a:r>
          </a:p>
        </p:txBody>
      </p:sp>
      <p:sp>
        <p:nvSpPr>
          <p:cNvPr id="8" name="Rectangle 7"/>
          <p:cNvSpPr/>
          <p:nvPr/>
        </p:nvSpPr>
        <p:spPr>
          <a:xfrm>
            <a:off x="1224705" y="3959098"/>
            <a:ext cx="31271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2400" b="1" dirty="0">
                <a:solidFill>
                  <a:schemeClr val="accent1"/>
                </a:solidFill>
              </a:rPr>
              <a:t>Timo : (eine Dose) Cola</a:t>
            </a:r>
          </a:p>
        </p:txBody>
      </p:sp>
      <p:sp>
        <p:nvSpPr>
          <p:cNvPr id="9" name="Rectangle 8"/>
          <p:cNvSpPr/>
          <p:nvPr/>
        </p:nvSpPr>
        <p:spPr>
          <a:xfrm>
            <a:off x="1224705" y="4611959"/>
            <a:ext cx="675287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2400" b="1" dirty="0">
                <a:solidFill>
                  <a:schemeClr val="accent1"/>
                </a:solidFill>
              </a:rPr>
              <a:t>Lisa: (ein) Brötchen mit Käse – (ein Glas) Apfelsaft – </a:t>
            </a:r>
          </a:p>
          <a:p>
            <a:r>
              <a:rPr lang="de-CH" sz="2400" b="1" dirty="0">
                <a:solidFill>
                  <a:schemeClr val="accent1"/>
                </a:solidFill>
              </a:rPr>
              <a:t>	(ein) Vanilleeis mit Schokosauce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C41B52B-E8C0-8A47-BD50-4DBCBCF3B655}"/>
              </a:ext>
            </a:extLst>
          </p:cNvPr>
          <p:cNvSpPr txBox="1"/>
          <p:nvPr/>
        </p:nvSpPr>
        <p:spPr>
          <a:xfrm>
            <a:off x="249382" y="290945"/>
            <a:ext cx="16225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Übung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</a:p>
        </p:txBody>
      </p:sp>
      <p:pic>
        <p:nvPicPr>
          <p:cNvPr id="2" name="Média en ligne 1" descr="gk9_KB_Track_02.07_K05_A6c">
            <a:hlinkClick r:id="" action="ppaction://media"/>
            <a:extLst>
              <a:ext uri="{FF2B5EF4-FFF2-40B4-BE49-F238E27FC236}">
                <a16:creationId xmlns:a16="http://schemas.microsoft.com/office/drawing/2014/main" id="{2093938B-08F0-C44F-B67F-AB6CF1C54A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40786" y="30390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36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8A0CA0D0-E37F-AD4F-A7C8-3B5DC4ACE4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7204"/>
            <a:ext cx="12065000" cy="41529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8E7DCC5-4EAF-CD41-832B-C8F1DEFD5C3F}"/>
              </a:ext>
            </a:extLst>
          </p:cNvPr>
          <p:cNvSpPr/>
          <p:nvPr/>
        </p:nvSpPr>
        <p:spPr>
          <a:xfrm>
            <a:off x="4870688" y="4389082"/>
            <a:ext cx="9156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>
                <a:solidFill>
                  <a:schemeClr val="accent1"/>
                </a:solidFill>
              </a:rPr>
              <a:t>1 - b </a:t>
            </a:r>
            <a:endParaRPr lang="fr-FR" sz="28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9015A3-55C7-F54D-8CE4-38127BB2EB26}"/>
              </a:ext>
            </a:extLst>
          </p:cNvPr>
          <p:cNvSpPr/>
          <p:nvPr/>
        </p:nvSpPr>
        <p:spPr>
          <a:xfrm>
            <a:off x="4870688" y="5067089"/>
            <a:ext cx="873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>
                <a:solidFill>
                  <a:schemeClr val="accent1"/>
                </a:solidFill>
              </a:rPr>
              <a:t>2 - c </a:t>
            </a:r>
            <a:endParaRPr lang="fr-FR" sz="2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2D07F04-0AA6-DD4B-866F-1198EA48F871}"/>
              </a:ext>
            </a:extLst>
          </p:cNvPr>
          <p:cNvSpPr/>
          <p:nvPr/>
        </p:nvSpPr>
        <p:spPr>
          <a:xfrm>
            <a:off x="4885114" y="5745096"/>
            <a:ext cx="9012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>
                <a:solidFill>
                  <a:schemeClr val="accent1"/>
                </a:solidFill>
              </a:rPr>
              <a:t>3 - a 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1913870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C348A81F-E3D5-8F49-B508-AA04D548F7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3650" y="228600"/>
            <a:ext cx="96647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5114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8A24A678-DA12-414E-AB32-DDAF61E399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248" y="649366"/>
            <a:ext cx="11061700" cy="10922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362A4CF-5AEC-5C4E-A5AB-1E937AE2D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41566"/>
            <a:ext cx="6241222" cy="359212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4B6EEDE-F61A-0F40-8C8C-A80D7C6A94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1308" y="1810887"/>
            <a:ext cx="6180692" cy="345348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33081C1-D74A-014D-9184-8D0DA9DDFCFF}"/>
              </a:ext>
            </a:extLst>
          </p:cNvPr>
          <p:cNvSpPr/>
          <p:nvPr/>
        </p:nvSpPr>
        <p:spPr>
          <a:xfrm>
            <a:off x="2052537" y="5573305"/>
            <a:ext cx="13195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>
                <a:solidFill>
                  <a:schemeClr val="accent1"/>
                </a:solidFill>
              </a:rPr>
              <a:t>A - Lisa </a:t>
            </a:r>
            <a:endParaRPr lang="fr-FR" sz="2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1298342-63CC-9341-A33E-0BC2B4F1FE6E}"/>
              </a:ext>
            </a:extLst>
          </p:cNvPr>
          <p:cNvSpPr/>
          <p:nvPr/>
        </p:nvSpPr>
        <p:spPr>
          <a:xfrm>
            <a:off x="8528288" y="5573305"/>
            <a:ext cx="28229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>
                <a:solidFill>
                  <a:schemeClr val="accent1"/>
                </a:solidFill>
              </a:rPr>
              <a:t>B – Frau Schuster 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3707291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E46FB9BB-1CD8-3448-9815-C5DB0FDA5E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743" y="195913"/>
            <a:ext cx="11252200" cy="5207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CD673ED-D811-7344-9FD9-53705FE7C28B}"/>
              </a:ext>
            </a:extLst>
          </p:cNvPr>
          <p:cNvSpPr/>
          <p:nvPr/>
        </p:nvSpPr>
        <p:spPr>
          <a:xfrm>
            <a:off x="2127489" y="5761400"/>
            <a:ext cx="9156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>
                <a:solidFill>
                  <a:schemeClr val="accent1"/>
                </a:solidFill>
              </a:rPr>
              <a:t>1 - d </a:t>
            </a:r>
            <a:endParaRPr lang="fr-FR" sz="2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44E0274-7149-5542-A46B-E9C5A69CBC31}"/>
              </a:ext>
            </a:extLst>
          </p:cNvPr>
          <p:cNvSpPr/>
          <p:nvPr/>
        </p:nvSpPr>
        <p:spPr>
          <a:xfrm>
            <a:off x="3876892" y="5761400"/>
            <a:ext cx="9012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>
                <a:solidFill>
                  <a:schemeClr val="accent1"/>
                </a:solidFill>
              </a:rPr>
              <a:t>2 - a </a:t>
            </a:r>
            <a:endParaRPr lang="fr-FR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DF658F-BAE3-AD4F-9007-188296FED356}"/>
              </a:ext>
            </a:extLst>
          </p:cNvPr>
          <p:cNvSpPr/>
          <p:nvPr/>
        </p:nvSpPr>
        <p:spPr>
          <a:xfrm>
            <a:off x="5431428" y="5761400"/>
            <a:ext cx="9044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>
                <a:solidFill>
                  <a:schemeClr val="accent1"/>
                </a:solidFill>
              </a:rPr>
              <a:t>3 - e </a:t>
            </a:r>
            <a:endParaRPr lang="fr-FR" sz="2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51BC538-7D6F-5349-902A-CA6D5CAE0E13}"/>
              </a:ext>
            </a:extLst>
          </p:cNvPr>
          <p:cNvSpPr/>
          <p:nvPr/>
        </p:nvSpPr>
        <p:spPr>
          <a:xfrm>
            <a:off x="6859823" y="5761400"/>
            <a:ext cx="873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>
                <a:solidFill>
                  <a:schemeClr val="accent1"/>
                </a:solidFill>
              </a:rPr>
              <a:t>4 - c </a:t>
            </a:r>
            <a:endParaRPr lang="fr-FR" sz="28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1FAAC61-0EFC-BB47-9CB1-7176DB631C33}"/>
              </a:ext>
            </a:extLst>
          </p:cNvPr>
          <p:cNvSpPr/>
          <p:nvPr/>
        </p:nvSpPr>
        <p:spPr>
          <a:xfrm>
            <a:off x="8257760" y="5761400"/>
            <a:ext cx="8370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>
                <a:solidFill>
                  <a:schemeClr val="accent1"/>
                </a:solidFill>
              </a:rPr>
              <a:t>5 - f </a:t>
            </a:r>
            <a:endParaRPr lang="fr-FR" sz="28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A1676ED-C238-1542-A4B2-0EEA628C676F}"/>
              </a:ext>
            </a:extLst>
          </p:cNvPr>
          <p:cNvSpPr/>
          <p:nvPr/>
        </p:nvSpPr>
        <p:spPr>
          <a:xfrm>
            <a:off x="9892393" y="5761400"/>
            <a:ext cx="9156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>
                <a:solidFill>
                  <a:schemeClr val="accent1"/>
                </a:solidFill>
              </a:rPr>
              <a:t>6 - b 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209657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C368568-1D53-CE4A-8FA5-477F2C4ECC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810" y="359764"/>
            <a:ext cx="10566400" cy="424148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C917C28-1011-A741-B6C8-2625D706DC34}"/>
              </a:ext>
            </a:extLst>
          </p:cNvPr>
          <p:cNvSpPr/>
          <p:nvPr/>
        </p:nvSpPr>
        <p:spPr>
          <a:xfrm>
            <a:off x="4660825" y="2218898"/>
            <a:ext cx="20408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>
                <a:solidFill>
                  <a:schemeClr val="accent1"/>
                </a:solidFill>
              </a:rPr>
              <a:t>in die Berge.</a:t>
            </a:r>
            <a:endParaRPr lang="fr-FR" sz="2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51AF5A-41F3-7843-816F-A6FDC851E55B}"/>
              </a:ext>
            </a:extLst>
          </p:cNvPr>
          <p:cNvSpPr/>
          <p:nvPr/>
        </p:nvSpPr>
        <p:spPr>
          <a:xfrm>
            <a:off x="5168015" y="2614971"/>
            <a:ext cx="19559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 err="1">
                <a:solidFill>
                  <a:schemeClr val="accent1"/>
                </a:solidFill>
              </a:rPr>
              <a:t>nach</a:t>
            </a:r>
            <a:r>
              <a:rPr lang="fr-FR" sz="2800" b="1" dirty="0">
                <a:solidFill>
                  <a:schemeClr val="accent1"/>
                </a:solidFill>
              </a:rPr>
              <a:t> Berlin.</a:t>
            </a:r>
            <a:endParaRPr lang="fr-FR" sz="28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978CB7-B929-0C49-9BED-FAC5D60BFB1C}"/>
              </a:ext>
            </a:extLst>
          </p:cNvPr>
          <p:cNvSpPr/>
          <p:nvPr/>
        </p:nvSpPr>
        <p:spPr>
          <a:xfrm>
            <a:off x="3745190" y="3534643"/>
            <a:ext cx="28456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>
                <a:solidFill>
                  <a:schemeClr val="accent1"/>
                </a:solidFill>
              </a:rPr>
              <a:t>an den Bodensee.</a:t>
            </a:r>
            <a:endParaRPr lang="fr-FR" sz="2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CEAA69-2FCF-094C-84A8-F0253D451D14}"/>
              </a:ext>
            </a:extLst>
          </p:cNvPr>
          <p:cNvSpPr/>
          <p:nvPr/>
        </p:nvSpPr>
        <p:spPr>
          <a:xfrm>
            <a:off x="4032928" y="3847696"/>
            <a:ext cx="22701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 err="1">
                <a:solidFill>
                  <a:schemeClr val="accent1"/>
                </a:solidFill>
              </a:rPr>
              <a:t>nach</a:t>
            </a:r>
            <a:r>
              <a:rPr lang="fr-FR" sz="2800" b="1" dirty="0">
                <a:solidFill>
                  <a:schemeClr val="accent1"/>
                </a:solidFill>
              </a:rPr>
              <a:t> </a:t>
            </a:r>
            <a:r>
              <a:rPr lang="fr-FR" sz="2800" b="1" dirty="0" err="1">
                <a:solidFill>
                  <a:schemeClr val="accent1"/>
                </a:solidFill>
              </a:rPr>
              <a:t>Spanien</a:t>
            </a:r>
            <a:r>
              <a:rPr lang="fr-FR" sz="2800" b="1" dirty="0">
                <a:solidFill>
                  <a:schemeClr val="accent1"/>
                </a:solidFill>
              </a:rPr>
              <a:t>.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425699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25D76D8-B6FC-C94B-A841-9A0404323A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99803"/>
            <a:ext cx="11760200" cy="26035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DD873CE-6690-C749-85AB-F6DC292A0C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679" y="2303698"/>
            <a:ext cx="2047631" cy="321154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6F3AD0C-C78C-E74F-B847-F8037F2631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496" y="2303697"/>
            <a:ext cx="4384263" cy="318270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C50F94E-496B-F247-8F55-BF2DC9B2BD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9030" y="2303697"/>
            <a:ext cx="2050347" cy="319825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AF75DB8-3D2B-F54F-8DE5-38482D82E4B6}"/>
              </a:ext>
            </a:extLst>
          </p:cNvPr>
          <p:cNvSpPr/>
          <p:nvPr/>
        </p:nvSpPr>
        <p:spPr>
          <a:xfrm>
            <a:off x="185021" y="5559397"/>
            <a:ext cx="284494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800" b="1" dirty="0" err="1">
                <a:solidFill>
                  <a:schemeClr val="accent1"/>
                </a:solidFill>
              </a:rPr>
              <a:t>Foto</a:t>
            </a:r>
            <a:r>
              <a:rPr lang="fr-FR" sz="2800" b="1" dirty="0">
                <a:solidFill>
                  <a:schemeClr val="accent1"/>
                </a:solidFill>
              </a:rPr>
              <a:t> 1 </a:t>
            </a:r>
          </a:p>
          <a:p>
            <a:pPr algn="ctr"/>
            <a:r>
              <a:rPr lang="fr-FR" sz="2800" b="1" dirty="0">
                <a:solidFill>
                  <a:schemeClr val="accent1"/>
                </a:solidFill>
              </a:rPr>
              <a:t>die </a:t>
            </a:r>
            <a:r>
              <a:rPr lang="fr-FR" sz="2800" b="1" dirty="0" err="1">
                <a:solidFill>
                  <a:schemeClr val="accent1"/>
                </a:solidFill>
              </a:rPr>
              <a:t>Speicherstadt</a:t>
            </a:r>
            <a:r>
              <a:rPr lang="fr-FR" sz="2800" b="1" dirty="0">
                <a:solidFill>
                  <a:schemeClr val="accent1"/>
                </a:solidFill>
              </a:rPr>
              <a:t> </a:t>
            </a:r>
            <a:endParaRPr lang="fr-FR" sz="28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B269F78-62C8-D249-94F8-AC811036C90C}"/>
              </a:ext>
            </a:extLst>
          </p:cNvPr>
          <p:cNvSpPr/>
          <p:nvPr/>
        </p:nvSpPr>
        <p:spPr>
          <a:xfrm>
            <a:off x="4427155" y="5559397"/>
            <a:ext cx="261122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800" b="1" dirty="0" err="1">
                <a:solidFill>
                  <a:schemeClr val="accent1"/>
                </a:solidFill>
              </a:rPr>
              <a:t>Foto</a:t>
            </a:r>
            <a:r>
              <a:rPr lang="fr-FR" sz="2800" b="1" dirty="0">
                <a:solidFill>
                  <a:schemeClr val="accent1"/>
                </a:solidFill>
              </a:rPr>
              <a:t> 2 </a:t>
            </a:r>
          </a:p>
          <a:p>
            <a:pPr algn="ctr"/>
            <a:r>
              <a:rPr lang="fr-FR" sz="2800" b="1" dirty="0">
                <a:solidFill>
                  <a:schemeClr val="accent1"/>
                </a:solidFill>
              </a:rPr>
              <a:t>die </a:t>
            </a:r>
            <a:r>
              <a:rPr lang="fr-FR" sz="2800" b="1" dirty="0" err="1">
                <a:solidFill>
                  <a:schemeClr val="accent1"/>
                </a:solidFill>
              </a:rPr>
              <a:t>Binnenalster</a:t>
            </a:r>
            <a:endParaRPr lang="fr-FR" sz="28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BF73829-69C5-9C40-95A3-53A34989BBDD}"/>
              </a:ext>
            </a:extLst>
          </p:cNvPr>
          <p:cNvSpPr/>
          <p:nvPr/>
        </p:nvSpPr>
        <p:spPr>
          <a:xfrm>
            <a:off x="8448104" y="5515246"/>
            <a:ext cx="335220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800" b="1" dirty="0" err="1">
                <a:solidFill>
                  <a:schemeClr val="accent1"/>
                </a:solidFill>
              </a:rPr>
              <a:t>Foto</a:t>
            </a:r>
            <a:r>
              <a:rPr lang="fr-FR" sz="2800" b="1" dirty="0">
                <a:solidFill>
                  <a:schemeClr val="accent1"/>
                </a:solidFill>
              </a:rPr>
              <a:t> 3</a:t>
            </a:r>
          </a:p>
          <a:p>
            <a:pPr algn="ctr"/>
            <a:r>
              <a:rPr lang="fr-FR" sz="2800" b="1" dirty="0">
                <a:solidFill>
                  <a:schemeClr val="accent1"/>
                </a:solidFill>
              </a:rPr>
              <a:t> die </a:t>
            </a:r>
            <a:r>
              <a:rPr lang="fr-FR" sz="2800" b="1" dirty="0" err="1">
                <a:solidFill>
                  <a:schemeClr val="accent1"/>
                </a:solidFill>
              </a:rPr>
              <a:t>Elbphilharmonie</a:t>
            </a:r>
            <a:r>
              <a:rPr lang="fr-FR" sz="2800" b="1" dirty="0">
                <a:solidFill>
                  <a:schemeClr val="accent1"/>
                </a:solidFill>
              </a:rPr>
              <a:t> 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1008760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D4600BDD-E744-0947-9411-4BA1715A57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711" y="589509"/>
            <a:ext cx="10858500" cy="18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4415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CD69E98B-EEBB-D04F-BC11-A5A16FFC46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459"/>
            <a:ext cx="12192000" cy="1628973"/>
          </a:xfrm>
          <a:prstGeom prst="rect">
            <a:avLst/>
          </a:prstGeom>
        </p:spPr>
      </p:pic>
      <p:pic>
        <p:nvPicPr>
          <p:cNvPr id="8" name="Média en ligne 7" descr="gk9_KB_Track_02.03_K05_A1c">
            <a:hlinkClick r:id="" action="ppaction://media"/>
            <a:extLst>
              <a:ext uri="{FF2B5EF4-FFF2-40B4-BE49-F238E27FC236}">
                <a16:creationId xmlns:a16="http://schemas.microsoft.com/office/drawing/2014/main" id="{3169FD79-749E-5F40-902C-7080EEA4BD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008762"/>
            <a:ext cx="812800" cy="8128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0570A6D-E9D8-0949-B300-F043DFD335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18286" y="1303423"/>
            <a:ext cx="5073714" cy="4925215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41CB3B44-E2EB-7348-9FFE-C78022F93FA1}"/>
              </a:ext>
            </a:extLst>
          </p:cNvPr>
          <p:cNvSpPr txBox="1"/>
          <p:nvPr/>
        </p:nvSpPr>
        <p:spPr>
          <a:xfrm>
            <a:off x="10970184" y="629362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KB S.45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08F645E-F25C-B542-A54E-488390F8159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966" t="50907" r="19724" b="11664"/>
          <a:stretch/>
        </p:blipFill>
        <p:spPr>
          <a:xfrm>
            <a:off x="57919" y="3766030"/>
            <a:ext cx="7060367" cy="77957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6955D90-9387-4C43-BD19-181E7187C890}"/>
              </a:ext>
            </a:extLst>
          </p:cNvPr>
          <p:cNvSpPr txBox="1"/>
          <p:nvPr/>
        </p:nvSpPr>
        <p:spPr>
          <a:xfrm>
            <a:off x="0" y="2514439"/>
            <a:ext cx="6413935" cy="553998"/>
          </a:xfrm>
          <a:prstGeom prst="rect">
            <a:avLst/>
          </a:prstGeom>
          <a:solidFill>
            <a:srgbClr val="DDEECB"/>
          </a:solidFill>
        </p:spPr>
        <p:txBody>
          <a:bodyPr wrap="none" rtlCol="0">
            <a:spAutoFit/>
          </a:bodyPr>
          <a:lstStyle/>
          <a:p>
            <a:r>
              <a:rPr lang="fr-FR" sz="3000" dirty="0" err="1"/>
              <a:t>Wo</a:t>
            </a:r>
            <a:r>
              <a:rPr lang="fr-FR" sz="3000" dirty="0"/>
              <a:t> </a:t>
            </a:r>
            <a:r>
              <a:rPr lang="fr-FR" sz="3000" dirty="0" err="1"/>
              <a:t>liegen</a:t>
            </a:r>
            <a:r>
              <a:rPr lang="fr-FR" sz="3000" dirty="0"/>
              <a:t> die </a:t>
            </a:r>
            <a:r>
              <a:rPr lang="fr-FR" sz="3000" dirty="0" err="1"/>
              <a:t>Städte</a:t>
            </a:r>
            <a:r>
              <a:rPr lang="fr-FR" sz="3000" dirty="0"/>
              <a:t> </a:t>
            </a:r>
            <a:r>
              <a:rPr lang="fr-FR" sz="3000" dirty="0" err="1"/>
              <a:t>aus</a:t>
            </a:r>
            <a:r>
              <a:rPr lang="fr-FR" sz="3000" dirty="0"/>
              <a:t> der </a:t>
            </a:r>
            <a:r>
              <a:rPr lang="fr-FR" sz="3000" dirty="0" err="1"/>
              <a:t>Übung</a:t>
            </a:r>
            <a:r>
              <a:rPr lang="fr-FR" sz="3000" dirty="0"/>
              <a:t> 1b?</a:t>
            </a:r>
          </a:p>
        </p:txBody>
      </p:sp>
    </p:spTree>
    <p:extLst>
      <p:ext uri="{BB962C8B-B14F-4D97-AF65-F5344CB8AC3E}">
        <p14:creationId xmlns:p14="http://schemas.microsoft.com/office/powerpoint/2010/main" val="80078554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A27A8629-8783-0D48-90C9-212A11A8A3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5915" y="962948"/>
            <a:ext cx="5966085" cy="322156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650548F-4A49-5C4F-9F08-571D07135D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951" y="4492158"/>
            <a:ext cx="7226300" cy="9017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6FF51C5-3CBF-714A-8CAB-21CE9E116AF3}"/>
              </a:ext>
            </a:extLst>
          </p:cNvPr>
          <p:cNvSpPr/>
          <p:nvPr/>
        </p:nvSpPr>
        <p:spPr>
          <a:xfrm>
            <a:off x="4105663" y="5511869"/>
            <a:ext cx="46442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 err="1">
                <a:solidFill>
                  <a:schemeClr val="accent1"/>
                </a:solidFill>
              </a:rPr>
              <a:t>Reiseziel</a:t>
            </a:r>
            <a:r>
              <a:rPr lang="fr-FR" sz="2800" b="1" dirty="0">
                <a:solidFill>
                  <a:schemeClr val="accent1"/>
                </a:solidFill>
              </a:rPr>
              <a:t> </a:t>
            </a:r>
            <a:r>
              <a:rPr lang="fr-FR" sz="2800" b="1" dirty="0" err="1">
                <a:solidFill>
                  <a:schemeClr val="accent1"/>
                </a:solidFill>
              </a:rPr>
              <a:t>für</a:t>
            </a:r>
            <a:r>
              <a:rPr lang="fr-FR" sz="2800" b="1" dirty="0">
                <a:solidFill>
                  <a:schemeClr val="accent1"/>
                </a:solidFill>
              </a:rPr>
              <a:t> </a:t>
            </a:r>
            <a:r>
              <a:rPr lang="fr-FR" sz="2800" b="1" dirty="0" err="1">
                <a:solidFill>
                  <a:schemeClr val="accent1"/>
                </a:solidFill>
              </a:rPr>
              <a:t>eine</a:t>
            </a:r>
            <a:r>
              <a:rPr lang="fr-FR" sz="2800" b="1" dirty="0">
                <a:solidFill>
                  <a:schemeClr val="accent1"/>
                </a:solidFill>
              </a:rPr>
              <a:t> </a:t>
            </a:r>
            <a:r>
              <a:rPr lang="fr-FR" sz="2800" b="1" dirty="0" err="1">
                <a:solidFill>
                  <a:schemeClr val="accent1"/>
                </a:solidFill>
              </a:rPr>
              <a:t>Klassenfahrt</a:t>
            </a:r>
            <a:endParaRPr lang="fr-FR" sz="2800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54F8001C-0486-ED4E-8F75-27D703CFF3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188" y="273485"/>
            <a:ext cx="5905500" cy="1993900"/>
          </a:xfrm>
          <a:prstGeom prst="rect">
            <a:avLst/>
          </a:prstGeom>
        </p:spPr>
      </p:pic>
      <p:pic>
        <p:nvPicPr>
          <p:cNvPr id="2" name="Média en ligne 1" descr="gk9_KB_Track_02.08_K05_A13b">
            <a:hlinkClick r:id="" action="ppaction://media"/>
            <a:extLst>
              <a:ext uri="{FF2B5EF4-FFF2-40B4-BE49-F238E27FC236}">
                <a16:creationId xmlns:a16="http://schemas.microsoft.com/office/drawing/2014/main" id="{38224371-1575-1249-A06D-832FE9E1CA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3951" y="562868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021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Média en ligne 5" descr="gk9_KB_Track_02.09_K05_A13c">
            <a:hlinkClick r:id="" action="ppaction://media"/>
            <a:extLst>
              <a:ext uri="{FF2B5EF4-FFF2-40B4-BE49-F238E27FC236}">
                <a16:creationId xmlns:a16="http://schemas.microsoft.com/office/drawing/2014/main" id="{D40D9385-7894-7645-A758-E28B091665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20111" y="4591154"/>
            <a:ext cx="812800" cy="8128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C6A988C-5470-1F48-84B6-05985E2735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483329"/>
            <a:ext cx="12007121" cy="389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82332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FA2983A-D1E6-BE43-A18E-1093E5392A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185882"/>
            <a:ext cx="11379200" cy="515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5936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4E8D9707-8844-FC4A-A242-F080F6FDD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150" y="320386"/>
            <a:ext cx="11315700" cy="15621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EC2F082-D4E0-C54A-B7A1-312BC9039D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0881" y="2105890"/>
            <a:ext cx="4951846" cy="382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915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86861C9-4735-FF4D-AD1A-4F75E751C1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6237"/>
            <a:ext cx="11857836" cy="271686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1E4863C-4AF1-4C42-8651-3D69F7946F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0162" y="3093075"/>
            <a:ext cx="5297512" cy="203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58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9415D8F-B864-DD4D-B9CB-A1DFE38BC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05" y="201326"/>
            <a:ext cx="11566677" cy="216712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853C7FA-85F5-0E49-B609-1605C4C474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0525" y="2539792"/>
            <a:ext cx="4900118" cy="254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481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22ABCE3-EF36-074E-9209-D5B2701A77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037" y="146987"/>
            <a:ext cx="11891834" cy="246130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F86D045-6F16-F547-8951-3737B6D85A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3925" y="2765581"/>
            <a:ext cx="4811426" cy="189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339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B3639FB2-479A-7245-86EE-21985C76AB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56" y="213714"/>
            <a:ext cx="12031559" cy="176498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9FA821D-88B6-8B4B-9B2A-1AA0C24F4F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2267" y="2117569"/>
            <a:ext cx="5208335" cy="291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484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E14352-1C6D-D44F-8764-200131454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1EEDF7F-CBE6-D64F-BB6F-E7F585CE03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786" y="237671"/>
            <a:ext cx="10902830" cy="3175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08ED14F-C519-FF4D-B862-FE673A22F434}"/>
              </a:ext>
            </a:extLst>
          </p:cNvPr>
          <p:cNvSpPr/>
          <p:nvPr/>
        </p:nvSpPr>
        <p:spPr>
          <a:xfrm>
            <a:off x="991530" y="4276683"/>
            <a:ext cx="24172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2400" b="1" dirty="0">
                <a:solidFill>
                  <a:schemeClr val="accent1"/>
                </a:solidFill>
              </a:rPr>
              <a:t>2. </a:t>
            </a:r>
            <a:r>
              <a:rPr lang="fr-CH" sz="2400" b="1" dirty="0" err="1">
                <a:solidFill>
                  <a:schemeClr val="accent1"/>
                </a:solidFill>
              </a:rPr>
              <a:t>nach</a:t>
            </a:r>
            <a:r>
              <a:rPr lang="fr-CH" sz="2400" b="1" dirty="0">
                <a:solidFill>
                  <a:schemeClr val="accent1"/>
                </a:solidFill>
              </a:rPr>
              <a:t> </a:t>
            </a:r>
            <a:r>
              <a:rPr lang="fr-CH" sz="2400" b="1" dirty="0" err="1">
                <a:solidFill>
                  <a:schemeClr val="accent1"/>
                </a:solidFill>
              </a:rPr>
              <a:t>Hamburg</a:t>
            </a:r>
            <a:r>
              <a:rPr lang="fr-CH" sz="2400" b="1" dirty="0">
                <a:solidFill>
                  <a:schemeClr val="accent1"/>
                </a:solidFill>
              </a:rPr>
              <a:t> </a:t>
            </a:r>
            <a:endParaRPr lang="fr-FR" sz="2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EC247D-2C49-8A4A-B8B2-ECE5A249C5C7}"/>
              </a:ext>
            </a:extLst>
          </p:cNvPr>
          <p:cNvSpPr/>
          <p:nvPr/>
        </p:nvSpPr>
        <p:spPr>
          <a:xfrm>
            <a:off x="991530" y="4940449"/>
            <a:ext cx="21595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2400" b="1" dirty="0">
                <a:solidFill>
                  <a:schemeClr val="accent1"/>
                </a:solidFill>
              </a:rPr>
              <a:t>3. mit </a:t>
            </a:r>
            <a:r>
              <a:rPr lang="fr-CH" sz="2400" b="1" dirty="0" err="1">
                <a:solidFill>
                  <a:schemeClr val="accent1"/>
                </a:solidFill>
              </a:rPr>
              <a:t>dem</a:t>
            </a:r>
            <a:r>
              <a:rPr lang="fr-CH" sz="2400" b="1" dirty="0">
                <a:solidFill>
                  <a:schemeClr val="accent1"/>
                </a:solidFill>
              </a:rPr>
              <a:t> </a:t>
            </a:r>
            <a:r>
              <a:rPr lang="fr-CH" sz="2400" b="1" dirty="0" err="1">
                <a:solidFill>
                  <a:schemeClr val="accent1"/>
                </a:solidFill>
              </a:rPr>
              <a:t>Zug</a:t>
            </a:r>
            <a:r>
              <a:rPr lang="fr-CH" sz="2400" b="1" dirty="0">
                <a:solidFill>
                  <a:schemeClr val="accent1"/>
                </a:solidFill>
              </a:rPr>
              <a:t> </a:t>
            </a:r>
            <a:endParaRPr lang="fr-FR" sz="2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7D9BB0-9BED-294E-8A46-79BAB95743D8}"/>
              </a:ext>
            </a:extLst>
          </p:cNvPr>
          <p:cNvSpPr/>
          <p:nvPr/>
        </p:nvSpPr>
        <p:spPr>
          <a:xfrm>
            <a:off x="991530" y="5620091"/>
            <a:ext cx="34179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2400" b="1" dirty="0">
                <a:solidFill>
                  <a:schemeClr val="accent1"/>
                </a:solidFill>
              </a:rPr>
              <a:t>4. in der </a:t>
            </a:r>
            <a:r>
              <a:rPr lang="fr-CH" sz="2400" b="1" dirty="0" err="1">
                <a:solidFill>
                  <a:schemeClr val="accent1"/>
                </a:solidFill>
              </a:rPr>
              <a:t>Jugendherberge</a:t>
            </a:r>
            <a:r>
              <a:rPr lang="fr-CH" sz="2400" b="1" dirty="0">
                <a:solidFill>
                  <a:schemeClr val="accent1"/>
                </a:solidFill>
              </a:rPr>
              <a:t> </a:t>
            </a:r>
            <a:endParaRPr lang="fr-FR" sz="2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9F7456-4EE5-134D-95AD-AE0E2B47697C}"/>
              </a:ext>
            </a:extLst>
          </p:cNvPr>
          <p:cNvSpPr/>
          <p:nvPr/>
        </p:nvSpPr>
        <p:spPr>
          <a:xfrm>
            <a:off x="991530" y="3613844"/>
            <a:ext cx="28007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2400" b="1" dirty="0">
                <a:solidFill>
                  <a:schemeClr val="accent1"/>
                </a:solidFill>
              </a:rPr>
              <a:t>1. in den </a:t>
            </a:r>
            <a:r>
              <a:rPr lang="fr-CH" sz="2400" b="1" dirty="0" err="1">
                <a:solidFill>
                  <a:schemeClr val="accent1"/>
                </a:solidFill>
              </a:rPr>
              <a:t>Osterferien</a:t>
            </a:r>
            <a:endParaRPr lang="fr-CH" sz="2400" b="1" dirty="0">
              <a:solidFill>
                <a:schemeClr val="accent1"/>
              </a:solidFill>
            </a:endParaRPr>
          </a:p>
        </p:txBody>
      </p:sp>
      <p:pic>
        <p:nvPicPr>
          <p:cNvPr id="4" name="Média en ligne 3" descr="gk9_KB_Track_02.04_K05_A2a u. d">
            <a:hlinkClick r:id="" action="ppaction://media"/>
            <a:extLst>
              <a:ext uri="{FF2B5EF4-FFF2-40B4-BE49-F238E27FC236}">
                <a16:creationId xmlns:a16="http://schemas.microsoft.com/office/drawing/2014/main" id="{8571DC4C-61EE-C94A-BB8E-82A0185B9A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97893" y="412764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575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6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66A51456-5C08-664C-910C-C230127298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3453" y="58628"/>
            <a:ext cx="8125490" cy="679937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A44AE74-6938-124B-977D-C1CF4AD649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1113"/>
            <a:ext cx="5181600" cy="5842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FB0CF33-1CB5-EA41-B136-A9A2DD1A67D3}"/>
              </a:ext>
            </a:extLst>
          </p:cNvPr>
          <p:cNvSpPr txBox="1"/>
          <p:nvPr/>
        </p:nvSpPr>
        <p:spPr>
          <a:xfrm>
            <a:off x="571500" y="1484085"/>
            <a:ext cx="4038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chemeClr val="accent1"/>
                </a:solidFill>
              </a:rPr>
              <a:t>Lisa: in die </a:t>
            </a:r>
            <a:r>
              <a:rPr lang="fr-CH" sz="2400" b="1" dirty="0" err="1">
                <a:solidFill>
                  <a:schemeClr val="accent1"/>
                </a:solidFill>
              </a:rPr>
              <a:t>Alpen</a:t>
            </a:r>
            <a:endParaRPr lang="fr-CH" sz="2400" b="1" dirty="0">
              <a:solidFill>
                <a:schemeClr val="accent1"/>
              </a:solidFill>
            </a:endParaRPr>
          </a:p>
          <a:p>
            <a:r>
              <a:rPr lang="fr-CH" sz="2400" b="1" dirty="0">
                <a:solidFill>
                  <a:schemeClr val="accent1"/>
                </a:solidFill>
              </a:rPr>
              <a:t>Timo: </a:t>
            </a:r>
            <a:r>
              <a:rPr lang="fr-CH" sz="2400" b="1" dirty="0" err="1">
                <a:solidFill>
                  <a:schemeClr val="accent1"/>
                </a:solidFill>
              </a:rPr>
              <a:t>nach</a:t>
            </a:r>
            <a:r>
              <a:rPr lang="fr-CH" sz="2400" b="1" dirty="0">
                <a:solidFill>
                  <a:schemeClr val="accent1"/>
                </a:solidFill>
              </a:rPr>
              <a:t> </a:t>
            </a:r>
            <a:r>
              <a:rPr lang="fr-CH" sz="2400" b="1" dirty="0" err="1">
                <a:solidFill>
                  <a:schemeClr val="accent1"/>
                </a:solidFill>
              </a:rPr>
              <a:t>Spanien</a:t>
            </a:r>
            <a:endParaRPr lang="fr-CH" sz="2400" b="1" dirty="0">
              <a:solidFill>
                <a:schemeClr val="accent1"/>
              </a:solidFill>
            </a:endParaRPr>
          </a:p>
          <a:p>
            <a:r>
              <a:rPr lang="fr-CH" sz="2400" b="1" dirty="0">
                <a:solidFill>
                  <a:schemeClr val="accent1"/>
                </a:solidFill>
              </a:rPr>
              <a:t>Herr Schuster: ans </a:t>
            </a:r>
            <a:r>
              <a:rPr lang="fr-CH" sz="2400" b="1" dirty="0" err="1">
                <a:solidFill>
                  <a:schemeClr val="accent1"/>
                </a:solidFill>
              </a:rPr>
              <a:t>Meer</a:t>
            </a:r>
            <a:endParaRPr lang="fr-CH" sz="2400" b="1" dirty="0">
              <a:solidFill>
                <a:schemeClr val="accent1"/>
              </a:solidFill>
            </a:endParaRPr>
          </a:p>
          <a:p>
            <a:r>
              <a:rPr lang="fr-CH" sz="2400" b="1" dirty="0">
                <a:solidFill>
                  <a:schemeClr val="accent1"/>
                </a:solidFill>
              </a:rPr>
              <a:t>Frau Schuster: </a:t>
            </a:r>
            <a:r>
              <a:rPr lang="fr-CH" sz="2400" b="1" dirty="0" err="1">
                <a:solidFill>
                  <a:schemeClr val="accent1"/>
                </a:solidFill>
              </a:rPr>
              <a:t>nach</a:t>
            </a:r>
            <a:r>
              <a:rPr lang="fr-CH" sz="2400" b="1" dirty="0">
                <a:solidFill>
                  <a:schemeClr val="accent1"/>
                </a:solidFill>
              </a:rPr>
              <a:t> </a:t>
            </a:r>
            <a:r>
              <a:rPr lang="fr-CH" sz="2400" b="1" dirty="0" err="1">
                <a:solidFill>
                  <a:schemeClr val="accent1"/>
                </a:solidFill>
              </a:rPr>
              <a:t>Hamburg</a:t>
            </a:r>
            <a:r>
              <a:rPr lang="fr-CH" sz="2400" b="1" dirty="0">
                <a:solidFill>
                  <a:schemeClr val="accent1"/>
                </a:solidFill>
              </a:rPr>
              <a:t> </a:t>
            </a:r>
          </a:p>
          <a:p>
            <a:endParaRPr lang="fr-FR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708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1DE562-7D7D-C543-AD68-98E544374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F7FA28B-2041-2D40-8467-4E925FFA0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695" y="775277"/>
            <a:ext cx="11214100" cy="12065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3DA7F98-4CEE-5E4C-A739-4D2F8E350F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6771" y="2083599"/>
            <a:ext cx="2933700" cy="8382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9264779-F7BA-EB41-9ACF-02A9B616D4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9199" y="5289277"/>
            <a:ext cx="3568700" cy="11303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2ADBDC6-C5B4-8B43-A415-1C371B5D23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0522" y="1952429"/>
            <a:ext cx="2197100" cy="13208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0F3367C-6A28-F440-BDFE-EA722E0A55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4578" y="4774454"/>
            <a:ext cx="2438400" cy="17526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71729853-792F-A24D-A3BB-69538F2479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83122" y="3230129"/>
            <a:ext cx="2032000" cy="1816100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4051C648-FDA8-4844-9657-7B7D83E993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60850" y="3404134"/>
            <a:ext cx="3670300" cy="13462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80034C6-22A1-EC46-912B-EF58729E2455}"/>
              </a:ext>
            </a:extLst>
          </p:cNvPr>
          <p:cNvSpPr/>
          <p:nvPr/>
        </p:nvSpPr>
        <p:spPr>
          <a:xfrm>
            <a:off x="574533" y="2000458"/>
            <a:ext cx="29787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2400" b="1" dirty="0">
                <a:solidFill>
                  <a:schemeClr val="accent1"/>
                </a:solidFill>
              </a:rPr>
              <a:t>A: </a:t>
            </a:r>
            <a:r>
              <a:rPr lang="fr-CH" sz="2400" b="1" dirty="0" err="1">
                <a:solidFill>
                  <a:schemeClr val="accent1"/>
                </a:solidFill>
              </a:rPr>
              <a:t>Hamburg</a:t>
            </a:r>
            <a:r>
              <a:rPr lang="fr-CH" sz="2400" b="1" dirty="0">
                <a:solidFill>
                  <a:schemeClr val="accent1"/>
                </a:solidFill>
              </a:rPr>
              <a:t> (Z. 10-14)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47CE017-6AB1-AF41-ADCC-612BB7BCC62B}"/>
              </a:ext>
            </a:extLst>
          </p:cNvPr>
          <p:cNvSpPr/>
          <p:nvPr/>
        </p:nvSpPr>
        <p:spPr>
          <a:xfrm>
            <a:off x="574533" y="2492169"/>
            <a:ext cx="53511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2400" b="1" dirty="0">
                <a:solidFill>
                  <a:schemeClr val="accent1"/>
                </a:solidFill>
              </a:rPr>
              <a:t>B: </a:t>
            </a:r>
            <a:r>
              <a:rPr lang="fr-CH" sz="2400" b="1" dirty="0" err="1">
                <a:solidFill>
                  <a:schemeClr val="accent1"/>
                </a:solidFill>
              </a:rPr>
              <a:t>Konzert</a:t>
            </a:r>
            <a:r>
              <a:rPr lang="fr-CH" sz="2400" b="1" dirty="0">
                <a:solidFill>
                  <a:schemeClr val="accent1"/>
                </a:solidFill>
              </a:rPr>
              <a:t> in der </a:t>
            </a:r>
            <a:r>
              <a:rPr lang="fr-CH" sz="2400" b="1" dirty="0" err="1">
                <a:solidFill>
                  <a:schemeClr val="accent1"/>
                </a:solidFill>
              </a:rPr>
              <a:t>Elbphilharmonie</a:t>
            </a:r>
            <a:r>
              <a:rPr lang="fr-CH" sz="2400" b="1" dirty="0">
                <a:solidFill>
                  <a:schemeClr val="accent1"/>
                </a:solidFill>
              </a:rPr>
              <a:t> (Z. 13)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5DA15E-91A4-1347-918C-E3B069F997FF}"/>
              </a:ext>
            </a:extLst>
          </p:cNvPr>
          <p:cNvSpPr/>
          <p:nvPr/>
        </p:nvSpPr>
        <p:spPr>
          <a:xfrm>
            <a:off x="574532" y="2983880"/>
            <a:ext cx="29081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2400" b="1" dirty="0">
                <a:solidFill>
                  <a:schemeClr val="accent1"/>
                </a:solidFill>
              </a:rPr>
              <a:t>C: </a:t>
            </a:r>
            <a:r>
              <a:rPr lang="fr-CH" sz="2400" b="1" dirty="0" err="1">
                <a:solidFill>
                  <a:schemeClr val="accent1"/>
                </a:solidFill>
              </a:rPr>
              <a:t>Meer</a:t>
            </a:r>
            <a:r>
              <a:rPr lang="fr-CH" sz="2400" b="1" dirty="0">
                <a:solidFill>
                  <a:schemeClr val="accent1"/>
                </a:solidFill>
              </a:rPr>
              <a:t>/</a:t>
            </a:r>
            <a:r>
              <a:rPr lang="fr-CH" sz="2400" b="1" dirty="0" err="1">
                <a:solidFill>
                  <a:schemeClr val="accent1"/>
                </a:solidFill>
              </a:rPr>
              <a:t>Ostsee</a:t>
            </a:r>
            <a:r>
              <a:rPr lang="fr-CH" sz="2400" b="1" dirty="0">
                <a:solidFill>
                  <a:schemeClr val="accent1"/>
                </a:solidFill>
              </a:rPr>
              <a:t> (Z. 6)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D829C13-6FE5-5B4D-B96F-6F9BE982F7B5}"/>
              </a:ext>
            </a:extLst>
          </p:cNvPr>
          <p:cNvSpPr/>
          <p:nvPr/>
        </p:nvSpPr>
        <p:spPr>
          <a:xfrm>
            <a:off x="574532" y="3494272"/>
            <a:ext cx="34531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2400" b="1" dirty="0">
                <a:solidFill>
                  <a:schemeClr val="accent1"/>
                </a:solidFill>
              </a:rPr>
              <a:t>D: </a:t>
            </a:r>
            <a:r>
              <a:rPr lang="fr-CH" sz="2400" b="1" dirty="0" err="1">
                <a:solidFill>
                  <a:schemeClr val="accent1"/>
                </a:solidFill>
              </a:rPr>
              <a:t>Jugendherberge</a:t>
            </a:r>
            <a:r>
              <a:rPr lang="fr-CH" sz="2400" b="1" dirty="0">
                <a:solidFill>
                  <a:schemeClr val="accent1"/>
                </a:solidFill>
              </a:rPr>
              <a:t> (Z. 20)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3018439-CF1A-7640-9C8F-E4D8600C9ADA}"/>
              </a:ext>
            </a:extLst>
          </p:cNvPr>
          <p:cNvSpPr/>
          <p:nvPr/>
        </p:nvSpPr>
        <p:spPr>
          <a:xfrm>
            <a:off x="574531" y="4004664"/>
            <a:ext cx="30524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2400" b="1" dirty="0">
                <a:solidFill>
                  <a:schemeClr val="accent1"/>
                </a:solidFill>
              </a:rPr>
              <a:t>E: Berge/</a:t>
            </a:r>
            <a:r>
              <a:rPr lang="fr-CH" sz="2400" b="1" dirty="0" err="1">
                <a:solidFill>
                  <a:schemeClr val="accent1"/>
                </a:solidFill>
              </a:rPr>
              <a:t>Alpen</a:t>
            </a:r>
            <a:r>
              <a:rPr lang="fr-CH" sz="2400" b="1" dirty="0">
                <a:solidFill>
                  <a:schemeClr val="accent1"/>
                </a:solidFill>
              </a:rPr>
              <a:t> (Z. 2-3)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055D341-F503-3542-BBE4-E3F870B4A4B1}"/>
              </a:ext>
            </a:extLst>
          </p:cNvPr>
          <p:cNvSpPr/>
          <p:nvPr/>
        </p:nvSpPr>
        <p:spPr>
          <a:xfrm>
            <a:off x="574531" y="4511508"/>
            <a:ext cx="26019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2400" b="1" dirty="0">
                <a:solidFill>
                  <a:schemeClr val="accent1"/>
                </a:solidFill>
              </a:rPr>
              <a:t>F: </a:t>
            </a:r>
            <a:r>
              <a:rPr lang="fr-CH" sz="2400" b="1" dirty="0" err="1">
                <a:solidFill>
                  <a:schemeClr val="accent1"/>
                </a:solidFill>
              </a:rPr>
              <a:t>Fischsuppe</a:t>
            </a:r>
            <a:r>
              <a:rPr lang="fr-CH" sz="2400" b="1" dirty="0">
                <a:solidFill>
                  <a:schemeClr val="accent1"/>
                </a:solidFill>
              </a:rPr>
              <a:t> (Z. 8)</a:t>
            </a:r>
          </a:p>
        </p:txBody>
      </p:sp>
    </p:spTree>
    <p:extLst>
      <p:ext uri="{BB962C8B-B14F-4D97-AF65-F5344CB8AC3E}">
        <p14:creationId xmlns:p14="http://schemas.microsoft.com/office/powerpoint/2010/main" val="515500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  <p:bldP spid="15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444D1F33-EA96-3540-9738-13C80B77E7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657" y="330199"/>
            <a:ext cx="10170272" cy="4225471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79CE3C1-F5F0-BD43-85B5-41BA4836503D}"/>
              </a:ext>
            </a:extLst>
          </p:cNvPr>
          <p:cNvSpPr txBox="1"/>
          <p:nvPr/>
        </p:nvSpPr>
        <p:spPr>
          <a:xfrm>
            <a:off x="667657" y="4357913"/>
            <a:ext cx="106280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fr-CH" sz="2400" b="1" dirty="0" err="1">
                <a:solidFill>
                  <a:schemeClr val="accent1"/>
                </a:solidFill>
              </a:rPr>
              <a:t>am</a:t>
            </a:r>
            <a:r>
              <a:rPr lang="fr-CH" sz="2400" b="1" dirty="0">
                <a:solidFill>
                  <a:schemeClr val="accent1"/>
                </a:solidFill>
              </a:rPr>
              <a:t> 12. April </a:t>
            </a:r>
          </a:p>
          <a:p>
            <a:pPr marL="457200" indent="-457200">
              <a:buAutoNum type="arabicPeriod"/>
            </a:pPr>
            <a:r>
              <a:rPr lang="fr-CH" sz="2400" b="1" dirty="0" err="1">
                <a:solidFill>
                  <a:schemeClr val="accent1"/>
                </a:solidFill>
              </a:rPr>
              <a:t>am</a:t>
            </a:r>
            <a:r>
              <a:rPr lang="fr-CH" sz="2400" b="1" dirty="0">
                <a:solidFill>
                  <a:schemeClr val="accent1"/>
                </a:solidFill>
              </a:rPr>
              <a:t> 16. April </a:t>
            </a:r>
          </a:p>
          <a:p>
            <a:pPr marL="457200" indent="-457200">
              <a:buAutoNum type="arabicPeriod"/>
            </a:pPr>
            <a:r>
              <a:rPr lang="fr-CH" sz="2400" b="1" dirty="0">
                <a:solidFill>
                  <a:schemeClr val="accent1"/>
                </a:solidFill>
              </a:rPr>
              <a:t>(ca.) 100 Euro </a:t>
            </a:r>
          </a:p>
          <a:p>
            <a:pPr marL="457200" indent="-457200">
              <a:buAutoNum type="arabicPeriod"/>
            </a:pPr>
            <a:r>
              <a:rPr lang="fr-CH" sz="2400" b="1" dirty="0" err="1">
                <a:solidFill>
                  <a:schemeClr val="accent1"/>
                </a:solidFill>
              </a:rPr>
              <a:t>nein</a:t>
            </a:r>
            <a:r>
              <a:rPr lang="fr-CH" sz="2400" b="1" dirty="0">
                <a:solidFill>
                  <a:schemeClr val="accent1"/>
                </a:solidFill>
              </a:rPr>
              <a:t> (</a:t>
            </a:r>
            <a:r>
              <a:rPr lang="fr-CH" sz="2400" b="1" dirty="0" err="1">
                <a:solidFill>
                  <a:schemeClr val="accent1"/>
                </a:solidFill>
              </a:rPr>
              <a:t>Frühstück</a:t>
            </a:r>
            <a:r>
              <a:rPr lang="fr-CH" sz="2400" b="1" dirty="0">
                <a:solidFill>
                  <a:schemeClr val="accent1"/>
                </a:solidFill>
              </a:rPr>
              <a:t> </a:t>
            </a:r>
            <a:r>
              <a:rPr lang="fr-CH" sz="2400" b="1" dirty="0" err="1">
                <a:solidFill>
                  <a:schemeClr val="accent1"/>
                </a:solidFill>
              </a:rPr>
              <a:t>inklusive</a:t>
            </a:r>
            <a:r>
              <a:rPr lang="fr-CH" sz="2400" b="1" dirty="0">
                <a:solidFill>
                  <a:schemeClr val="accent1"/>
                </a:solidFill>
              </a:rPr>
              <a:t>) </a:t>
            </a:r>
          </a:p>
          <a:p>
            <a:endParaRPr lang="fr-FR" sz="2400" b="1" dirty="0">
              <a:solidFill>
                <a:schemeClr val="accent1"/>
              </a:solidFill>
            </a:endParaRPr>
          </a:p>
        </p:txBody>
      </p:sp>
      <p:pic>
        <p:nvPicPr>
          <p:cNvPr id="2" name="Média en ligne 1" descr="gk9_KB_Track_02.05_K05_A3a_b">
            <a:hlinkClick r:id="" action="ppaction://media"/>
            <a:extLst>
              <a:ext uri="{FF2B5EF4-FFF2-40B4-BE49-F238E27FC236}">
                <a16:creationId xmlns:a16="http://schemas.microsoft.com/office/drawing/2014/main" id="{26549623-5570-CD40-ABB0-56173BBF0C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27479" y="435791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679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rcRect t="-51994" b="-51994"/>
          <a:stretch>
            <a:fillRect/>
          </a:stretch>
        </p:blipFill>
        <p:spPr>
          <a:xfrm>
            <a:off x="838200" y="273015"/>
            <a:ext cx="10515600" cy="5151661"/>
          </a:xfrm>
        </p:spPr>
      </p:pic>
      <p:sp>
        <p:nvSpPr>
          <p:cNvPr id="5" name="Ellipse 4"/>
          <p:cNvSpPr/>
          <p:nvPr/>
        </p:nvSpPr>
        <p:spPr>
          <a:xfrm>
            <a:off x="3192649" y="3252432"/>
            <a:ext cx="735851" cy="367976"/>
          </a:xfrm>
          <a:prstGeom prst="ellipse">
            <a:avLst/>
          </a:prstGeom>
          <a:gradFill flip="none" rotWithShape="1">
            <a:gsLst>
              <a:gs pos="0">
                <a:schemeClr val="accent1">
                  <a:satMod val="103000"/>
                  <a:lumMod val="102000"/>
                  <a:tint val="94000"/>
                  <a:alpha val="50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  <a:alpha val="5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  <a:alpha val="50000"/>
                </a:schemeClr>
              </a:gs>
            </a:gsLst>
            <a:lin ang="54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/>
          <p:cNvSpPr/>
          <p:nvPr/>
        </p:nvSpPr>
        <p:spPr>
          <a:xfrm>
            <a:off x="4886073" y="2290946"/>
            <a:ext cx="822715" cy="451067"/>
          </a:xfrm>
          <a:prstGeom prst="ellipse">
            <a:avLst/>
          </a:prstGeom>
          <a:gradFill flip="none" rotWithShape="1">
            <a:gsLst>
              <a:gs pos="0">
                <a:schemeClr val="accent1">
                  <a:satMod val="103000"/>
                  <a:lumMod val="102000"/>
                  <a:tint val="94000"/>
                  <a:alpha val="50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  <a:alpha val="5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  <a:alpha val="50000"/>
                </a:schemeClr>
              </a:gs>
            </a:gsLst>
            <a:lin ang="54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/>
          <p:cNvSpPr/>
          <p:nvPr/>
        </p:nvSpPr>
        <p:spPr>
          <a:xfrm>
            <a:off x="4423198" y="3620408"/>
            <a:ext cx="2662345" cy="451067"/>
          </a:xfrm>
          <a:prstGeom prst="ellipse">
            <a:avLst/>
          </a:prstGeom>
          <a:gradFill flip="none" rotWithShape="1">
            <a:gsLst>
              <a:gs pos="0">
                <a:schemeClr val="accent1">
                  <a:satMod val="103000"/>
                  <a:lumMod val="102000"/>
                  <a:tint val="94000"/>
                  <a:alpha val="50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  <a:alpha val="5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  <a:alpha val="50000"/>
                </a:schemeClr>
              </a:gs>
            </a:gsLst>
            <a:lin ang="54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/>
          <p:cNvSpPr/>
          <p:nvPr/>
        </p:nvSpPr>
        <p:spPr>
          <a:xfrm>
            <a:off x="5708788" y="2742013"/>
            <a:ext cx="1127515" cy="451067"/>
          </a:xfrm>
          <a:prstGeom prst="ellipse">
            <a:avLst/>
          </a:prstGeom>
          <a:gradFill flip="none" rotWithShape="1">
            <a:gsLst>
              <a:gs pos="0">
                <a:schemeClr val="accent1">
                  <a:satMod val="103000"/>
                  <a:lumMod val="102000"/>
                  <a:tint val="94000"/>
                  <a:alpha val="50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  <a:alpha val="5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  <a:alpha val="50000"/>
                </a:schemeClr>
              </a:gs>
            </a:gsLst>
            <a:lin ang="54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2E116D4-0998-774F-A3E3-1C89C1ABED4A}"/>
              </a:ext>
            </a:extLst>
          </p:cNvPr>
          <p:cNvSpPr txBox="1"/>
          <p:nvPr/>
        </p:nvSpPr>
        <p:spPr>
          <a:xfrm>
            <a:off x="249382" y="290945"/>
            <a:ext cx="16225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Übung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2299792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rcRect t="-38535" b="-38535"/>
          <a:stretch>
            <a:fillRect/>
          </a:stretch>
        </p:blipFill>
        <p:spPr>
          <a:xfrm>
            <a:off x="838200" y="533400"/>
            <a:ext cx="10515600" cy="5643563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2996" y="308625"/>
            <a:ext cx="2445588" cy="151590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E0AF328-CD83-164E-8BF0-4100875014B8}"/>
              </a:ext>
            </a:extLst>
          </p:cNvPr>
          <p:cNvSpPr txBox="1"/>
          <p:nvPr/>
        </p:nvSpPr>
        <p:spPr>
          <a:xfrm>
            <a:off x="706582" y="5805055"/>
            <a:ext cx="7313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hlinkClick r:id="rId4"/>
              </a:rPr>
              <a:t>https://www.diejugendherbergen.de/jugendherbergen/bacharach/portrait/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163883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948539" y="4224848"/>
            <a:ext cx="3216132" cy="921849"/>
          </a:xfrm>
        </p:spPr>
        <p:txBody>
          <a:bodyPr/>
          <a:lstStyle/>
          <a:p>
            <a:pPr marL="0" indent="0">
              <a:buNone/>
            </a:pPr>
            <a:r>
              <a:rPr lang="fr-FR" b="1" dirty="0" err="1">
                <a:solidFill>
                  <a:schemeClr val="accent1"/>
                </a:solidFill>
              </a:rPr>
              <a:t>Wie</a:t>
            </a:r>
            <a:r>
              <a:rPr lang="fr-FR" b="1" dirty="0">
                <a:solidFill>
                  <a:schemeClr val="accent1"/>
                </a:solidFill>
              </a:rPr>
              <a:t> </a:t>
            </a:r>
            <a:r>
              <a:rPr lang="fr-FR" b="1" dirty="0" err="1">
                <a:solidFill>
                  <a:schemeClr val="accent1"/>
                </a:solidFill>
              </a:rPr>
              <a:t>viel</a:t>
            </a:r>
            <a:r>
              <a:rPr lang="fr-FR" b="1" dirty="0">
                <a:solidFill>
                  <a:schemeClr val="accent1"/>
                </a:solidFill>
              </a:rPr>
              <a:t> </a:t>
            </a:r>
            <a:r>
              <a:rPr lang="fr-FR" b="1" dirty="0" err="1">
                <a:solidFill>
                  <a:schemeClr val="accent1"/>
                </a:solidFill>
              </a:rPr>
              <a:t>kostet</a:t>
            </a:r>
            <a:r>
              <a:rPr lang="fr-FR" b="1" dirty="0">
                <a:solidFill>
                  <a:schemeClr val="accent1"/>
                </a:solidFill>
              </a:rPr>
              <a:t> es?</a:t>
            </a:r>
          </a:p>
          <a:p>
            <a:endParaRPr lang="fr-FR" dirty="0"/>
          </a:p>
        </p:txBody>
      </p:sp>
      <p:sp>
        <p:nvSpPr>
          <p:cNvPr id="4" name="Espace réservé du contenu 2"/>
          <p:cNvSpPr txBox="1">
            <a:spLocks/>
          </p:cNvSpPr>
          <p:nvPr/>
        </p:nvSpPr>
        <p:spPr>
          <a:xfrm>
            <a:off x="2446266" y="940091"/>
            <a:ext cx="3216132" cy="921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dirty="0" err="1">
                <a:solidFill>
                  <a:schemeClr val="accent1"/>
                </a:solidFill>
              </a:rPr>
              <a:t>Wo</a:t>
            </a:r>
            <a:r>
              <a:rPr lang="fr-FR" b="1" dirty="0">
                <a:solidFill>
                  <a:schemeClr val="accent1"/>
                </a:solidFill>
              </a:rPr>
              <a:t>?</a:t>
            </a:r>
          </a:p>
          <a:p>
            <a:endParaRPr lang="fr-FR" dirty="0"/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6832278" y="915513"/>
            <a:ext cx="3216132" cy="921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CH" b="1" dirty="0">
                <a:solidFill>
                  <a:schemeClr val="accent1"/>
                </a:solidFill>
              </a:rPr>
              <a:t>Freizeitaktivitäten?</a:t>
            </a:r>
          </a:p>
          <a:p>
            <a:endParaRPr lang="fr-FR" dirty="0"/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1788786" y="4224848"/>
            <a:ext cx="3216132" cy="921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dirty="0" err="1">
                <a:solidFill>
                  <a:schemeClr val="accent1"/>
                </a:solidFill>
              </a:rPr>
              <a:t>Betten</a:t>
            </a:r>
            <a:r>
              <a:rPr lang="fr-FR" b="1" dirty="0">
                <a:solidFill>
                  <a:schemeClr val="accent1"/>
                </a:solidFill>
              </a:rPr>
              <a:t>?</a:t>
            </a:r>
          </a:p>
          <a:p>
            <a:endParaRPr lang="fr-FR" dirty="0"/>
          </a:p>
        </p:txBody>
      </p:sp>
      <p:sp>
        <p:nvSpPr>
          <p:cNvPr id="7" name="Espace réservé du contenu 2"/>
          <p:cNvSpPr txBox="1">
            <a:spLocks/>
          </p:cNvSpPr>
          <p:nvPr/>
        </p:nvSpPr>
        <p:spPr>
          <a:xfrm>
            <a:off x="4206732" y="2576364"/>
            <a:ext cx="3962992" cy="921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3600" b="1" dirty="0">
                <a:solidFill>
                  <a:schemeClr val="accent1"/>
                </a:solidFill>
              </a:rPr>
              <a:t>die </a:t>
            </a:r>
            <a:r>
              <a:rPr lang="fr-FR" sz="3600" b="1" dirty="0" err="1">
                <a:solidFill>
                  <a:schemeClr val="accent1"/>
                </a:solidFill>
              </a:rPr>
              <a:t>Jugendherberge</a:t>
            </a:r>
            <a:endParaRPr lang="fr-FR" sz="3600" b="1" dirty="0">
              <a:solidFill>
                <a:schemeClr val="accent1"/>
              </a:solidFill>
            </a:endParaRPr>
          </a:p>
          <a:p>
            <a:endParaRPr lang="fr-FR" dirty="0"/>
          </a:p>
        </p:txBody>
      </p:sp>
      <p:sp>
        <p:nvSpPr>
          <p:cNvPr id="8" name="Rectangle à coins arrondis 7"/>
          <p:cNvSpPr/>
          <p:nvPr/>
        </p:nvSpPr>
        <p:spPr>
          <a:xfrm>
            <a:off x="3968849" y="2393355"/>
            <a:ext cx="4567230" cy="1104858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atMod val="103000"/>
                  <a:lumMod val="102000"/>
                  <a:tint val="94000"/>
                  <a:alpha val="33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  <a:alpha val="33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  <a:alpha val="33000"/>
                </a:schemeClr>
              </a:gs>
            </a:gsLst>
            <a:lin ang="54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 droit 9"/>
          <p:cNvCxnSpPr/>
          <p:nvPr/>
        </p:nvCxnSpPr>
        <p:spPr>
          <a:xfrm flipH="1" flipV="1">
            <a:off x="3175080" y="1416475"/>
            <a:ext cx="1031652" cy="84255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 flipV="1">
            <a:off x="7980191" y="1416476"/>
            <a:ext cx="189533" cy="8425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 flipH="1">
            <a:off x="3175080" y="3602243"/>
            <a:ext cx="1306667" cy="62260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 flipH="1" flipV="1">
            <a:off x="7138072" y="3602244"/>
            <a:ext cx="842119" cy="62260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ZoneTexte 1">
            <a:extLst>
              <a:ext uri="{FF2B5EF4-FFF2-40B4-BE49-F238E27FC236}">
                <a16:creationId xmlns:a16="http://schemas.microsoft.com/office/drawing/2014/main" id="{ED9B3CB9-BD71-E54B-984F-83C64F24ED84}"/>
              </a:ext>
            </a:extLst>
          </p:cNvPr>
          <p:cNvSpPr txBox="1"/>
          <p:nvPr/>
        </p:nvSpPr>
        <p:spPr>
          <a:xfrm>
            <a:off x="554182" y="6345382"/>
            <a:ext cx="77039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hlinkClick r:id="rId2"/>
              </a:rPr>
              <a:t>https://www.diejugendherbergen.de/jugendherbergen/bacharach/aktivitaeten/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6412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6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</TotalTime>
  <Words>439</Words>
  <Application>Microsoft Macintosh PowerPoint</Application>
  <PresentationFormat>Grand écran</PresentationFormat>
  <Paragraphs>83</Paragraphs>
  <Slides>27</Slides>
  <Notes>3</Notes>
  <HiddenSlides>0</HiddenSlides>
  <MMClips>8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Thème Office</vt:lpstr>
      <vt:lpstr>Kapitel 5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Nathalie BOVEY</dc:creator>
  <cp:lastModifiedBy>Sandra CHARRIERE</cp:lastModifiedBy>
  <cp:revision>88</cp:revision>
  <dcterms:created xsi:type="dcterms:W3CDTF">2018-08-20T18:37:47Z</dcterms:created>
  <dcterms:modified xsi:type="dcterms:W3CDTF">2020-10-12T11:21:37Z</dcterms:modified>
</cp:coreProperties>
</file>