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95" r:id="rId3"/>
    <p:sldId id="353" r:id="rId4"/>
    <p:sldId id="262" r:id="rId5"/>
    <p:sldId id="297" r:id="rId6"/>
    <p:sldId id="298" r:id="rId7"/>
    <p:sldId id="299" r:id="rId8"/>
    <p:sldId id="266" r:id="rId9"/>
    <p:sldId id="300" r:id="rId10"/>
    <p:sldId id="301" r:id="rId11"/>
    <p:sldId id="302" r:id="rId12"/>
    <p:sldId id="303" r:id="rId13"/>
    <p:sldId id="304" r:id="rId14"/>
    <p:sldId id="306" r:id="rId15"/>
    <p:sldId id="307" r:id="rId16"/>
    <p:sldId id="308" r:id="rId17"/>
    <p:sldId id="309" r:id="rId18"/>
    <p:sldId id="310" r:id="rId19"/>
    <p:sldId id="311" r:id="rId20"/>
    <p:sldId id="313" r:id="rId21"/>
    <p:sldId id="312" r:id="rId22"/>
    <p:sldId id="314" r:id="rId23"/>
    <p:sldId id="315" r:id="rId24"/>
    <p:sldId id="316" r:id="rId25"/>
    <p:sldId id="317" r:id="rId26"/>
    <p:sldId id="318" r:id="rId27"/>
    <p:sldId id="319" r:id="rId28"/>
    <p:sldId id="321" r:id="rId29"/>
    <p:sldId id="320" r:id="rId30"/>
    <p:sldId id="322" r:id="rId31"/>
    <p:sldId id="354" r:id="rId32"/>
    <p:sldId id="348" r:id="rId33"/>
    <p:sldId id="323" r:id="rId34"/>
    <p:sldId id="324" r:id="rId35"/>
    <p:sldId id="325" r:id="rId36"/>
    <p:sldId id="326" r:id="rId37"/>
    <p:sldId id="327" r:id="rId38"/>
    <p:sldId id="328" r:id="rId39"/>
    <p:sldId id="329" r:id="rId40"/>
    <p:sldId id="330" r:id="rId41"/>
    <p:sldId id="331" r:id="rId42"/>
    <p:sldId id="332" r:id="rId43"/>
    <p:sldId id="333" r:id="rId44"/>
    <p:sldId id="349" r:id="rId45"/>
    <p:sldId id="334" r:id="rId46"/>
    <p:sldId id="335" r:id="rId47"/>
    <p:sldId id="336" r:id="rId48"/>
    <p:sldId id="350" r:id="rId49"/>
    <p:sldId id="337" r:id="rId50"/>
    <p:sldId id="338" r:id="rId51"/>
    <p:sldId id="339" r:id="rId52"/>
    <p:sldId id="340" r:id="rId53"/>
    <p:sldId id="341" r:id="rId54"/>
    <p:sldId id="342" r:id="rId55"/>
    <p:sldId id="352" r:id="rId56"/>
    <p:sldId id="351" r:id="rId57"/>
    <p:sldId id="343" r:id="rId58"/>
    <p:sldId id="344" r:id="rId59"/>
    <p:sldId id="345" r:id="rId60"/>
    <p:sldId id="346" r:id="rId61"/>
    <p:sldId id="347" r:id="rId6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33"/>
    <p:restoredTop sz="94444"/>
  </p:normalViewPr>
  <p:slideViewPr>
    <p:cSldViewPr snapToGrid="0" snapToObjects="1">
      <p:cViewPr varScale="1">
        <p:scale>
          <a:sx n="77" d="100"/>
          <a:sy n="77" d="100"/>
        </p:scale>
        <p:origin x="2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668E31-5810-9749-A21E-2E8B94F571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9C4D679-4675-CF4E-8B9B-7FFD4EDD70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121413-5DC9-D647-8F9F-2F99DEEE9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26/10/2018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3F1EA0-F548-E14A-87BB-6B5B24F4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E1E6DC-E0E7-A041-B4CE-29DC092EB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2438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4A98CD-3436-A240-8263-90AF6E07A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2CF0233-E93C-0A4F-BC24-826D3C5643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6A061A-2BD5-7544-8F8B-45E35E7D4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26/10/2018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6AE6AB-9DA5-7345-8774-6B3905FDD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4C4BCE-C36B-794B-B968-53D277A38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877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B9963EF-A95F-C848-88EB-60E4AC5562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724FE9F-B894-C843-974A-015E9E09E1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AD658A-4BDE-DE41-B134-51EE7124F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26/10/2018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D28C55-795E-DD4F-BF9D-CED1E9B01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298B00-B2BD-D34E-A56F-DF312FBE8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16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D7BB23-688D-604B-A662-B0C4A1A23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0D5F6D-022A-5747-9864-D64EBC722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771A03-BBAF-C741-B529-5ADAE33FF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26/10/2018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7E5AD0-30A7-CB4A-975D-4DBD9F32D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6491CA-1E76-D346-B87C-6DF527DB1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1199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20ED38-A548-194E-8B9C-0F40BE025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79FDFE-1E28-F148-B938-67E9632F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21CDDB-2DCB-144B-82CD-CB3D77D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26/10/2018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D6AB19-25F5-DF44-8399-B27825011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84AAF5-92E7-AC47-9AA7-9898EB6B1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1024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B8BF6E-668C-E14B-89AB-7CA63E3A8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A32C3D-8C7B-3945-9F20-5CBB668495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9E63279-9928-A141-8930-EAD994431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DD02303-0886-1146-BAD6-71A23DAE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26/10/2018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D62799C-64B0-6E42-835C-97227A663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D7FB065-8D5C-724A-968F-E5A83C16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9955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8D2D4D-F4E9-0443-A415-43310D2C8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DACFD1B-5298-DC40-8E88-B6D24FA97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20E5E85-2673-8D48-8EC6-ED463066AC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4D918C7-9BEC-3A46-B70C-D1D29251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B9230E8-B3AA-0449-B4F6-BDF50E627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A3EBFED-2CC7-9F4B-909B-24BA54BA4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26/10/2018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2CE4D1D-4B18-EB45-9CD3-CE81ACED7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5A4A013-B6D2-9F4B-ACD2-DD7D16C17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3592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E99035-10F7-E642-BB43-EB26548FA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A5E86D2-0EA0-DF4F-B70C-5ED0A984F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26/10/2018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3AB80A1-C44E-F84E-A834-356069A83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95019E4-40F1-CB41-AF33-74670133F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2256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FA397B3-9134-FA4C-A8A8-EE457D606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26/10/2018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A1CF5C5-93B3-C849-9E0A-CA865AB02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374EB03-FD9B-DD45-A4E7-437C4848F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967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C14BC-8554-404A-80E7-12FC3FB94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BF16A3-386B-7449-9709-C2E41EAD5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EE415B2-EAB4-214F-AEEC-40F50F83A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735681-586F-AE4C-AA46-0E47A22B6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26/10/2018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30A89F6-5A3D-294C-A430-A54A7128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98FBA5C-65A9-2242-BB3B-E0FCFB65D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1672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B00A95-D523-B64A-897A-374CD719D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id="{84D9D0E7-B63B-B941-896E-9667F8B7B3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EB31584-900A-4447-B0E8-915F77954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387B0C-DCD1-7B4F-A693-329E8E971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26/10/2018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82F2792-03E4-4348-9798-AC0B0235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06588AD-E559-6342-9177-2DC214D9C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647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164E15D-7D1C-9942-9326-71E1A7828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CC64E0-7F4A-AA41-B6C7-A7087C823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FFE1E8-DD28-0D43-881D-811BA51214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989BF-C277-4446-B38C-6A378E6E9C40}" type="datetimeFigureOut">
              <a:rPr lang="fr-FR" smtClean="0"/>
              <a:t>26/10/2018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6DC596-C95F-6048-8532-CE0CB54C5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436573-3EEB-EB42-AF99-EE906FB77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20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110653-9635-5740-90D2-EBDCEFF94E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Wortschatz</a:t>
            </a:r>
            <a:r>
              <a:rPr lang="fr-FR" dirty="0"/>
              <a:t> – </a:t>
            </a:r>
            <a:r>
              <a:rPr lang="fr-FR" dirty="0" err="1"/>
              <a:t>Kapitel</a:t>
            </a:r>
            <a:r>
              <a:rPr lang="fr-FR" dirty="0"/>
              <a:t> 2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879CF15-2738-4741-AFB7-651364255A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4400" dirty="0" err="1"/>
              <a:t>Meine</a:t>
            </a:r>
            <a:r>
              <a:rPr lang="fr-FR" sz="4400" dirty="0"/>
              <a:t> </a:t>
            </a:r>
            <a:r>
              <a:rPr lang="fr-FR" sz="4400" dirty="0" err="1"/>
              <a:t>Stadt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2089760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Weg</a:t>
            </a:r>
            <a:r>
              <a:rPr lang="fr-FR" b="1" dirty="0">
                <a:solidFill>
                  <a:srgbClr val="FF0000"/>
                </a:solidFill>
              </a:rPr>
              <a:t>, -e</a:t>
            </a:r>
          </a:p>
        </p:txBody>
      </p:sp>
      <p:sp>
        <p:nvSpPr>
          <p:cNvPr id="3" name="AutoShape 2" descr="Bildergebnis für weg">
            <a:extLst>
              <a:ext uri="{FF2B5EF4-FFF2-40B4-BE49-F238E27FC236}">
                <a16:creationId xmlns:a16="http://schemas.microsoft.com/office/drawing/2014/main" id="{D1D8D870-F94C-FA47-8762-A685953733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6550" y="2139950"/>
            <a:ext cx="3898900" cy="257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44" name="Picture 4" descr="Piste En Bois, Web, L'Écart, Nature, Sentier, Printemps">
            <a:extLst>
              <a:ext uri="{FF2B5EF4-FFF2-40B4-BE49-F238E27FC236}">
                <a16:creationId xmlns:a16="http://schemas.microsoft.com/office/drawing/2014/main" id="{F3E186C5-BDB9-924A-965B-508A087008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938" y="2139950"/>
            <a:ext cx="5620124" cy="371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88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rechts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8" name="Picture 4" descr="Bildergebnis für rechts">
            <a:extLst>
              <a:ext uri="{FF2B5EF4-FFF2-40B4-BE49-F238E27FC236}">
                <a16:creationId xmlns:a16="http://schemas.microsoft.com/office/drawing/2014/main" id="{25CD8C83-9376-1D4E-A7BE-EDCF0FF1C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045494"/>
            <a:ext cx="3911600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55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links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AutoShape 2" descr="Bildergebnis für links icon">
            <a:extLst>
              <a:ext uri="{FF2B5EF4-FFF2-40B4-BE49-F238E27FC236}">
                <a16:creationId xmlns:a16="http://schemas.microsoft.com/office/drawing/2014/main" id="{C04EF47C-444B-2E4A-BED4-2F0E420ACA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473200"/>
            <a:ext cx="3911600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Bildergebnis für links icon">
            <a:extLst>
              <a:ext uri="{FF2B5EF4-FFF2-40B4-BE49-F238E27FC236}">
                <a16:creationId xmlns:a16="http://schemas.microsoft.com/office/drawing/2014/main" id="{38A876AA-B65D-3546-8676-0E6A7ACF70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92600" y="1625600"/>
            <a:ext cx="3911600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7174" name="Picture 6" descr="Bildergebnis für links icon">
            <a:extLst>
              <a:ext uri="{FF2B5EF4-FFF2-40B4-BE49-F238E27FC236}">
                <a16:creationId xmlns:a16="http://schemas.microsoft.com/office/drawing/2014/main" id="{03DA9725-3DC8-8441-B5C4-5A4AE92F7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045494"/>
            <a:ext cx="3911600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83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geradeaus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AutoShape 2" descr="Bildergebnis für geradeaus">
            <a:extLst>
              <a:ext uri="{FF2B5EF4-FFF2-40B4-BE49-F238E27FC236}">
                <a16:creationId xmlns:a16="http://schemas.microsoft.com/office/drawing/2014/main" id="{21E4020A-CC77-DF4C-B4D9-1025F486C5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473200"/>
            <a:ext cx="3911600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Bildergebnis für geradeaus">
            <a:extLst>
              <a:ext uri="{FF2B5EF4-FFF2-40B4-BE49-F238E27FC236}">
                <a16:creationId xmlns:a16="http://schemas.microsoft.com/office/drawing/2014/main" id="{40DEA678-9DDC-504D-9FA2-DF656E6544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92600" y="1625600"/>
            <a:ext cx="3911600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198" name="Picture 6" descr="Bildergebnis für geradeaus fahren">
            <a:extLst>
              <a:ext uri="{FF2B5EF4-FFF2-40B4-BE49-F238E27FC236}">
                <a16:creationId xmlns:a16="http://schemas.microsoft.com/office/drawing/2014/main" id="{DDEB9E47-106A-3A4A-8E75-017F56727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045494"/>
            <a:ext cx="3911600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65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Gehr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rechts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und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dann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geradeaus</a:t>
            </a:r>
            <a:r>
              <a:rPr lang="fr-FR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/>
          </a:p>
          <a:p>
            <a:pPr marL="0" indent="0" algn="ctr">
              <a:buNone/>
            </a:pPr>
            <a:r>
              <a:rPr lang="fr-FR" sz="4400" b="1" dirty="0"/>
              <a:t>Va à droite et ensuite tout droit.</a:t>
            </a:r>
          </a:p>
        </p:txBody>
      </p:sp>
    </p:spTree>
    <p:extLst>
      <p:ext uri="{BB962C8B-B14F-4D97-AF65-F5344CB8AC3E}">
        <p14:creationId xmlns:p14="http://schemas.microsoft.com/office/powerpoint/2010/main" val="43128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an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D7F23A8-1660-684E-A93C-761A70505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486" y="2168399"/>
            <a:ext cx="4141027" cy="319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18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auf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7E26402-17C5-134F-AD72-7F189AB3F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99" y="2484110"/>
            <a:ext cx="4880257" cy="303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1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unter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E1BB89E-6B42-BE4F-A224-76820B054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808" y="2711886"/>
            <a:ext cx="4029420" cy="259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68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vor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134DA7C-8A22-1E4B-8C40-BA9F8AE4D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190" y="2630767"/>
            <a:ext cx="4009775" cy="256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5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hinter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17AD693-3BDA-844B-8132-AC6431F8B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316" y="2717426"/>
            <a:ext cx="4393996" cy="250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2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FDBF66-935E-1345-993E-171901326B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In der </a:t>
            </a:r>
            <a:r>
              <a:rPr lang="fr-FR" dirty="0" err="1"/>
              <a:t>Stadt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47860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in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C21D9EE-5D86-B64E-8BE5-776856395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1" y="2978897"/>
            <a:ext cx="3426758" cy="234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2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neben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5850497-6558-DF49-AF68-9F70AF678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5991" y="2855632"/>
            <a:ext cx="3617753" cy="203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5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über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A77891B-2D03-4F4B-A12D-9A6FF6339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918" y="2718173"/>
            <a:ext cx="3051362" cy="251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1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zwischen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3D2D2BC-FC03-054E-80A3-E5A821368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6227" y="2779059"/>
            <a:ext cx="3451411" cy="263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9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Kreuzung</a:t>
            </a:r>
            <a:r>
              <a:rPr lang="fr-FR" b="1" dirty="0">
                <a:solidFill>
                  <a:srgbClr val="FF0000"/>
                </a:solidFill>
              </a:rPr>
              <a:t>, -en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218" name="Picture 2" descr="Bildergebnis für kreuzung">
            <a:extLst>
              <a:ext uri="{FF2B5EF4-FFF2-40B4-BE49-F238E27FC236}">
                <a16:creationId xmlns:a16="http://schemas.microsoft.com/office/drawing/2014/main" id="{1BA2BCDD-4044-0644-B85C-E4BBA3761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388" y="1825625"/>
            <a:ext cx="5461079" cy="381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43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Ampel</a:t>
            </a:r>
            <a:r>
              <a:rPr lang="fr-FR" b="1" dirty="0">
                <a:solidFill>
                  <a:srgbClr val="FF0000"/>
                </a:solidFill>
              </a:rPr>
              <a:t>, -n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42" name="Picture 2" descr="Bildergebnis für ampel">
            <a:extLst>
              <a:ext uri="{FF2B5EF4-FFF2-40B4-BE49-F238E27FC236}">
                <a16:creationId xmlns:a16="http://schemas.microsoft.com/office/drawing/2014/main" id="{E06A5109-62B0-2649-B538-1C1C8B3A2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924844"/>
            <a:ext cx="3911600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79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Ort</a:t>
            </a:r>
            <a:r>
              <a:rPr lang="fr-FR" b="1" dirty="0">
                <a:solidFill>
                  <a:srgbClr val="FF0000"/>
                </a:solidFill>
              </a:rPr>
              <a:t>, -e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/>
          </a:p>
          <a:p>
            <a:pPr marL="0" indent="0" algn="ctr">
              <a:buNone/>
            </a:pPr>
            <a:r>
              <a:rPr lang="fr-FR" sz="4400" b="1" dirty="0"/>
              <a:t>Le lieu, l’endroit</a:t>
            </a:r>
          </a:p>
        </p:txBody>
      </p:sp>
    </p:spTree>
    <p:extLst>
      <p:ext uri="{BB962C8B-B14F-4D97-AF65-F5344CB8AC3E}">
        <p14:creationId xmlns:p14="http://schemas.microsoft.com/office/powerpoint/2010/main" val="126138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Haltestelle</a:t>
            </a:r>
            <a:r>
              <a:rPr lang="fr-FR" b="1" dirty="0">
                <a:solidFill>
                  <a:srgbClr val="FF0000"/>
                </a:solidFill>
              </a:rPr>
              <a:t>, -n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268" name="Picture 4" descr="Bildergebnis für haltestelle">
            <a:extLst>
              <a:ext uri="{FF2B5EF4-FFF2-40B4-BE49-F238E27FC236}">
                <a16:creationId xmlns:a16="http://schemas.microsoft.com/office/drawing/2014/main" id="{7A6D55D6-5CFC-1241-90BB-E7DA93B80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371" y="1825625"/>
            <a:ext cx="5313257" cy="414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18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Aussteigen</a:t>
            </a:r>
            <a:br>
              <a:rPr lang="fr-FR" b="1" dirty="0">
                <a:solidFill>
                  <a:srgbClr val="FF0000"/>
                </a:solidFill>
              </a:rPr>
            </a:br>
            <a:r>
              <a:rPr lang="fr-FR" b="1" dirty="0">
                <a:solidFill>
                  <a:srgbClr val="FF0000"/>
                </a:solidFill>
              </a:rPr>
              <a:t>er </a:t>
            </a:r>
            <a:r>
              <a:rPr lang="fr-FR" b="1" dirty="0" err="1">
                <a:solidFill>
                  <a:srgbClr val="FF0000"/>
                </a:solidFill>
              </a:rPr>
              <a:t>steigt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aus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/>
          </a:p>
          <a:p>
            <a:pPr marL="0" indent="0" algn="ctr">
              <a:buNone/>
            </a:pPr>
            <a:r>
              <a:rPr lang="fr-FR" sz="4400" b="1" dirty="0"/>
              <a:t>Descendre d’un véhicule</a:t>
            </a:r>
          </a:p>
        </p:txBody>
      </p:sp>
    </p:spTree>
    <p:extLst>
      <p:ext uri="{BB962C8B-B14F-4D97-AF65-F5344CB8AC3E}">
        <p14:creationId xmlns:p14="http://schemas.microsoft.com/office/powerpoint/2010/main" val="235117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Marktplatz</a:t>
            </a:r>
            <a:r>
              <a:rPr lang="fr-FR" b="1" dirty="0">
                <a:solidFill>
                  <a:srgbClr val="FF0000"/>
                </a:solidFill>
              </a:rPr>
              <a:t>, -¨e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2290" name="Picture 2" descr="Bildergebnis für marktplatz">
            <a:extLst>
              <a:ext uri="{FF2B5EF4-FFF2-40B4-BE49-F238E27FC236}">
                <a16:creationId xmlns:a16="http://schemas.microsoft.com/office/drawing/2014/main" id="{C9C6FED6-F2C5-0F47-80EB-DC649E742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326" y="2245782"/>
            <a:ext cx="5225007" cy="347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65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Zentrum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/>
          </a:p>
          <a:p>
            <a:pPr marL="0" indent="0" algn="ctr">
              <a:buNone/>
            </a:pPr>
            <a:r>
              <a:rPr lang="fr-FR" sz="4400" b="1" dirty="0"/>
              <a:t>Le centre</a:t>
            </a:r>
          </a:p>
        </p:txBody>
      </p:sp>
    </p:spTree>
    <p:extLst>
      <p:ext uri="{BB962C8B-B14F-4D97-AF65-F5344CB8AC3E}">
        <p14:creationId xmlns:p14="http://schemas.microsoft.com/office/powerpoint/2010/main" val="308593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nah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/>
          </a:p>
          <a:p>
            <a:pPr marL="0" indent="0" algn="ctr">
              <a:buNone/>
            </a:pPr>
            <a:r>
              <a:rPr lang="fr-FR" sz="4400" b="1" dirty="0"/>
              <a:t>Proche, à proximité</a:t>
            </a:r>
          </a:p>
        </p:txBody>
      </p:sp>
    </p:spTree>
    <p:extLst>
      <p:ext uri="{BB962C8B-B14F-4D97-AF65-F5344CB8AC3E}">
        <p14:creationId xmlns:p14="http://schemas.microsoft.com/office/powerpoint/2010/main" val="224129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weit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/>
          </a:p>
          <a:p>
            <a:pPr marL="0" indent="0" algn="ctr">
              <a:buNone/>
            </a:pPr>
            <a:r>
              <a:rPr lang="fr-FR" sz="4400" b="1" dirty="0"/>
              <a:t>loin</a:t>
            </a:r>
          </a:p>
        </p:txBody>
      </p:sp>
    </p:spTree>
    <p:extLst>
      <p:ext uri="{BB962C8B-B14F-4D97-AF65-F5344CB8AC3E}">
        <p14:creationId xmlns:p14="http://schemas.microsoft.com/office/powerpoint/2010/main" val="407072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FDBF66-935E-1345-993E-171901326B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Geschäfte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37618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Bäckerei</a:t>
            </a:r>
            <a:r>
              <a:rPr lang="fr-FR" b="1" dirty="0">
                <a:solidFill>
                  <a:srgbClr val="FF0000"/>
                </a:solidFill>
              </a:rPr>
              <a:t>, -en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AutoShape 2" descr="Bildergebnis für bäckerei">
            <a:extLst>
              <a:ext uri="{FF2B5EF4-FFF2-40B4-BE49-F238E27FC236}">
                <a16:creationId xmlns:a16="http://schemas.microsoft.com/office/drawing/2014/main" id="{0595FE2C-C667-7546-B985-8513B2470F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9621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3316" name="Picture 4" descr="Bildergebnis für bäckerei">
            <a:extLst>
              <a:ext uri="{FF2B5EF4-FFF2-40B4-BE49-F238E27FC236}">
                <a16:creationId xmlns:a16="http://schemas.microsoft.com/office/drawing/2014/main" id="{74F9D4C4-4305-E549-B4F6-D525EFA9D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979" y="2211916"/>
            <a:ext cx="5479421" cy="364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49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Kiosk, -e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AutoShape 2" descr="Bildergebnis für im kiosk">
            <a:extLst>
              <a:ext uri="{FF2B5EF4-FFF2-40B4-BE49-F238E27FC236}">
                <a16:creationId xmlns:a16="http://schemas.microsoft.com/office/drawing/2014/main" id="{0F5AF127-F53B-6B4D-BF04-244BC51D2D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2063750"/>
            <a:ext cx="3911600" cy="273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4340" name="Picture 4" descr="Bildergebnis für im kiosk">
            <a:extLst>
              <a:ext uri="{FF2B5EF4-FFF2-40B4-BE49-F238E27FC236}">
                <a16:creationId xmlns:a16="http://schemas.microsoft.com/office/drawing/2014/main" id="{1F86875E-91F6-514B-A7AF-CBEB1938C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867" y="2063750"/>
            <a:ext cx="5215466" cy="372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92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Apotheke</a:t>
            </a:r>
            <a:r>
              <a:rPr lang="fr-FR" b="1" dirty="0">
                <a:solidFill>
                  <a:srgbClr val="FF0000"/>
                </a:solidFill>
              </a:rPr>
              <a:t>, -n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5362" name="Picture 2" descr="Bildergebnis für apotheke">
            <a:extLst>
              <a:ext uri="{FF2B5EF4-FFF2-40B4-BE49-F238E27FC236}">
                <a16:creationId xmlns:a16="http://schemas.microsoft.com/office/drawing/2014/main" id="{B61F80CC-B9E3-6545-878B-438358C66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706" y="2106083"/>
            <a:ext cx="4977094" cy="366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56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Post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AutoShape 2" descr="Bildergebnis für postkasten haus">
            <a:extLst>
              <a:ext uri="{FF2B5EF4-FFF2-40B4-BE49-F238E27FC236}">
                <a16:creationId xmlns:a16="http://schemas.microsoft.com/office/drawing/2014/main" id="{EC7639E1-DFE6-2743-957B-ED22B1A112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18000" y="1060450"/>
            <a:ext cx="3556000" cy="473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Bildergebnis für postkasten haus">
            <a:extLst>
              <a:ext uri="{FF2B5EF4-FFF2-40B4-BE49-F238E27FC236}">
                <a16:creationId xmlns:a16="http://schemas.microsoft.com/office/drawing/2014/main" id="{80FE11C7-3C61-274F-AEAE-0C546B20A5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2127250"/>
            <a:ext cx="3911600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6390" name="Picture 6" descr="Bildergebnis für postkasten haus">
            <a:extLst>
              <a:ext uri="{FF2B5EF4-FFF2-40B4-BE49-F238E27FC236}">
                <a16:creationId xmlns:a16="http://schemas.microsoft.com/office/drawing/2014/main" id="{D993A95C-7EC1-F545-9F75-A6010BC6F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917" y="2127250"/>
            <a:ext cx="5488165" cy="365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96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Bank, -en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7410" name="Picture 2" descr="Bildergebnis für bank schweiz">
            <a:extLst>
              <a:ext uri="{FF2B5EF4-FFF2-40B4-BE49-F238E27FC236}">
                <a16:creationId xmlns:a16="http://schemas.microsoft.com/office/drawing/2014/main" id="{89DC4822-0ADD-5941-81E8-D7D6513C4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534" y="2434165"/>
            <a:ext cx="5833533" cy="291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09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Einkaufen</a:t>
            </a:r>
            <a:br>
              <a:rPr lang="fr-FR" b="1" dirty="0">
                <a:solidFill>
                  <a:srgbClr val="FF0000"/>
                </a:solidFill>
              </a:rPr>
            </a:br>
            <a:r>
              <a:rPr lang="fr-FR" b="1" dirty="0">
                <a:solidFill>
                  <a:srgbClr val="FF0000"/>
                </a:solidFill>
              </a:rPr>
              <a:t>er </a:t>
            </a:r>
            <a:r>
              <a:rPr lang="fr-FR" b="1" dirty="0" err="1">
                <a:solidFill>
                  <a:srgbClr val="FF0000"/>
                </a:solidFill>
              </a:rPr>
              <a:t>kauft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ein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8434" name="Picture 2" descr="Bildergebnis für einkaufen">
            <a:extLst>
              <a:ext uri="{FF2B5EF4-FFF2-40B4-BE49-F238E27FC236}">
                <a16:creationId xmlns:a16="http://schemas.microsoft.com/office/drawing/2014/main" id="{01EB717A-1FBC-5C49-9894-B2BDC8EBD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243" y="2008716"/>
            <a:ext cx="5810157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89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Bezahlen</a:t>
            </a:r>
            <a:br>
              <a:rPr lang="fr-FR" b="1" dirty="0">
                <a:solidFill>
                  <a:srgbClr val="FF0000"/>
                </a:solidFill>
              </a:rPr>
            </a:br>
            <a:r>
              <a:rPr lang="fr-FR" b="1" dirty="0">
                <a:solidFill>
                  <a:srgbClr val="FF0000"/>
                </a:solidFill>
              </a:rPr>
              <a:t>er </a:t>
            </a:r>
            <a:r>
              <a:rPr lang="fr-FR" b="1" dirty="0" err="1">
                <a:solidFill>
                  <a:srgbClr val="FF0000"/>
                </a:solidFill>
              </a:rPr>
              <a:t>bezahlt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AutoShape 2" descr="Bildergebnis für bezahlen euro">
            <a:extLst>
              <a:ext uri="{FF2B5EF4-FFF2-40B4-BE49-F238E27FC236}">
                <a16:creationId xmlns:a16="http://schemas.microsoft.com/office/drawing/2014/main" id="{0C1169CB-DF36-D342-9D73-EEFF6ABCC2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2101850"/>
            <a:ext cx="3911600" cy="265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9460" name="Picture 4" descr="Bildergebnis für bezahlen euro">
            <a:extLst>
              <a:ext uri="{FF2B5EF4-FFF2-40B4-BE49-F238E27FC236}">
                <a16:creationId xmlns:a16="http://schemas.microsoft.com/office/drawing/2014/main" id="{72F2E780-818F-7C42-BBC5-4CD242CA5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659" y="2188369"/>
            <a:ext cx="5448682" cy="362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53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Hotel</a:t>
            </a:r>
            <a:r>
              <a:rPr lang="fr-FR" b="1" dirty="0">
                <a:solidFill>
                  <a:srgbClr val="FF0000"/>
                </a:solidFill>
              </a:rPr>
              <a:t>, -s</a:t>
            </a:r>
          </a:p>
        </p:txBody>
      </p:sp>
      <p:pic>
        <p:nvPicPr>
          <p:cNvPr id="1026" name="Picture 2" descr="Résultat de recherche d'images pour &quot;hotel&quot;">
            <a:extLst>
              <a:ext uri="{FF2B5EF4-FFF2-40B4-BE49-F238E27FC236}">
                <a16:creationId xmlns:a16="http://schemas.microsoft.com/office/drawing/2014/main" id="{F591D81E-BB6A-A84F-9F3E-D7F286DE7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720" y="2341033"/>
            <a:ext cx="7458559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39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Shoppen</a:t>
            </a:r>
            <a:br>
              <a:rPr lang="fr-FR" b="1" dirty="0">
                <a:solidFill>
                  <a:srgbClr val="FF0000"/>
                </a:solidFill>
              </a:rPr>
            </a:br>
            <a:r>
              <a:rPr lang="fr-FR" b="1" dirty="0">
                <a:solidFill>
                  <a:srgbClr val="FF0000"/>
                </a:solidFill>
              </a:rPr>
              <a:t>er </a:t>
            </a:r>
            <a:r>
              <a:rPr lang="fr-FR" b="1" dirty="0" err="1">
                <a:solidFill>
                  <a:srgbClr val="FF0000"/>
                </a:solidFill>
              </a:rPr>
              <a:t>shoppt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AutoShape 2" descr="Bildergebnis für shoppen frau">
            <a:extLst>
              <a:ext uri="{FF2B5EF4-FFF2-40B4-BE49-F238E27FC236}">
                <a16:creationId xmlns:a16="http://schemas.microsoft.com/office/drawing/2014/main" id="{C7A103EA-9C91-2642-952E-59D2F5EA39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2127250"/>
            <a:ext cx="3911600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484" name="Picture 4" descr="Bildergebnis für shoppen frau">
            <a:extLst>
              <a:ext uri="{FF2B5EF4-FFF2-40B4-BE49-F238E27FC236}">
                <a16:creationId xmlns:a16="http://schemas.microsoft.com/office/drawing/2014/main" id="{2AA80C7B-A7DF-4E47-89CD-AB162203D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687" y="2286000"/>
            <a:ext cx="1753945" cy="349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20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Kaufhaus</a:t>
            </a:r>
            <a:r>
              <a:rPr lang="fr-FR" b="1" dirty="0">
                <a:solidFill>
                  <a:srgbClr val="FF0000"/>
                </a:solidFill>
              </a:rPr>
              <a:t>, - ¨er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1506" name="Picture 2" descr="Bildergebnis für kaufhaus">
            <a:extLst>
              <a:ext uri="{FF2B5EF4-FFF2-40B4-BE49-F238E27FC236}">
                <a16:creationId xmlns:a16="http://schemas.microsoft.com/office/drawing/2014/main" id="{62AD831F-2EF3-B244-AC0E-78B3CDB64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620" y="1976437"/>
            <a:ext cx="6084447" cy="404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90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Geschäft</a:t>
            </a:r>
            <a:r>
              <a:rPr lang="fr-FR" b="1" dirty="0">
                <a:solidFill>
                  <a:srgbClr val="FF0000"/>
                </a:solidFill>
              </a:rPr>
              <a:t>, -e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AutoShape 2" descr="Résultat de recherche d'images pour &quot;fnac&quot;">
            <a:extLst>
              <a:ext uri="{FF2B5EF4-FFF2-40B4-BE49-F238E27FC236}">
                <a16:creationId xmlns:a16="http://schemas.microsoft.com/office/drawing/2014/main" id="{5106FF89-0A43-644C-912C-E9029A610C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89300" y="622300"/>
            <a:ext cx="5613400" cy="561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2530" name="Picture 2" descr="Bildergebnis für geschäft h&amp;m">
            <a:extLst>
              <a:ext uri="{FF2B5EF4-FFF2-40B4-BE49-F238E27FC236}">
                <a16:creationId xmlns:a16="http://schemas.microsoft.com/office/drawing/2014/main" id="{1E14FE32-0ED5-7E4F-9752-A77106744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756" y="2178049"/>
            <a:ext cx="5453978" cy="363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98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Kasse</a:t>
            </a:r>
            <a:r>
              <a:rPr lang="fr-FR" b="1" dirty="0">
                <a:solidFill>
                  <a:srgbClr val="FF0000"/>
                </a:solidFill>
              </a:rPr>
              <a:t>, -n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3554" name="Picture 2" descr="Bildergebnis für kasse im supermarkt">
            <a:extLst>
              <a:ext uri="{FF2B5EF4-FFF2-40B4-BE49-F238E27FC236}">
                <a16:creationId xmlns:a16="http://schemas.microsoft.com/office/drawing/2014/main" id="{AF2A8540-78CD-F14E-ABFF-D23707086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919" y="1962944"/>
            <a:ext cx="5104161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5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FDBF66-935E-1345-993E-171901326B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Lebensmittel</a:t>
            </a:r>
            <a:r>
              <a:rPr lang="fr-FR" dirty="0"/>
              <a:t> &amp; </a:t>
            </a:r>
            <a:r>
              <a:rPr lang="fr-FR" dirty="0" err="1"/>
              <a:t>Waren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60871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Medikament</a:t>
            </a:r>
            <a:r>
              <a:rPr lang="fr-FR" b="1" dirty="0">
                <a:solidFill>
                  <a:srgbClr val="FF0000"/>
                </a:solidFill>
              </a:rPr>
              <a:t>, -e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AutoShape 2" descr="Bildergebnis für medikament">
            <a:extLst>
              <a:ext uri="{FF2B5EF4-FFF2-40B4-BE49-F238E27FC236}">
                <a16:creationId xmlns:a16="http://schemas.microsoft.com/office/drawing/2014/main" id="{EB995759-7EF9-4C4D-8DC7-14ABCF07DE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9621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4582" name="Picture 6" descr="Bildergebnis für medikament">
            <a:extLst>
              <a:ext uri="{FF2B5EF4-FFF2-40B4-BE49-F238E27FC236}">
                <a16:creationId xmlns:a16="http://schemas.microsoft.com/office/drawing/2014/main" id="{F7D95890-9722-FA43-B650-638BD3ED0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776" y="1947333"/>
            <a:ext cx="6084447" cy="404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65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Zeitschrift</a:t>
            </a:r>
            <a:r>
              <a:rPr lang="fr-FR" b="1" dirty="0">
                <a:solidFill>
                  <a:srgbClr val="FF0000"/>
                </a:solidFill>
              </a:rPr>
              <a:t>, -en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5602" name="Picture 2" descr="Bildergebnis für zeitschrift">
            <a:extLst>
              <a:ext uri="{FF2B5EF4-FFF2-40B4-BE49-F238E27FC236}">
                <a16:creationId xmlns:a16="http://schemas.microsoft.com/office/drawing/2014/main" id="{10471A98-F233-F144-B58D-9A82C0B72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950" y="1690688"/>
            <a:ext cx="359410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25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Zeitung, -en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AutoShape 2" descr="Résultat de recherche d'images pour &quot;zeitung freiburger&quot;">
            <a:extLst>
              <a:ext uri="{FF2B5EF4-FFF2-40B4-BE49-F238E27FC236}">
                <a16:creationId xmlns:a16="http://schemas.microsoft.com/office/drawing/2014/main" id="{8FD8ECA4-2633-E348-8A44-84F6141F25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51000" y="1612900"/>
            <a:ext cx="8890000" cy="363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6626" name="Picture 2" descr="Bildergebnis für zeitung">
            <a:extLst>
              <a:ext uri="{FF2B5EF4-FFF2-40B4-BE49-F238E27FC236}">
                <a16:creationId xmlns:a16="http://schemas.microsoft.com/office/drawing/2014/main" id="{A3612FB1-2864-B64C-9998-0B77EBE96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085" y="2096294"/>
            <a:ext cx="624191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63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FDBF66-935E-1345-993E-171901326B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Schulsachen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48246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Blatt</a:t>
            </a:r>
            <a:r>
              <a:rPr lang="fr-FR" b="1" dirty="0">
                <a:solidFill>
                  <a:srgbClr val="FF0000"/>
                </a:solidFill>
              </a:rPr>
              <a:t>, -¨er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AutoShape 2" descr="Bildergebnis für blatt papier">
            <a:extLst>
              <a:ext uri="{FF2B5EF4-FFF2-40B4-BE49-F238E27FC236}">
                <a16:creationId xmlns:a16="http://schemas.microsoft.com/office/drawing/2014/main" id="{50392E31-4D35-DC4C-8042-30A3C7D9FA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130300"/>
            <a:ext cx="3911600" cy="459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7652" name="Picture 4" descr="Bildergebnis für blatt papier">
            <a:extLst>
              <a:ext uri="{FF2B5EF4-FFF2-40B4-BE49-F238E27FC236}">
                <a16:creationId xmlns:a16="http://schemas.microsoft.com/office/drawing/2014/main" id="{7D87757A-5452-7A47-8D24-9CFAA3DA2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269" y="1880394"/>
            <a:ext cx="3017462" cy="424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86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Sportplatz</a:t>
            </a:r>
            <a:r>
              <a:rPr lang="fr-FR" b="1" dirty="0">
                <a:solidFill>
                  <a:srgbClr val="FF0000"/>
                </a:solidFill>
              </a:rPr>
              <a:t>, -¨e</a:t>
            </a:r>
          </a:p>
        </p:txBody>
      </p:sp>
      <p:sp>
        <p:nvSpPr>
          <p:cNvPr id="3" name="AutoShape 2" descr="Bildergebnis für sportplatz">
            <a:extLst>
              <a:ext uri="{FF2B5EF4-FFF2-40B4-BE49-F238E27FC236}">
                <a16:creationId xmlns:a16="http://schemas.microsoft.com/office/drawing/2014/main" id="{9992C327-34B2-4447-9C49-6FC29D5011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Bildergebnis für sportplatz">
            <a:extLst>
              <a:ext uri="{FF2B5EF4-FFF2-40B4-BE49-F238E27FC236}">
                <a16:creationId xmlns:a16="http://schemas.microsoft.com/office/drawing/2014/main" id="{49A15CB4-35B0-E445-A472-D1102BAE1B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2330450"/>
            <a:ext cx="3911600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6" descr="Bildergebnis für sportplatz">
            <a:extLst>
              <a:ext uri="{FF2B5EF4-FFF2-40B4-BE49-F238E27FC236}">
                <a16:creationId xmlns:a16="http://schemas.microsoft.com/office/drawing/2014/main" id="{749F99DE-FF58-5248-8D0C-5ADF6D5559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92600" y="2482850"/>
            <a:ext cx="3911600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10" descr="Bildergebnis für sportplatz">
            <a:extLst>
              <a:ext uri="{FF2B5EF4-FFF2-40B4-BE49-F238E27FC236}">
                <a16:creationId xmlns:a16="http://schemas.microsoft.com/office/drawing/2014/main" id="{6236C6F1-A356-2844-A2D8-049D0C71DE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45000" y="2635250"/>
            <a:ext cx="3911600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60" name="Picture 12" descr="Bildergebnis für sportplatz">
            <a:extLst>
              <a:ext uri="{FF2B5EF4-FFF2-40B4-BE49-F238E27FC236}">
                <a16:creationId xmlns:a16="http://schemas.microsoft.com/office/drawing/2014/main" id="{4B7F51A8-1D52-7046-A87A-D9FC57692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1819275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14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Kuli</a:t>
            </a:r>
            <a:r>
              <a:rPr lang="fr-FR" b="1" dirty="0">
                <a:solidFill>
                  <a:srgbClr val="FF0000"/>
                </a:solidFill>
              </a:rPr>
              <a:t>, -s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AutoShape 2" descr="Bildergebnis für kuli">
            <a:extLst>
              <a:ext uri="{FF2B5EF4-FFF2-40B4-BE49-F238E27FC236}">
                <a16:creationId xmlns:a16="http://schemas.microsoft.com/office/drawing/2014/main" id="{50282090-D204-7B4D-B5BD-5B0A4A92F4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13150" y="1568450"/>
            <a:ext cx="4965700" cy="372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8676" name="Picture 4" descr="Bildergebnis für kuli">
            <a:extLst>
              <a:ext uri="{FF2B5EF4-FFF2-40B4-BE49-F238E27FC236}">
                <a16:creationId xmlns:a16="http://schemas.microsoft.com/office/drawing/2014/main" id="{E9A8AC16-5E39-8B45-9E34-5846DB872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122" y="2178050"/>
            <a:ext cx="5483755" cy="364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18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Bleistift</a:t>
            </a:r>
            <a:r>
              <a:rPr lang="fr-FR" b="1" dirty="0">
                <a:solidFill>
                  <a:srgbClr val="FF0000"/>
                </a:solidFill>
              </a:rPr>
              <a:t>, -e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9698" name="Picture 2" descr="Bildergebnis für bleistift">
            <a:extLst>
              <a:ext uri="{FF2B5EF4-FFF2-40B4-BE49-F238E27FC236}">
                <a16:creationId xmlns:a16="http://schemas.microsoft.com/office/drawing/2014/main" id="{04371EFE-1224-D448-9C1B-3577D3650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284" y="2533649"/>
            <a:ext cx="6967240" cy="251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32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Radiergummi</a:t>
            </a:r>
            <a:r>
              <a:rPr lang="fr-FR" b="1" dirty="0">
                <a:solidFill>
                  <a:srgbClr val="FF0000"/>
                </a:solidFill>
              </a:rPr>
              <a:t>, -s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22" name="Picture 2" descr="Bildergebnis für radiergummi">
            <a:extLst>
              <a:ext uri="{FF2B5EF4-FFF2-40B4-BE49-F238E27FC236}">
                <a16:creationId xmlns:a16="http://schemas.microsoft.com/office/drawing/2014/main" id="{BBD73BA7-AC94-6A4F-8AC2-D9DBE9304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50" y="2343944"/>
            <a:ext cx="49657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38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Lineal</a:t>
            </a:r>
            <a:r>
              <a:rPr lang="fr-FR" b="1" dirty="0">
                <a:solidFill>
                  <a:srgbClr val="FF0000"/>
                </a:solidFill>
              </a:rPr>
              <a:t>, -e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AutoShape 2" descr="Bildergebnis für lineal">
            <a:extLst>
              <a:ext uri="{FF2B5EF4-FFF2-40B4-BE49-F238E27FC236}">
                <a16:creationId xmlns:a16="http://schemas.microsoft.com/office/drawing/2014/main" id="{CDA53BA9-0DD4-054D-9078-1BA7F1F00C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13150" y="2603500"/>
            <a:ext cx="4965700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Bildergebnis für lineal">
            <a:extLst>
              <a:ext uri="{FF2B5EF4-FFF2-40B4-BE49-F238E27FC236}">
                <a16:creationId xmlns:a16="http://schemas.microsoft.com/office/drawing/2014/main" id="{711848EC-7FF0-CC48-893B-280EB14C21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25850" y="2609850"/>
            <a:ext cx="49403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1750" name="Picture 6" descr="Bildergebnis für lineal">
            <a:extLst>
              <a:ext uri="{FF2B5EF4-FFF2-40B4-BE49-F238E27FC236}">
                <a16:creationId xmlns:a16="http://schemas.microsoft.com/office/drawing/2014/main" id="{4B93601C-B59A-3746-9C0A-DC650F553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116" y="2528094"/>
            <a:ext cx="5877767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98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Schere</a:t>
            </a:r>
            <a:r>
              <a:rPr lang="fr-FR" b="1" dirty="0">
                <a:solidFill>
                  <a:srgbClr val="FF0000"/>
                </a:solidFill>
              </a:rPr>
              <a:t>, -n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AutoShape 2" descr="Bildergebnis für schere">
            <a:extLst>
              <a:ext uri="{FF2B5EF4-FFF2-40B4-BE49-F238E27FC236}">
                <a16:creationId xmlns:a16="http://schemas.microsoft.com/office/drawing/2014/main" id="{6F2CA5A4-20A4-BD46-AE4A-326AAA1B7D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13150" y="1676400"/>
            <a:ext cx="49657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2772" name="Picture 4" descr="Bildergebnis für schere">
            <a:extLst>
              <a:ext uri="{FF2B5EF4-FFF2-40B4-BE49-F238E27FC236}">
                <a16:creationId xmlns:a16="http://schemas.microsoft.com/office/drawing/2014/main" id="{42BACD6D-81F6-024C-BB22-6E140E103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50" y="2343944"/>
            <a:ext cx="49657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16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FDBF66-935E-1345-993E-171901326B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Eine</a:t>
            </a:r>
            <a:r>
              <a:rPr lang="fr-FR" dirty="0"/>
              <a:t> </a:t>
            </a:r>
            <a:r>
              <a:rPr lang="fr-FR" dirty="0" err="1"/>
              <a:t>Geschichte</a:t>
            </a:r>
            <a:r>
              <a:rPr lang="fr-FR" dirty="0"/>
              <a:t> </a:t>
            </a:r>
            <a:r>
              <a:rPr lang="fr-FR" dirty="0" err="1"/>
              <a:t>verstehen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05838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Handy</a:t>
            </a:r>
            <a:r>
              <a:rPr lang="fr-FR" b="1" dirty="0">
                <a:solidFill>
                  <a:srgbClr val="FF0000"/>
                </a:solidFill>
              </a:rPr>
              <a:t>, -s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AutoShape 4" descr="Résultat de recherche d'images pour &quot;samsung&quot;">
            <a:extLst>
              <a:ext uri="{FF2B5EF4-FFF2-40B4-BE49-F238E27FC236}">
                <a16:creationId xmlns:a16="http://schemas.microsoft.com/office/drawing/2014/main" id="{26369D7F-4616-7C4A-8649-2452488665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17900" y="622300"/>
            <a:ext cx="5156200" cy="561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3794" name="Picture 2" descr="Bildergebnis für handy">
            <a:extLst>
              <a:ext uri="{FF2B5EF4-FFF2-40B4-BE49-F238E27FC236}">
                <a16:creationId xmlns:a16="http://schemas.microsoft.com/office/drawing/2014/main" id="{C5D1964B-D150-E246-82B0-7B684BF7F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532" y="2118782"/>
            <a:ext cx="3793067" cy="379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84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Portemonnaie, -s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AutoShape 2" descr="Bildergebnis für portemonnaie">
            <a:extLst>
              <a:ext uri="{FF2B5EF4-FFF2-40B4-BE49-F238E27FC236}">
                <a16:creationId xmlns:a16="http://schemas.microsoft.com/office/drawing/2014/main" id="{A80C6DAD-11A6-E647-AE81-2E20256D2E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13150" y="1771650"/>
            <a:ext cx="49657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4820" name="Picture 4" descr="Bildergebnis für portemonnaie">
            <a:extLst>
              <a:ext uri="{FF2B5EF4-FFF2-40B4-BE49-F238E27FC236}">
                <a16:creationId xmlns:a16="http://schemas.microsoft.com/office/drawing/2014/main" id="{850A0909-6E81-3645-A539-5076D8309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50" y="2343944"/>
            <a:ext cx="49657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22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Akku</a:t>
            </a:r>
            <a:r>
              <a:rPr lang="fr-FR" b="1" dirty="0">
                <a:solidFill>
                  <a:srgbClr val="FF0000"/>
                </a:solidFill>
              </a:rPr>
              <a:t>, -s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AutoShape 2" descr="Bildergebnis für akku handy">
            <a:extLst>
              <a:ext uri="{FF2B5EF4-FFF2-40B4-BE49-F238E27FC236}">
                <a16:creationId xmlns:a16="http://schemas.microsoft.com/office/drawing/2014/main" id="{D82F03B2-966B-A74B-B10D-416CB57DAC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13150" y="1771650"/>
            <a:ext cx="49657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5844" name="Picture 4" descr="Bildergebnis für akku handy">
            <a:extLst>
              <a:ext uri="{FF2B5EF4-FFF2-40B4-BE49-F238E27FC236}">
                <a16:creationId xmlns:a16="http://schemas.microsoft.com/office/drawing/2014/main" id="{0720765C-8BDB-F240-83C0-0C112788B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50" y="1912144"/>
            <a:ext cx="4965700" cy="417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02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leer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AutoShape 2" descr="Bildergebnis für kein akku">
            <a:extLst>
              <a:ext uri="{FF2B5EF4-FFF2-40B4-BE49-F238E27FC236}">
                <a16:creationId xmlns:a16="http://schemas.microsoft.com/office/drawing/2014/main" id="{2E2A30D3-EF91-DC4D-B04F-275895C9EE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13150" y="1149350"/>
            <a:ext cx="4965700" cy="45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Bildergebnis für kein akku">
            <a:extLst>
              <a:ext uri="{FF2B5EF4-FFF2-40B4-BE49-F238E27FC236}">
                <a16:creationId xmlns:a16="http://schemas.microsoft.com/office/drawing/2014/main" id="{5A37916F-FC36-FA4C-80DE-464570010B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13150" y="2184400"/>
            <a:ext cx="4965700" cy="24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8" descr="Bildergebnis für kein akku">
            <a:extLst>
              <a:ext uri="{FF2B5EF4-FFF2-40B4-BE49-F238E27FC236}">
                <a16:creationId xmlns:a16="http://schemas.microsoft.com/office/drawing/2014/main" id="{AF631824-75A2-184C-9380-30803C6A2E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67250" y="20002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10" descr="Bildergebnis für telefon klingelt symbol">
            <a:extLst>
              <a:ext uri="{FF2B5EF4-FFF2-40B4-BE49-F238E27FC236}">
                <a16:creationId xmlns:a16="http://schemas.microsoft.com/office/drawing/2014/main" id="{BC0A1B17-F8A7-F249-8518-94534685FA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13150" y="933450"/>
            <a:ext cx="4965700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12" descr="Bildergebnis für telefon klingelt clipart">
            <a:extLst>
              <a:ext uri="{FF2B5EF4-FFF2-40B4-BE49-F238E27FC236}">
                <a16:creationId xmlns:a16="http://schemas.microsoft.com/office/drawing/2014/main" id="{EF6A35FF-B9B5-D04F-BC74-7D949BFDCA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48100" y="1066800"/>
            <a:ext cx="44958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14" descr="Bildergebnis für telefon klingelt clipart">
            <a:extLst>
              <a:ext uri="{FF2B5EF4-FFF2-40B4-BE49-F238E27FC236}">
                <a16:creationId xmlns:a16="http://schemas.microsoft.com/office/drawing/2014/main" id="{BDC71B9E-416A-1741-82D9-077F8C704ED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19650" y="21526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AutoShape 16" descr="Bildergebnis für telefon klingelt">
            <a:extLst>
              <a:ext uri="{FF2B5EF4-FFF2-40B4-BE49-F238E27FC236}">
                <a16:creationId xmlns:a16="http://schemas.microsoft.com/office/drawing/2014/main" id="{B1101063-3CBC-724E-9047-1EC692CDCA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65550" y="1092200"/>
            <a:ext cx="4965700" cy="497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18" descr="Bildergebnis für keine batterie handy">
            <a:extLst>
              <a:ext uri="{FF2B5EF4-FFF2-40B4-BE49-F238E27FC236}">
                <a16:creationId xmlns:a16="http://schemas.microsoft.com/office/drawing/2014/main" id="{5CFC2FC2-812B-8F4C-B516-9DA1B8AD1F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94200" y="2235200"/>
            <a:ext cx="3403600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4" name="Picture 4" descr="Bildergebnis für akku handy">
            <a:extLst>
              <a:ext uri="{FF2B5EF4-FFF2-40B4-BE49-F238E27FC236}">
                <a16:creationId xmlns:a16="http://schemas.microsoft.com/office/drawing/2014/main" id="{A1C7C7A5-3A86-294D-AAFD-3C61C7716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50" y="1912144"/>
            <a:ext cx="4965700" cy="417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DB94B11F-28A6-1A4B-8D65-B0BB23D71D2C}"/>
              </a:ext>
            </a:extLst>
          </p:cNvPr>
          <p:cNvCxnSpPr/>
          <p:nvPr/>
        </p:nvCxnSpPr>
        <p:spPr>
          <a:xfrm flipH="1">
            <a:off x="8731250" y="1690688"/>
            <a:ext cx="980309" cy="5445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922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Bahnhof, -¨e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AutoShape 2" descr="Bildergebnis für bahnhof">
            <a:extLst>
              <a:ext uri="{FF2B5EF4-FFF2-40B4-BE49-F238E27FC236}">
                <a16:creationId xmlns:a16="http://schemas.microsoft.com/office/drawing/2014/main" id="{D239D018-3634-0340-8C0C-62804FC88E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19621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Bildergebnis für bahnhof">
            <a:extLst>
              <a:ext uri="{FF2B5EF4-FFF2-40B4-BE49-F238E27FC236}">
                <a16:creationId xmlns:a16="http://schemas.microsoft.com/office/drawing/2014/main" id="{A9FF1AA2-AE6B-E740-AA91-55D700186B9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92600" y="2114550"/>
            <a:ext cx="39116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080" name="Picture 8" descr="Bildergebnis für bahnhof">
            <a:extLst>
              <a:ext uri="{FF2B5EF4-FFF2-40B4-BE49-F238E27FC236}">
                <a16:creationId xmlns:a16="http://schemas.microsoft.com/office/drawing/2014/main" id="{0E63C411-3E91-FD40-9C35-B7F8CE87E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776" y="1844145"/>
            <a:ext cx="6084447" cy="404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44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klingeln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AutoShape 2" descr="Bildergebnis für klingeln">
            <a:extLst>
              <a:ext uri="{FF2B5EF4-FFF2-40B4-BE49-F238E27FC236}">
                <a16:creationId xmlns:a16="http://schemas.microsoft.com/office/drawing/2014/main" id="{6EB84915-742D-E243-9108-DC198A7364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13150" y="939800"/>
            <a:ext cx="4965700" cy="497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4" descr="Bildergebnis für klingeln">
            <a:extLst>
              <a:ext uri="{FF2B5EF4-FFF2-40B4-BE49-F238E27FC236}">
                <a16:creationId xmlns:a16="http://schemas.microsoft.com/office/drawing/2014/main" id="{79485B38-D7ED-5B45-A54C-603D8C7A32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76650" y="889000"/>
            <a:ext cx="48387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6" descr="Bildergebnis für telefon klingelt">
            <a:extLst>
              <a:ext uri="{FF2B5EF4-FFF2-40B4-BE49-F238E27FC236}">
                <a16:creationId xmlns:a16="http://schemas.microsoft.com/office/drawing/2014/main" id="{C1E082AA-EFC8-B94A-8D4C-3C041455D8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65550" y="1085850"/>
            <a:ext cx="4965700" cy="499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8" descr="Bildergebnis für telefon klingelt">
            <a:extLst>
              <a:ext uri="{FF2B5EF4-FFF2-40B4-BE49-F238E27FC236}">
                <a16:creationId xmlns:a16="http://schemas.microsoft.com/office/drawing/2014/main" id="{351DFA33-F442-2C4B-AC0A-4D724064DB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13150" y="996950"/>
            <a:ext cx="4965700" cy="486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9" name="AutoShape 10" descr="Bildergebnis für telefon klingelt">
            <a:extLst>
              <a:ext uri="{FF2B5EF4-FFF2-40B4-BE49-F238E27FC236}">
                <a16:creationId xmlns:a16="http://schemas.microsoft.com/office/drawing/2014/main" id="{C761ED2D-0495-F741-A815-F240C9B3F7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17950" y="1244600"/>
            <a:ext cx="4965700" cy="497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" name="AutoShape 12" descr="Bildergebnis für telefon klingelt">
            <a:extLst>
              <a:ext uri="{FF2B5EF4-FFF2-40B4-BE49-F238E27FC236}">
                <a16:creationId xmlns:a16="http://schemas.microsoft.com/office/drawing/2014/main" id="{AABC6325-E08C-3E4D-B65E-7DFFF931F7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70350" y="1397000"/>
            <a:ext cx="4965700" cy="497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" name="AutoShape 14" descr="Bildergebnis für telefon klingelt">
            <a:extLst>
              <a:ext uri="{FF2B5EF4-FFF2-40B4-BE49-F238E27FC236}">
                <a16:creationId xmlns:a16="http://schemas.microsoft.com/office/drawing/2014/main" id="{C2D00D5D-2567-6444-BB04-72E6D2CA35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65550" y="1149350"/>
            <a:ext cx="4965700" cy="486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16" descr="Bildergebnis für klingeln">
            <a:extLst>
              <a:ext uri="{FF2B5EF4-FFF2-40B4-BE49-F238E27FC236}">
                <a16:creationId xmlns:a16="http://schemas.microsoft.com/office/drawing/2014/main" id="{0027841A-AF63-F549-9797-6BC49370A2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65550" y="1098550"/>
            <a:ext cx="4965700" cy="496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18" descr="Bildergebnis für klingeln">
            <a:extLst>
              <a:ext uri="{FF2B5EF4-FFF2-40B4-BE49-F238E27FC236}">
                <a16:creationId xmlns:a16="http://schemas.microsoft.com/office/drawing/2014/main" id="{2916567D-69EF-A64C-A6C9-F12772436F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29050" y="1041400"/>
            <a:ext cx="48387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4" name="Picture 16" descr="Résultat de recherche d'images pour &quot;telefon klingeln&quot;">
            <a:extLst>
              <a:ext uri="{FF2B5EF4-FFF2-40B4-BE49-F238E27FC236}">
                <a16:creationId xmlns:a16="http://schemas.microsoft.com/office/drawing/2014/main" id="{207E85C9-636E-0549-AA81-854244FBD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1747838"/>
            <a:ext cx="4800600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73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zu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spät</a:t>
            </a:r>
            <a:r>
              <a:rPr lang="fr-FR" b="1" dirty="0">
                <a:solidFill>
                  <a:srgbClr val="FF0000"/>
                </a:solidFill>
              </a:rPr>
              <a:t> sein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/>
          </a:p>
          <a:p>
            <a:pPr marL="0" indent="0" algn="ctr">
              <a:buNone/>
            </a:pPr>
            <a:r>
              <a:rPr lang="fr-FR" sz="4400" b="1" dirty="0"/>
              <a:t>être trop tard</a:t>
            </a:r>
          </a:p>
        </p:txBody>
      </p:sp>
    </p:spTree>
    <p:extLst>
      <p:ext uri="{BB962C8B-B14F-4D97-AF65-F5344CB8AC3E}">
        <p14:creationId xmlns:p14="http://schemas.microsoft.com/office/powerpoint/2010/main" val="45913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Fahrkarte</a:t>
            </a:r>
            <a:r>
              <a:rPr lang="fr-FR" b="1" dirty="0">
                <a:solidFill>
                  <a:srgbClr val="FF0000"/>
                </a:solidFill>
              </a:rPr>
              <a:t>, -n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 descr="Bildergebnis für fahrkarte">
            <a:extLst>
              <a:ext uri="{FF2B5EF4-FFF2-40B4-BE49-F238E27FC236}">
                <a16:creationId xmlns:a16="http://schemas.microsoft.com/office/drawing/2014/main" id="{6107E746-DEF9-C448-B119-CA70053A87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"/>
          <a:stretch/>
        </p:blipFill>
        <p:spPr bwMode="auto">
          <a:xfrm>
            <a:off x="4219465" y="2616994"/>
            <a:ext cx="3753069" cy="276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33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warten</a:t>
            </a:r>
            <a:br>
              <a:rPr lang="fr-FR" b="1" dirty="0">
                <a:solidFill>
                  <a:srgbClr val="FF0000"/>
                </a:solidFill>
              </a:rPr>
            </a:br>
            <a:r>
              <a:rPr lang="fr-FR" b="1" dirty="0">
                <a:solidFill>
                  <a:srgbClr val="FF0000"/>
                </a:solidFill>
              </a:rPr>
              <a:t>er </a:t>
            </a:r>
            <a:r>
              <a:rPr lang="fr-FR" b="1" dirty="0" err="1">
                <a:solidFill>
                  <a:srgbClr val="FF0000"/>
                </a:solidFill>
              </a:rPr>
              <a:t>wartet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sz="4400" b="1" dirty="0"/>
          </a:p>
          <a:p>
            <a:pPr marL="0" indent="0" algn="ctr">
              <a:buNone/>
            </a:pPr>
            <a:r>
              <a:rPr lang="fr-FR" sz="4400" b="1" dirty="0"/>
              <a:t>attendre</a:t>
            </a:r>
          </a:p>
        </p:txBody>
      </p:sp>
    </p:spTree>
    <p:extLst>
      <p:ext uri="{BB962C8B-B14F-4D97-AF65-F5344CB8AC3E}">
        <p14:creationId xmlns:p14="http://schemas.microsoft.com/office/powerpoint/2010/main" val="427563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Bank, -¨e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C84977-79A4-DC41-A1C4-BDE3E8370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AutoShape 2" descr="Bildergebnis für die Bank park">
            <a:extLst>
              <a:ext uri="{FF2B5EF4-FFF2-40B4-BE49-F238E27FC236}">
                <a16:creationId xmlns:a16="http://schemas.microsoft.com/office/drawing/2014/main" id="{45C1ED87-1EDE-EC49-91D3-6B3FF7E8FC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40200" y="2127250"/>
            <a:ext cx="3911600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4" descr="Bildergebnis für die Bank park">
            <a:extLst>
              <a:ext uri="{FF2B5EF4-FFF2-40B4-BE49-F238E27FC236}">
                <a16:creationId xmlns:a16="http://schemas.microsoft.com/office/drawing/2014/main" id="{AF65E697-FEB6-1B44-B4E9-DDC2755723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92600" y="2279650"/>
            <a:ext cx="3911600" cy="260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126" name="Picture 6" descr="Bildergebnis für die Bank park">
            <a:extLst>
              <a:ext uri="{FF2B5EF4-FFF2-40B4-BE49-F238E27FC236}">
                <a16:creationId xmlns:a16="http://schemas.microsoft.com/office/drawing/2014/main" id="{3F2B7911-9A99-3C46-86DD-579C82794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2127250"/>
            <a:ext cx="5308600" cy="353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21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3819</TotalTime>
  <Words>228</Words>
  <Application>Microsoft Macintosh PowerPoint</Application>
  <PresentationFormat>Grand écran</PresentationFormat>
  <Paragraphs>78</Paragraphs>
  <Slides>61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61</vt:i4>
      </vt:variant>
    </vt:vector>
  </HeadingPairs>
  <TitlesOfParts>
    <vt:vector size="65" baseType="lpstr">
      <vt:lpstr>Arial</vt:lpstr>
      <vt:lpstr>Calibri</vt:lpstr>
      <vt:lpstr>Calibri Light</vt:lpstr>
      <vt:lpstr>Thème Office</vt:lpstr>
      <vt:lpstr>Wortschatz – Kapitel 2</vt:lpstr>
      <vt:lpstr>In der Stadt</vt:lpstr>
      <vt:lpstr>Das Zentrum</vt:lpstr>
      <vt:lpstr>Das Hotel, -s</vt:lpstr>
      <vt:lpstr>Der Sportplatz, -¨e</vt:lpstr>
      <vt:lpstr>Der Bahnhof, -¨e</vt:lpstr>
      <vt:lpstr>Die Fahrkarte, -n</vt:lpstr>
      <vt:lpstr>warten er wartet</vt:lpstr>
      <vt:lpstr>Die Bank, -¨e</vt:lpstr>
      <vt:lpstr>Der Weg, -e</vt:lpstr>
      <vt:lpstr>rechts</vt:lpstr>
      <vt:lpstr>links</vt:lpstr>
      <vt:lpstr>geradeaus</vt:lpstr>
      <vt:lpstr>Gehr rechts und dann geradeaus.</vt:lpstr>
      <vt:lpstr>an</vt:lpstr>
      <vt:lpstr>auf</vt:lpstr>
      <vt:lpstr>unter</vt:lpstr>
      <vt:lpstr>vor</vt:lpstr>
      <vt:lpstr>hinter</vt:lpstr>
      <vt:lpstr>in</vt:lpstr>
      <vt:lpstr>neben</vt:lpstr>
      <vt:lpstr>über</vt:lpstr>
      <vt:lpstr>zwischen</vt:lpstr>
      <vt:lpstr>Die Kreuzung, -en</vt:lpstr>
      <vt:lpstr>Die Ampel, -n</vt:lpstr>
      <vt:lpstr>Der Ort, -e</vt:lpstr>
      <vt:lpstr>Die Haltestelle, -n</vt:lpstr>
      <vt:lpstr>Aussteigen er steigt aus</vt:lpstr>
      <vt:lpstr>Der Marktplatz, -¨e</vt:lpstr>
      <vt:lpstr>nah</vt:lpstr>
      <vt:lpstr>weit</vt:lpstr>
      <vt:lpstr>Geschäfte</vt:lpstr>
      <vt:lpstr>Die Bäckerei, -en</vt:lpstr>
      <vt:lpstr>Der Kiosk, -e</vt:lpstr>
      <vt:lpstr>Die Apotheke, -n</vt:lpstr>
      <vt:lpstr>Die Post</vt:lpstr>
      <vt:lpstr>Die Bank, -en</vt:lpstr>
      <vt:lpstr>Einkaufen er kauft ein</vt:lpstr>
      <vt:lpstr>Bezahlen er bezahlt</vt:lpstr>
      <vt:lpstr>Shoppen er shoppt</vt:lpstr>
      <vt:lpstr>Das Kaufhaus, - ¨er</vt:lpstr>
      <vt:lpstr>Das Geschäft, -e</vt:lpstr>
      <vt:lpstr>Die Kasse, -n</vt:lpstr>
      <vt:lpstr>Lebensmittel &amp; Waren</vt:lpstr>
      <vt:lpstr>Das Medikament, -e</vt:lpstr>
      <vt:lpstr>Die Zeitschrift, -en</vt:lpstr>
      <vt:lpstr>Die Zeitung, -en</vt:lpstr>
      <vt:lpstr>Schulsachen</vt:lpstr>
      <vt:lpstr>Das Blatt, -¨er</vt:lpstr>
      <vt:lpstr>Der Kuli, -s</vt:lpstr>
      <vt:lpstr>Der Bleistift, -e</vt:lpstr>
      <vt:lpstr>Der Radiergummi, -s</vt:lpstr>
      <vt:lpstr>Das Lineal, -e</vt:lpstr>
      <vt:lpstr>Die Schere, -n</vt:lpstr>
      <vt:lpstr>Eine Geschichte verstehen</vt:lpstr>
      <vt:lpstr>Das Handy, -s</vt:lpstr>
      <vt:lpstr>Das Portemonnaie, -s</vt:lpstr>
      <vt:lpstr>Der Akku, -s</vt:lpstr>
      <vt:lpstr>leer</vt:lpstr>
      <vt:lpstr>klingeln</vt:lpstr>
      <vt:lpstr>zu spät sein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Imperativ</dc:title>
  <dc:creator>Microsoft Office User</dc:creator>
  <cp:lastModifiedBy>Sandra FASEL</cp:lastModifiedBy>
  <cp:revision>33</cp:revision>
  <dcterms:created xsi:type="dcterms:W3CDTF">2018-09-04T06:28:48Z</dcterms:created>
  <dcterms:modified xsi:type="dcterms:W3CDTF">2018-10-26T08:21:53Z</dcterms:modified>
</cp:coreProperties>
</file>