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51"/>
    <p:restoredTop sz="94539"/>
  </p:normalViewPr>
  <p:slideViewPr>
    <p:cSldViewPr snapToGrid="0" snapToObjects="1">
      <p:cViewPr varScale="1">
        <p:scale>
          <a:sx n="126" d="100"/>
          <a:sy n="126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13/10/2020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6837CB8-9C0A-8649-8BF0-89BE2CB6AB04}"/>
              </a:ext>
            </a:extLst>
          </p:cNvPr>
          <p:cNvSpPr txBox="1"/>
          <p:nvPr/>
        </p:nvSpPr>
        <p:spPr>
          <a:xfrm>
            <a:off x="382768" y="241119"/>
            <a:ext cx="144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Kapitel</a:t>
            </a:r>
            <a:r>
              <a:rPr lang="fr-FR" sz="2800" dirty="0"/>
              <a:t>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9D3723-237E-2F46-8980-230EB3BF1210}"/>
              </a:ext>
            </a:extLst>
          </p:cNvPr>
          <p:cNvSpPr txBox="1"/>
          <p:nvPr/>
        </p:nvSpPr>
        <p:spPr>
          <a:xfrm>
            <a:off x="3359051" y="2304515"/>
            <a:ext cx="59989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200" b="1" dirty="0">
                <a:solidFill>
                  <a:srgbClr val="0070C0"/>
                </a:solidFill>
              </a:rPr>
              <a:t>Robin: In Deutschland, dort oft Gartenzwerge, im Garten Fussball gespielt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200" b="1" dirty="0">
                <a:solidFill>
                  <a:srgbClr val="0070C0"/>
                </a:solidFill>
              </a:rPr>
              <a:t>Véronique: Pilze gesammelt, in den Bergen, gewandert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200" b="1" dirty="0">
                <a:solidFill>
                  <a:srgbClr val="0070C0"/>
                </a:solidFill>
              </a:rPr>
              <a:t>Mila: zu Hause / bei der Grossmutter, viel gelesen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200" b="1" dirty="0">
                <a:solidFill>
                  <a:srgbClr val="0070C0"/>
                </a:solidFill>
              </a:rPr>
              <a:t>Hassan: in Deutschland, in München, hat ein Lebkuchenherz, Oktoberfest besucht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200" b="1" dirty="0">
                <a:solidFill>
                  <a:srgbClr val="0070C0"/>
                </a:solidFill>
              </a:rPr>
              <a:t>Tanja: im Schwimmbad, viel geschwommen, Rettungsschwimmer gemacht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200" b="1" dirty="0">
                <a:solidFill>
                  <a:srgbClr val="0070C0"/>
                </a:solidFill>
              </a:rPr>
              <a:t>Joao: am Meer, in Italien oder auf einer Insel, eine Muschel gefunden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E056C3-332E-6747-953B-DFC629C1A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166" y="118217"/>
            <a:ext cx="4028515" cy="556787"/>
          </a:xfrm>
          <a:prstGeom prst="rect">
            <a:avLst/>
          </a:prstGeom>
        </p:spPr>
      </p:pic>
      <p:pic>
        <p:nvPicPr>
          <p:cNvPr id="14" name="Image 13" descr="Une image contenant table&#10;&#10;Description générée automatiquement">
            <a:extLst>
              <a:ext uri="{FF2B5EF4-FFF2-40B4-BE49-F238E27FC236}">
                <a16:creationId xmlns:a16="http://schemas.microsoft.com/office/drawing/2014/main" id="{06F9BD20-55D7-C846-983A-66F918466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166" y="764339"/>
            <a:ext cx="7594600" cy="1778000"/>
          </a:xfrm>
          <a:prstGeom prst="rect">
            <a:avLst/>
          </a:prstGeom>
        </p:spPr>
      </p:pic>
      <p:pic>
        <p:nvPicPr>
          <p:cNvPr id="3" name="gk10_11_Bd1_KB_Track_01.02_K01_A1b_c" descr="gk10_11_Bd1_KB_Track_01.02_K01_A1b_c">
            <a:hlinkClick r:id="" action="ppaction://media"/>
            <a:extLst>
              <a:ext uri="{FF2B5EF4-FFF2-40B4-BE49-F238E27FC236}">
                <a16:creationId xmlns:a16="http://schemas.microsoft.com/office/drawing/2014/main" id="{A68E6370-2DD1-4A43-9DF9-EC973F5F9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188" y="3573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0489BDF-750D-3848-9E79-F3CE228F5BBB}"/>
              </a:ext>
            </a:extLst>
          </p:cNvPr>
          <p:cNvSpPr txBox="1"/>
          <p:nvPr/>
        </p:nvSpPr>
        <p:spPr>
          <a:xfrm>
            <a:off x="7600950" y="446571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1d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2a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3b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4c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F4549D-996A-3341-9017-1BEB85EE64F9}"/>
              </a:ext>
            </a:extLst>
          </p:cNvPr>
          <p:cNvSpPr txBox="1"/>
          <p:nvPr/>
        </p:nvSpPr>
        <p:spPr>
          <a:xfrm>
            <a:off x="7948246" y="3251884"/>
            <a:ext cx="2848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Das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konjugierte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Verb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steht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am</a:t>
            </a:r>
            <a:r>
              <a:rPr lang="fr-FR" sz="2400" b="1" dirty="0">
                <a:solidFill>
                  <a:srgbClr val="0070C0"/>
                </a:solidFill>
              </a:rPr>
              <a:t> Ende.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38AAE9-E79B-3247-A79C-BB1502F1A8E2}"/>
              </a:ext>
            </a:extLst>
          </p:cNvPr>
          <p:cNvSpPr txBox="1"/>
          <p:nvPr/>
        </p:nvSpPr>
        <p:spPr>
          <a:xfrm>
            <a:off x="7467600" y="4972478"/>
            <a:ext cx="324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Französisch</a:t>
            </a:r>
            <a:r>
              <a:rPr lang="fr-FR" sz="2400" b="1" dirty="0">
                <a:solidFill>
                  <a:srgbClr val="0070C0"/>
                </a:solidFill>
              </a:rPr>
              <a:t>: 3. Position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Englisch</a:t>
            </a:r>
            <a:r>
              <a:rPr lang="fr-FR" sz="2400" b="1" dirty="0">
                <a:solidFill>
                  <a:srgbClr val="0070C0"/>
                </a:solidFill>
              </a:rPr>
              <a:t>: 3. Position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Deutsch: </a:t>
            </a:r>
            <a:r>
              <a:rPr lang="fr-FR" sz="2400" b="1" dirty="0" err="1">
                <a:solidFill>
                  <a:srgbClr val="0070C0"/>
                </a:solidFill>
              </a:rPr>
              <a:t>am</a:t>
            </a:r>
            <a:r>
              <a:rPr lang="fr-FR" sz="2400" b="1" dirty="0">
                <a:solidFill>
                  <a:srgbClr val="0070C0"/>
                </a:solidFill>
              </a:rPr>
              <a:t> Ende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F8B283-173C-5941-A938-72440F3E3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09" y="420318"/>
            <a:ext cx="6925982" cy="1881012"/>
          </a:xfrm>
          <a:prstGeom prst="rect">
            <a:avLst/>
          </a:prstGeom>
        </p:spPr>
      </p:pic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5F0A742-944E-B842-B120-A537C9376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47" y="2789655"/>
            <a:ext cx="7769799" cy="1767016"/>
          </a:xfrm>
          <a:prstGeom prst="rect">
            <a:avLst/>
          </a:prstGeom>
        </p:spPr>
      </p:pic>
      <p:pic>
        <p:nvPicPr>
          <p:cNvPr id="13" name="Image 12" descr="Une image contenant oiseau&#10;&#10;Description générée automatiquement">
            <a:extLst>
              <a:ext uri="{FF2B5EF4-FFF2-40B4-BE49-F238E27FC236}">
                <a16:creationId xmlns:a16="http://schemas.microsoft.com/office/drawing/2014/main" id="{C4034A0C-B31F-4C45-9624-DE0ECF261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72" y="4811533"/>
            <a:ext cx="6775657" cy="13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3770552D-2FBE-1C40-848A-7D245E34F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4" y="566904"/>
            <a:ext cx="8686800" cy="2146300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A7399B3-0548-4947-A283-0A7EDBBB39E8}"/>
              </a:ext>
            </a:extLst>
          </p:cNvPr>
          <p:cNvCxnSpPr/>
          <p:nvPr/>
        </p:nvCxnSpPr>
        <p:spPr>
          <a:xfrm>
            <a:off x="6002215" y="1418492"/>
            <a:ext cx="70338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CD8599A-9EF1-4F44-93F0-D33D62717C9D}"/>
              </a:ext>
            </a:extLst>
          </p:cNvPr>
          <p:cNvCxnSpPr>
            <a:cxnSpLocks/>
          </p:cNvCxnSpPr>
          <p:nvPr/>
        </p:nvCxnSpPr>
        <p:spPr>
          <a:xfrm>
            <a:off x="7713785" y="1688855"/>
            <a:ext cx="7971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33F9B17-E6E0-B94B-ABF1-76FE95BB0D31}"/>
              </a:ext>
            </a:extLst>
          </p:cNvPr>
          <p:cNvCxnSpPr>
            <a:cxnSpLocks/>
          </p:cNvCxnSpPr>
          <p:nvPr/>
        </p:nvCxnSpPr>
        <p:spPr>
          <a:xfrm>
            <a:off x="6553199" y="1992923"/>
            <a:ext cx="5183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1B50365-6E41-B143-AEA5-07041818C47F}"/>
              </a:ext>
            </a:extLst>
          </p:cNvPr>
          <p:cNvCxnSpPr>
            <a:cxnSpLocks/>
          </p:cNvCxnSpPr>
          <p:nvPr/>
        </p:nvCxnSpPr>
        <p:spPr>
          <a:xfrm>
            <a:off x="6963507" y="2233246"/>
            <a:ext cx="57443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D2ABEFF-ED9A-C143-8A4C-128B4F5AB124}"/>
              </a:ext>
            </a:extLst>
          </p:cNvPr>
          <p:cNvCxnSpPr/>
          <p:nvPr/>
        </p:nvCxnSpPr>
        <p:spPr>
          <a:xfrm>
            <a:off x="6460656" y="2520461"/>
            <a:ext cx="70338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CEE02453-72F9-8A42-8196-D1C42AB02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57" y="4217670"/>
            <a:ext cx="10686517" cy="1667641"/>
          </a:xfrm>
          <a:prstGeom prst="rect">
            <a:avLst/>
          </a:prstGeom>
        </p:spPr>
      </p:pic>
      <p:pic>
        <p:nvPicPr>
          <p:cNvPr id="26" name="Image 25" descr="Une image contenant dessin, alimentation&#10;&#10;Description générée automatiquement">
            <a:extLst>
              <a:ext uri="{FF2B5EF4-FFF2-40B4-BE49-F238E27FC236}">
                <a16:creationId xmlns:a16="http://schemas.microsoft.com/office/drawing/2014/main" id="{6A4DA7E7-DB89-1849-A6E4-3800A8E50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780" y="3646514"/>
            <a:ext cx="3276600" cy="571500"/>
          </a:xfrm>
          <a:prstGeom prst="rect">
            <a:avLst/>
          </a:prstGeom>
        </p:spPr>
      </p:pic>
      <p:pic>
        <p:nvPicPr>
          <p:cNvPr id="2" name="gk10_11_Bd1_KB_Track_01.06_K01_A12b" descr="gk10_11_Bd1_KB_Track_01.06_K01_A12b">
            <a:hlinkClick r:id="" action="ppaction://media"/>
            <a:extLst>
              <a:ext uri="{FF2B5EF4-FFF2-40B4-BE49-F238E27FC236}">
                <a16:creationId xmlns:a16="http://schemas.microsoft.com/office/drawing/2014/main" id="{15495BF0-B3C3-3548-91B8-F9EB26C82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226" y="5722480"/>
            <a:ext cx="812800" cy="812800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4CB948D-1362-1E45-921F-104C4F709602}"/>
              </a:ext>
            </a:extLst>
          </p:cNvPr>
          <p:cNvSpPr/>
          <p:nvPr/>
        </p:nvSpPr>
        <p:spPr>
          <a:xfrm>
            <a:off x="8434183" y="4367595"/>
            <a:ext cx="370145" cy="2946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17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couteau, table&#10;&#10;Description générée automatiquement">
            <a:extLst>
              <a:ext uri="{FF2B5EF4-FFF2-40B4-BE49-F238E27FC236}">
                <a16:creationId xmlns:a16="http://schemas.microsoft.com/office/drawing/2014/main" id="{04CC880D-D0E7-224D-992B-9E6DC3988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882" y="5123581"/>
            <a:ext cx="5575300" cy="10668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605150B-DD85-4248-B267-D8EFDFC7BABB}"/>
              </a:ext>
            </a:extLst>
          </p:cNvPr>
          <p:cNvSpPr/>
          <p:nvPr/>
        </p:nvSpPr>
        <p:spPr>
          <a:xfrm>
            <a:off x="7445955" y="3375058"/>
            <a:ext cx="506035" cy="4686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B81E8E4-E067-AA41-9391-69798EE4EF78}"/>
              </a:ext>
            </a:extLst>
          </p:cNvPr>
          <p:cNvSpPr/>
          <p:nvPr/>
        </p:nvSpPr>
        <p:spPr>
          <a:xfrm>
            <a:off x="7445954" y="1445080"/>
            <a:ext cx="506035" cy="4686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00486BF-78E9-C747-BC2E-22D26C7B6627}"/>
              </a:ext>
            </a:extLst>
          </p:cNvPr>
          <p:cNvSpPr/>
          <p:nvPr/>
        </p:nvSpPr>
        <p:spPr>
          <a:xfrm>
            <a:off x="7447513" y="2687627"/>
            <a:ext cx="506035" cy="4686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DEA343-1555-FE40-8324-D23E2ADF5456}"/>
              </a:ext>
            </a:extLst>
          </p:cNvPr>
          <p:cNvSpPr/>
          <p:nvPr/>
        </p:nvSpPr>
        <p:spPr>
          <a:xfrm>
            <a:off x="7447514" y="2000196"/>
            <a:ext cx="506035" cy="4686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07BA0B9-DCB1-9F40-818A-021F9CBFA9DA}"/>
              </a:ext>
            </a:extLst>
          </p:cNvPr>
          <p:cNvSpPr/>
          <p:nvPr/>
        </p:nvSpPr>
        <p:spPr>
          <a:xfrm>
            <a:off x="11322110" y="5431759"/>
            <a:ext cx="370145" cy="2946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57DB84-F927-5C4A-B34F-AA24FCF31C9A}"/>
              </a:ext>
            </a:extLst>
          </p:cNvPr>
          <p:cNvSpPr/>
          <p:nvPr/>
        </p:nvSpPr>
        <p:spPr>
          <a:xfrm>
            <a:off x="5746809" y="5630338"/>
            <a:ext cx="370145" cy="2946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F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DD9756F-0B50-9545-AFE6-9CF0BEB8E22C}"/>
              </a:ext>
            </a:extLst>
          </p:cNvPr>
          <p:cNvSpPr/>
          <p:nvPr/>
        </p:nvSpPr>
        <p:spPr>
          <a:xfrm>
            <a:off x="9780677" y="5839962"/>
            <a:ext cx="370145" cy="2946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R</a:t>
            </a:r>
          </a:p>
        </p:txBody>
      </p:sp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9AC2D1F-6B7D-6E4B-B7BA-3E94F2DA4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85" y="340699"/>
            <a:ext cx="6850156" cy="43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2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A62889A-5504-A440-8019-6A0BE5928551}"/>
              </a:ext>
            </a:extLst>
          </p:cNvPr>
          <p:cNvSpPr txBox="1"/>
          <p:nvPr/>
        </p:nvSpPr>
        <p:spPr>
          <a:xfrm>
            <a:off x="7548282" y="1021882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Österreich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Deutschland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Schweiz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0F15E1-9AC5-D64B-A061-F9E7F6527AFE}"/>
              </a:ext>
            </a:extLst>
          </p:cNvPr>
          <p:cNvSpPr txBox="1"/>
          <p:nvPr/>
        </p:nvSpPr>
        <p:spPr>
          <a:xfrm>
            <a:off x="7548282" y="3897126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Nico</a:t>
            </a: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Sara</a:t>
            </a: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Linda</a:t>
            </a: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Ayla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Marvin</a:t>
            </a:r>
          </a:p>
        </p:txBody>
      </p:sp>
      <p:pic>
        <p:nvPicPr>
          <p:cNvPr id="9" name="Image 8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00453204-13B1-E84B-8404-A78B959A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25" y="1021881"/>
            <a:ext cx="6931489" cy="15599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8B420C-484C-FE4D-AB72-8C083C14F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25" y="3594846"/>
            <a:ext cx="6880893" cy="1730283"/>
          </a:xfrm>
          <a:prstGeom prst="rect">
            <a:avLst/>
          </a:prstGeom>
        </p:spPr>
      </p:pic>
      <p:pic>
        <p:nvPicPr>
          <p:cNvPr id="2" name="gk10_11_Bd1_KB_Track_01.07_K01_A14" descr="gk10_11_Bd1_KB_Track_01.07_K01_A14">
            <a:hlinkClick r:id="" action="ppaction://media"/>
            <a:extLst>
              <a:ext uri="{FF2B5EF4-FFF2-40B4-BE49-F238E27FC236}">
                <a16:creationId xmlns:a16="http://schemas.microsoft.com/office/drawing/2014/main" id="{812AE388-65D9-0149-9192-19560B43F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97" y="245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B0F15E1-9AC5-D64B-A061-F9E7F6527AFE}"/>
              </a:ext>
            </a:extLst>
          </p:cNvPr>
          <p:cNvSpPr txBox="1"/>
          <p:nvPr/>
        </p:nvSpPr>
        <p:spPr>
          <a:xfrm>
            <a:off x="7130143" y="178247"/>
            <a:ext cx="5061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C</a:t>
            </a: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Brandenburger</a:t>
            </a:r>
            <a:r>
              <a:rPr lang="fr-FR" sz="2400" b="1" dirty="0">
                <a:solidFill>
                  <a:srgbClr val="0070C0"/>
                </a:solidFill>
              </a:rPr>
              <a:t> Tor, Berliner Mauer, Hamburger </a:t>
            </a:r>
            <a:r>
              <a:rPr lang="fr-FR" sz="2400" b="1" dirty="0" err="1">
                <a:solidFill>
                  <a:srgbClr val="0070C0"/>
                </a:solidFill>
              </a:rPr>
              <a:t>Hafen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Elbphilharmonie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Kölner</a:t>
            </a:r>
            <a:r>
              <a:rPr lang="fr-FR" sz="2400" b="1" dirty="0">
                <a:solidFill>
                  <a:srgbClr val="0070C0"/>
                </a:solidFill>
              </a:rPr>
              <a:t> Dom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5. </a:t>
            </a:r>
            <a:r>
              <a:rPr lang="fr-FR" sz="2400" b="1" dirty="0" err="1">
                <a:solidFill>
                  <a:srgbClr val="0070C0"/>
                </a:solidFill>
              </a:rPr>
              <a:t>Viele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wohnen</a:t>
            </a:r>
            <a:r>
              <a:rPr lang="fr-FR" sz="2400" b="1" dirty="0">
                <a:solidFill>
                  <a:srgbClr val="0070C0"/>
                </a:solidFill>
              </a:rPr>
              <a:t> in Lausanne. Manche </a:t>
            </a:r>
            <a:r>
              <a:rPr lang="fr-FR" sz="2400" b="1" dirty="0" err="1">
                <a:solidFill>
                  <a:srgbClr val="0070C0"/>
                </a:solidFill>
              </a:rPr>
              <a:t>sprechen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vier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Sprachen</a:t>
            </a:r>
            <a:r>
              <a:rPr lang="fr-FR" sz="2400" b="1" dirty="0">
                <a:solidFill>
                  <a:srgbClr val="0070C0"/>
                </a:solidFill>
              </a:rPr>
              <a:t> (</a:t>
            </a:r>
            <a:r>
              <a:rPr lang="fr-FR" sz="2400" b="1" dirty="0" err="1">
                <a:solidFill>
                  <a:srgbClr val="0070C0"/>
                </a:solidFill>
              </a:rPr>
              <a:t>Französisch</a:t>
            </a:r>
            <a:r>
              <a:rPr lang="fr-FR" sz="2400" b="1" dirty="0">
                <a:solidFill>
                  <a:srgbClr val="0070C0"/>
                </a:solidFill>
              </a:rPr>
              <a:t>, Deutsch, </a:t>
            </a:r>
            <a:r>
              <a:rPr lang="fr-FR" sz="2400" b="1" dirty="0" err="1">
                <a:solidFill>
                  <a:srgbClr val="0070C0"/>
                </a:solidFill>
              </a:rPr>
              <a:t>Italienisch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und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Englisch</a:t>
            </a:r>
            <a:r>
              <a:rPr lang="fr-FR" sz="2400" b="1" dirty="0">
                <a:solidFill>
                  <a:srgbClr val="0070C0"/>
                </a:solidFill>
              </a:rPr>
              <a:t>).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6. 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477550-3260-E346-AC2A-B9E16D02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31218" cy="30341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6BABF2E-008D-534D-B816-EF411044FA95}"/>
              </a:ext>
            </a:extLst>
          </p:cNvPr>
          <p:cNvSpPr txBox="1"/>
          <p:nvPr/>
        </p:nvSpPr>
        <p:spPr>
          <a:xfrm>
            <a:off x="762000" y="3034151"/>
            <a:ext cx="624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7. B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8. Briefe </a:t>
            </a:r>
            <a:r>
              <a:rPr lang="fr-FR" sz="2400" b="1" dirty="0" err="1">
                <a:solidFill>
                  <a:srgbClr val="0070C0"/>
                </a:solidFill>
              </a:rPr>
              <a:t>schreiben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skypen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chatten</a:t>
            </a:r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11. </a:t>
            </a:r>
            <a:r>
              <a:rPr lang="fr-FR" sz="2400" b="1" dirty="0" err="1">
                <a:solidFill>
                  <a:srgbClr val="0070C0"/>
                </a:solidFill>
              </a:rPr>
              <a:t>einen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Austausch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machen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neue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Leute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kennen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lernen</a:t>
            </a:r>
            <a:r>
              <a:rPr lang="fr-FR" sz="2400" b="1" i="1" dirty="0">
                <a:solidFill>
                  <a:srgbClr val="0070C0"/>
                </a:solidFill>
              </a:rPr>
              <a:t>, </a:t>
            </a:r>
            <a:r>
              <a:rPr lang="fr-FR" sz="2400" b="1" dirty="0">
                <a:solidFill>
                  <a:srgbClr val="0070C0"/>
                </a:solidFill>
              </a:rPr>
              <a:t>Deutsch </a:t>
            </a:r>
            <a:r>
              <a:rPr lang="fr-FR" sz="2400" b="1" i="1" dirty="0" err="1">
                <a:solidFill>
                  <a:srgbClr val="0070C0"/>
                </a:solidFill>
              </a:rPr>
              <a:t>sprechen</a:t>
            </a:r>
            <a:r>
              <a:rPr lang="fr-FR" sz="2400" b="1" i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einen</a:t>
            </a:r>
            <a:r>
              <a:rPr lang="fr-FR" sz="2400" b="1" dirty="0">
                <a:solidFill>
                  <a:srgbClr val="0070C0"/>
                </a:solidFill>
              </a:rPr>
              <a:t> Tag </a:t>
            </a:r>
            <a:r>
              <a:rPr lang="fr-FR" sz="2400" b="1" dirty="0" err="1">
                <a:solidFill>
                  <a:srgbClr val="0070C0"/>
                </a:solidFill>
              </a:rPr>
              <a:t>zusammen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verbringen</a:t>
            </a:r>
            <a:r>
              <a:rPr lang="fr-FR" sz="2400" b="1" i="1" dirty="0">
                <a:solidFill>
                  <a:srgbClr val="0070C0"/>
                </a:solidFill>
              </a:rPr>
              <a:t>/sein 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12. C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13. B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14. </a:t>
            </a:r>
            <a:r>
              <a:rPr lang="fr-FR" sz="2400" b="1" i="1" dirty="0" err="1">
                <a:solidFill>
                  <a:srgbClr val="0070C0"/>
                </a:solidFill>
              </a:rPr>
              <a:t>Ich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mache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einen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Austausch</a:t>
            </a:r>
            <a:r>
              <a:rPr lang="fr-FR" sz="2400" b="1" i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weil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besser</a:t>
            </a:r>
            <a:r>
              <a:rPr lang="fr-FR" sz="2400" b="1" dirty="0">
                <a:solidFill>
                  <a:srgbClr val="0070C0"/>
                </a:solidFill>
              </a:rPr>
              <a:t> Deutsch </a:t>
            </a:r>
            <a:r>
              <a:rPr lang="fr-FR" sz="2400" b="1" dirty="0" err="1">
                <a:solidFill>
                  <a:srgbClr val="0070C0"/>
                </a:solidFill>
              </a:rPr>
              <a:t>lernen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will</a:t>
            </a:r>
            <a:r>
              <a:rPr lang="fr-FR" sz="2400" b="1" dirty="0">
                <a:solidFill>
                  <a:srgbClr val="0070C0"/>
                </a:solidFill>
              </a:rPr>
              <a:t>. </a:t>
            </a:r>
            <a:r>
              <a:rPr lang="fr-FR" sz="2400" b="1" i="1" dirty="0" err="1">
                <a:solidFill>
                  <a:srgbClr val="0070C0"/>
                </a:solidFill>
              </a:rPr>
              <a:t>Ich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bleibe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heute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zu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Hause</a:t>
            </a:r>
            <a:r>
              <a:rPr lang="fr-FR" sz="2400" b="1" i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weil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das</a:t>
            </a:r>
            <a:r>
              <a:rPr lang="fr-FR" sz="2400" b="1" dirty="0">
                <a:solidFill>
                  <a:srgbClr val="0070C0"/>
                </a:solidFill>
              </a:rPr>
              <a:t> Wetter </a:t>
            </a:r>
            <a:r>
              <a:rPr lang="fr-FR" sz="2400" b="1" dirty="0" err="1">
                <a:solidFill>
                  <a:srgbClr val="0070C0"/>
                </a:solidFill>
              </a:rPr>
              <a:t>schlecht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ist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6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DFE3114-F780-FD4E-A889-D01889EE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37" y="0"/>
            <a:ext cx="8637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0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6BABF2E-008D-534D-B816-EF411044FA95}"/>
              </a:ext>
            </a:extLst>
          </p:cNvPr>
          <p:cNvSpPr txBox="1"/>
          <p:nvPr/>
        </p:nvSpPr>
        <p:spPr>
          <a:xfrm>
            <a:off x="740229" y="3236686"/>
            <a:ext cx="6912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/>
              <a:t>Lösungsvorschlag</a:t>
            </a:r>
            <a:endParaRPr lang="fr-FR" sz="2400" b="1" i="1" dirty="0"/>
          </a:p>
          <a:p>
            <a:endParaRPr lang="fr-FR" sz="2400" b="1" i="1" dirty="0"/>
          </a:p>
          <a:p>
            <a:r>
              <a:rPr lang="fr-FR" sz="2400" b="1" dirty="0">
                <a:solidFill>
                  <a:srgbClr val="0070C0"/>
                </a:solidFill>
              </a:rPr>
              <a:t>Manche </a:t>
            </a:r>
            <a:r>
              <a:rPr lang="fr-FR" sz="2400" b="1" dirty="0" err="1">
                <a:solidFill>
                  <a:srgbClr val="0070C0"/>
                </a:solidFill>
              </a:rPr>
              <a:t>Schüler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können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schnell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laufen</a:t>
            </a:r>
            <a:r>
              <a:rPr lang="fr-FR" sz="2400" b="1" i="1" dirty="0">
                <a:solidFill>
                  <a:srgbClr val="0070C0"/>
                </a:solidFill>
              </a:rPr>
              <a:t>.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Viele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mögen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Käsefondue</a:t>
            </a:r>
            <a:r>
              <a:rPr lang="fr-FR" sz="2400" b="1" i="1" dirty="0">
                <a:solidFill>
                  <a:srgbClr val="0070C0"/>
                </a:solidFill>
              </a:rPr>
              <a:t>.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Alle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lernen</a:t>
            </a:r>
            <a:r>
              <a:rPr lang="fr-FR" sz="2400" b="1" i="1" dirty="0">
                <a:solidFill>
                  <a:srgbClr val="0070C0"/>
                </a:solidFill>
              </a:rPr>
              <a:t> Deutsch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Niemand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kommt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aus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Spanien</a:t>
            </a:r>
            <a:r>
              <a:rPr lang="fr-FR" sz="2400" b="1" i="1" dirty="0">
                <a:solidFill>
                  <a:srgbClr val="0070C0"/>
                </a:solidFill>
              </a:rPr>
              <a:t>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49331E-D53D-1D44-A4C0-5BEEE3A0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90286"/>
            <a:ext cx="109347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6BABF2E-008D-534D-B816-EF411044FA95}"/>
              </a:ext>
            </a:extLst>
          </p:cNvPr>
          <p:cNvSpPr txBox="1"/>
          <p:nvPr/>
        </p:nvSpPr>
        <p:spPr>
          <a:xfrm>
            <a:off x="740228" y="3236686"/>
            <a:ext cx="10999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/>
              <a:t>Lösungsvorschlag</a:t>
            </a:r>
            <a:endParaRPr lang="fr-FR" sz="2400" b="1" i="1" dirty="0"/>
          </a:p>
          <a:p>
            <a:endParaRPr lang="fr-FR" sz="2400" b="1" i="1" dirty="0"/>
          </a:p>
          <a:p>
            <a:r>
              <a:rPr lang="fr-FR" sz="2400" b="1" dirty="0" err="1">
                <a:solidFill>
                  <a:srgbClr val="0070C0"/>
                </a:solidFill>
              </a:rPr>
              <a:t>Ich</a:t>
            </a:r>
            <a:r>
              <a:rPr lang="fr-FR" sz="2400" b="1" dirty="0">
                <a:solidFill>
                  <a:srgbClr val="0070C0"/>
                </a:solidFill>
              </a:rPr>
              <a:t> bin </a:t>
            </a:r>
            <a:r>
              <a:rPr lang="fr-FR" sz="2400" b="1" dirty="0" err="1">
                <a:solidFill>
                  <a:srgbClr val="0070C0"/>
                </a:solidFill>
              </a:rPr>
              <a:t>gern</a:t>
            </a:r>
            <a:r>
              <a:rPr lang="fr-FR" sz="2400" b="1" dirty="0">
                <a:solidFill>
                  <a:srgbClr val="0070C0"/>
                </a:solidFill>
              </a:rPr>
              <a:t> in den Bergen, </a:t>
            </a:r>
            <a:r>
              <a:rPr lang="fr-FR" sz="2400" b="1" i="1" dirty="0" err="1">
                <a:solidFill>
                  <a:srgbClr val="0070C0"/>
                </a:solidFill>
              </a:rPr>
              <a:t>weil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ich</a:t>
            </a:r>
            <a:r>
              <a:rPr lang="fr-FR" sz="2400" b="1" i="1" dirty="0">
                <a:solidFill>
                  <a:srgbClr val="0070C0"/>
                </a:solidFill>
              </a:rPr>
              <a:t> da </a:t>
            </a:r>
            <a:r>
              <a:rPr lang="fr-FR" sz="2400" b="1" i="1" dirty="0" err="1">
                <a:solidFill>
                  <a:srgbClr val="0070C0"/>
                </a:solidFill>
              </a:rPr>
              <a:t>wandern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kann</a:t>
            </a:r>
            <a:r>
              <a:rPr lang="fr-FR" sz="2400" b="1" i="1" dirty="0">
                <a:solidFill>
                  <a:srgbClr val="0070C0"/>
                </a:solidFill>
              </a:rPr>
              <a:t>. / </a:t>
            </a:r>
            <a:r>
              <a:rPr lang="fr-FR" sz="2400" b="1" i="1" dirty="0" err="1">
                <a:solidFill>
                  <a:srgbClr val="0070C0"/>
                </a:solidFill>
              </a:rPr>
              <a:t>weil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ich</a:t>
            </a:r>
            <a:r>
              <a:rPr lang="fr-FR" sz="2400" b="1" i="1" dirty="0">
                <a:solidFill>
                  <a:srgbClr val="0070C0"/>
                </a:solidFill>
              </a:rPr>
              <a:t> die </a:t>
            </a:r>
            <a:r>
              <a:rPr lang="fr-FR" sz="2400" b="1" i="1" dirty="0" err="1">
                <a:solidFill>
                  <a:srgbClr val="0070C0"/>
                </a:solidFill>
              </a:rPr>
              <a:t>Natur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liebe</a:t>
            </a:r>
            <a:r>
              <a:rPr lang="fr-FR" sz="2400" b="1" i="1" dirty="0">
                <a:solidFill>
                  <a:srgbClr val="0070C0"/>
                </a:solidFill>
              </a:rPr>
              <a:t>. / </a:t>
            </a:r>
            <a:r>
              <a:rPr lang="fr-FR" sz="2400" b="1" i="1" dirty="0" err="1">
                <a:solidFill>
                  <a:srgbClr val="0070C0"/>
                </a:solidFill>
              </a:rPr>
              <a:t>weil</a:t>
            </a:r>
            <a:r>
              <a:rPr lang="fr-FR" sz="2400" b="1" i="1" dirty="0">
                <a:solidFill>
                  <a:srgbClr val="0070C0"/>
                </a:solidFill>
              </a:rPr>
              <a:t> es da </a:t>
            </a:r>
            <a:r>
              <a:rPr lang="fr-FR" sz="2400" b="1" i="1" dirty="0" err="1">
                <a:solidFill>
                  <a:srgbClr val="0070C0"/>
                </a:solidFill>
              </a:rPr>
              <a:t>nicht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laut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ist</a:t>
            </a:r>
            <a:r>
              <a:rPr lang="fr-FR" sz="2400" b="1" i="1" dirty="0">
                <a:solidFill>
                  <a:srgbClr val="0070C0"/>
                </a:solidFill>
              </a:rPr>
              <a:t>.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Ich</a:t>
            </a:r>
            <a:r>
              <a:rPr lang="fr-FR" sz="2400" b="1" dirty="0">
                <a:solidFill>
                  <a:srgbClr val="0070C0"/>
                </a:solidFill>
              </a:rPr>
              <a:t> bin </a:t>
            </a:r>
            <a:r>
              <a:rPr lang="fr-FR" sz="2400" b="1" dirty="0" err="1">
                <a:solidFill>
                  <a:srgbClr val="0070C0"/>
                </a:solidFill>
              </a:rPr>
              <a:t>nicht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gern</a:t>
            </a:r>
            <a:r>
              <a:rPr lang="fr-FR" sz="2400" b="1" dirty="0">
                <a:solidFill>
                  <a:srgbClr val="0070C0"/>
                </a:solidFill>
              </a:rPr>
              <a:t> in den Bergen, </a:t>
            </a:r>
            <a:r>
              <a:rPr lang="fr-FR" sz="2400" b="1" i="1" dirty="0" err="1">
                <a:solidFill>
                  <a:srgbClr val="0070C0"/>
                </a:solidFill>
              </a:rPr>
              <a:t>weil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ich</a:t>
            </a:r>
            <a:r>
              <a:rPr lang="fr-FR" sz="2400" b="1" i="1" dirty="0">
                <a:solidFill>
                  <a:srgbClr val="0070C0"/>
                </a:solidFill>
              </a:rPr>
              <a:t> die </a:t>
            </a:r>
            <a:r>
              <a:rPr lang="fr-FR" sz="2400" b="1" i="1" dirty="0" err="1">
                <a:solidFill>
                  <a:srgbClr val="0070C0"/>
                </a:solidFill>
              </a:rPr>
              <a:t>Natur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nicht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liebe</a:t>
            </a:r>
            <a:r>
              <a:rPr lang="fr-FR" sz="2400" b="1" i="1" dirty="0">
                <a:solidFill>
                  <a:srgbClr val="0070C0"/>
                </a:solidFill>
              </a:rPr>
              <a:t>. / </a:t>
            </a:r>
            <a:r>
              <a:rPr lang="fr-FR" sz="2400" b="1" i="1" dirty="0" err="1">
                <a:solidFill>
                  <a:srgbClr val="0070C0"/>
                </a:solidFill>
              </a:rPr>
              <a:t>weil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ich</a:t>
            </a:r>
            <a:r>
              <a:rPr lang="fr-FR" sz="2400" b="1" i="1" dirty="0">
                <a:solidFill>
                  <a:srgbClr val="0070C0"/>
                </a:solidFill>
              </a:rPr>
              <a:t> die Berge </a:t>
            </a:r>
            <a:r>
              <a:rPr lang="fr-FR" sz="2400" b="1" i="1" dirty="0" err="1">
                <a:solidFill>
                  <a:srgbClr val="0070C0"/>
                </a:solidFill>
              </a:rPr>
              <a:t>langweilig</a:t>
            </a:r>
            <a:r>
              <a:rPr lang="fr-FR" sz="2400" b="1" i="1" dirty="0">
                <a:solidFill>
                  <a:srgbClr val="0070C0"/>
                </a:solidFill>
              </a:rPr>
              <a:t> </a:t>
            </a:r>
            <a:r>
              <a:rPr lang="fr-FR" sz="2400" b="1" i="1" dirty="0" err="1">
                <a:solidFill>
                  <a:srgbClr val="0070C0"/>
                </a:solidFill>
              </a:rPr>
              <a:t>finde</a:t>
            </a:r>
            <a:r>
              <a:rPr lang="fr-FR" sz="2400" b="1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437015-87F5-B14B-B551-3E9FFDE92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32" y="0"/>
            <a:ext cx="11303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1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C8185C-3A98-AA42-923E-85E6E4070FBC}"/>
              </a:ext>
            </a:extLst>
          </p:cNvPr>
          <p:cNvSpPr txBox="1"/>
          <p:nvPr/>
        </p:nvSpPr>
        <p:spPr>
          <a:xfrm>
            <a:off x="4293044" y="2928373"/>
            <a:ext cx="8743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« Happy (</a:t>
            </a:r>
            <a:r>
              <a:rPr lang="fr-FR" sz="2400" b="1" dirty="0" err="1">
                <a:solidFill>
                  <a:srgbClr val="0070C0"/>
                </a:solidFill>
              </a:rPr>
              <a:t>ohne</a:t>
            </a:r>
            <a:r>
              <a:rPr lang="fr-FR" sz="2400" b="1" dirty="0">
                <a:solidFill>
                  <a:srgbClr val="0070C0"/>
                </a:solidFill>
              </a:rPr>
              <a:t>) End »</a:t>
            </a: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am</a:t>
            </a:r>
            <a:r>
              <a:rPr lang="fr-FR" sz="2400" b="1" dirty="0">
                <a:solidFill>
                  <a:srgbClr val="0070C0"/>
                </a:solidFill>
              </a:rPr>
              <a:t> Strand</a:t>
            </a: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Pilz</a:t>
            </a:r>
            <a:r>
              <a:rPr lang="fr-FR" sz="2400" b="1" dirty="0">
                <a:solidFill>
                  <a:srgbClr val="0070C0"/>
                </a:solidFill>
              </a:rPr>
              <a:t>-Risotto</a:t>
            </a: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Es </a:t>
            </a:r>
            <a:r>
              <a:rPr lang="fr-FR" sz="2400" b="1" dirty="0" err="1">
                <a:solidFill>
                  <a:srgbClr val="0070C0"/>
                </a:solidFill>
              </a:rPr>
              <a:t>war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ein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Geschenk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zwei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Stunden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von</a:t>
            </a:r>
            <a:r>
              <a:rPr lang="fr-FR" sz="2400" b="1" dirty="0">
                <a:solidFill>
                  <a:srgbClr val="0070C0"/>
                </a:solidFill>
              </a:rPr>
              <a:t> Oma </a:t>
            </a:r>
            <a:r>
              <a:rPr lang="fr-FR" sz="2400" b="1" dirty="0" err="1">
                <a:solidFill>
                  <a:srgbClr val="0070C0"/>
                </a:solidFill>
              </a:rPr>
              <a:t>aus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Köln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6" name="Image 5" descr="Une image contenant oiseau&#10;&#10;Description générée automatiquement">
            <a:extLst>
              <a:ext uri="{FF2B5EF4-FFF2-40B4-BE49-F238E27FC236}">
                <a16:creationId xmlns:a16="http://schemas.microsoft.com/office/drawing/2014/main" id="{CA88F3FD-BAD2-6F46-A61E-7C02F455C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29" y="608007"/>
            <a:ext cx="11303000" cy="2159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6CDC9A-7CE9-2342-AA50-2975621B6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29" y="-2567"/>
            <a:ext cx="4028515" cy="556787"/>
          </a:xfrm>
          <a:prstGeom prst="rect">
            <a:avLst/>
          </a:prstGeom>
        </p:spPr>
      </p:pic>
      <p:pic>
        <p:nvPicPr>
          <p:cNvPr id="2" name="gk10_11_Bd1_KB_Track_01.02_K01_A1b_c" descr="gk10_11_Bd1_KB_Track_01.02_K01_A1b_c">
            <a:hlinkClick r:id="" action="ppaction://media"/>
            <a:extLst>
              <a:ext uri="{FF2B5EF4-FFF2-40B4-BE49-F238E27FC236}">
                <a16:creationId xmlns:a16="http://schemas.microsoft.com/office/drawing/2014/main" id="{49AE3F70-CDB2-D844-BD1F-4FE297F5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788" y="54371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D8A5688-35E7-9940-8B08-873135CC0E08}"/>
              </a:ext>
            </a:extLst>
          </p:cNvPr>
          <p:cNvSpPr txBox="1"/>
          <p:nvPr/>
        </p:nvSpPr>
        <p:spPr>
          <a:xfrm>
            <a:off x="6934200" y="552450"/>
            <a:ext cx="4438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b="1" dirty="0" err="1">
                <a:solidFill>
                  <a:srgbClr val="0070C0"/>
                </a:solidFill>
              </a:rPr>
              <a:t>Foto</a:t>
            </a:r>
            <a:r>
              <a:rPr lang="fr-FR" sz="2400" b="1" dirty="0">
                <a:solidFill>
                  <a:srgbClr val="0070C0"/>
                </a:solidFill>
              </a:rPr>
              <a:t> 1: Annie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Foto</a:t>
            </a:r>
            <a:r>
              <a:rPr lang="fr-FR" sz="2400" b="1" dirty="0">
                <a:solidFill>
                  <a:srgbClr val="0070C0"/>
                </a:solidFill>
              </a:rPr>
              <a:t> 2: </a:t>
            </a:r>
            <a:r>
              <a:rPr lang="fr-FR" sz="2400" b="1" dirty="0" err="1">
                <a:solidFill>
                  <a:srgbClr val="0070C0"/>
                </a:solidFill>
              </a:rPr>
              <a:t>passt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nicht</a:t>
            </a:r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sz="2400" b="1" dirty="0" err="1">
                <a:solidFill>
                  <a:srgbClr val="0070C0"/>
                </a:solidFill>
              </a:rPr>
              <a:t>Foto</a:t>
            </a:r>
            <a:r>
              <a:rPr lang="fr-FR" sz="2400" b="1" dirty="0">
                <a:solidFill>
                  <a:srgbClr val="0070C0"/>
                </a:solidFill>
              </a:rPr>
              <a:t> 3: Mila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8857A6-9838-8149-8B84-87ADAB480CA6}"/>
              </a:ext>
            </a:extLst>
          </p:cNvPr>
          <p:cNvSpPr txBox="1"/>
          <p:nvPr/>
        </p:nvSpPr>
        <p:spPr>
          <a:xfrm>
            <a:off x="7105650" y="3876071"/>
            <a:ext cx="443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Mila: 1 – 5 – 8 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Annie: 2 – 3 – 4 – 6 – 7 </a:t>
            </a:r>
          </a:p>
        </p:txBody>
      </p:sp>
      <p:pic>
        <p:nvPicPr>
          <p:cNvPr id="9" name="Image 8" descr="Une image contenant photo, capture d’écran, gens, homme&#10;&#10;Description générée automatiquement">
            <a:extLst>
              <a:ext uri="{FF2B5EF4-FFF2-40B4-BE49-F238E27FC236}">
                <a16:creationId xmlns:a16="http://schemas.microsoft.com/office/drawing/2014/main" id="{0F8CCABE-76D6-6249-AC03-53127D5C9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78" y="648685"/>
            <a:ext cx="6546321" cy="24351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19D2D0-B03C-5842-817E-5CEAD409D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82" y="4129992"/>
            <a:ext cx="6679848" cy="1724797"/>
          </a:xfrm>
          <a:prstGeom prst="rect">
            <a:avLst/>
          </a:prstGeom>
        </p:spPr>
      </p:pic>
      <p:pic>
        <p:nvPicPr>
          <p:cNvPr id="2" name="gk10_11_Bd1_KB_Track_01.03_K01_A2a_b" descr="gk10_11_Bd1_KB_Track_01.03_K01_A2a_b">
            <a:hlinkClick r:id="" action="ppaction://media"/>
            <a:extLst>
              <a:ext uri="{FF2B5EF4-FFF2-40B4-BE49-F238E27FC236}">
                <a16:creationId xmlns:a16="http://schemas.microsoft.com/office/drawing/2014/main" id="{617880CD-B67B-FE4E-BBB1-716CD932F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6125" y="25755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4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homme, oiseau&#10;&#10;Description générée automatiquement">
            <a:extLst>
              <a:ext uri="{FF2B5EF4-FFF2-40B4-BE49-F238E27FC236}">
                <a16:creationId xmlns:a16="http://schemas.microsoft.com/office/drawing/2014/main" id="{2F4FB3BF-4B8A-2641-9373-C4409699D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" y="78031"/>
            <a:ext cx="9380684" cy="54642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64A4E04-0267-A649-B66D-3F0584185488}"/>
              </a:ext>
            </a:extLst>
          </p:cNvPr>
          <p:cNvSpPr txBox="1"/>
          <p:nvPr/>
        </p:nvSpPr>
        <p:spPr>
          <a:xfrm>
            <a:off x="9439127" y="4303405"/>
            <a:ext cx="257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4a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Deutschland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06128F-E9DA-3946-B3F6-EF21432CFF6C}"/>
              </a:ext>
            </a:extLst>
          </p:cNvPr>
          <p:cNvSpPr txBox="1"/>
          <p:nvPr/>
        </p:nvSpPr>
        <p:spPr>
          <a:xfrm>
            <a:off x="7119225" y="531682"/>
            <a:ext cx="331828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Schloss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Neuschwanstein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126872-5A94-4F4F-99A3-2B677DB51BC3}"/>
              </a:ext>
            </a:extLst>
          </p:cNvPr>
          <p:cNvSpPr txBox="1"/>
          <p:nvPr/>
        </p:nvSpPr>
        <p:spPr>
          <a:xfrm>
            <a:off x="8283578" y="2833042"/>
            <a:ext cx="17918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Schäferhund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521A143-1B46-2E4B-8A89-978DBA451C89}"/>
              </a:ext>
            </a:extLst>
          </p:cNvPr>
          <p:cNvSpPr txBox="1"/>
          <p:nvPr/>
        </p:nvSpPr>
        <p:spPr>
          <a:xfrm>
            <a:off x="4239532" y="5164782"/>
            <a:ext cx="194476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Mülltrennung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25E2AE-E7CF-634E-B611-B4057346F58A}"/>
              </a:ext>
            </a:extLst>
          </p:cNvPr>
          <p:cNvSpPr txBox="1"/>
          <p:nvPr/>
        </p:nvSpPr>
        <p:spPr>
          <a:xfrm>
            <a:off x="529542" y="5275346"/>
            <a:ext cx="12057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Fussball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098FC6-850B-4E4F-BF53-0913B3505C70}"/>
              </a:ext>
            </a:extLst>
          </p:cNvPr>
          <p:cNvSpPr txBox="1"/>
          <p:nvPr/>
        </p:nvSpPr>
        <p:spPr>
          <a:xfrm>
            <a:off x="181123" y="1184364"/>
            <a:ext cx="358033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Schwarzwälder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Kirschtorte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E84BD4E-57A7-DC4E-A2EF-B0581CCF3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54" y="889595"/>
            <a:ext cx="7366000" cy="685800"/>
          </a:xfrm>
          <a:prstGeom prst="rect">
            <a:avLst/>
          </a:prstGeom>
        </p:spPr>
      </p:pic>
      <p:pic>
        <p:nvPicPr>
          <p:cNvPr id="4" name="Image 3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27AB4D0E-EB9E-3842-BE02-5DD0F0685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54" y="2552700"/>
            <a:ext cx="6032500" cy="876300"/>
          </a:xfrm>
          <a:prstGeom prst="rect">
            <a:avLst/>
          </a:prstGeom>
        </p:spPr>
      </p:pic>
      <p:pic>
        <p:nvPicPr>
          <p:cNvPr id="5" name="gk10_11_Bd1_KB_Track_01.04_K01_A4c" descr="gk10_11_Bd1_KB_Track_01.04_K01_A4c">
            <a:hlinkClick r:id="" action="ppaction://media"/>
            <a:extLst>
              <a:ext uri="{FF2B5EF4-FFF2-40B4-BE49-F238E27FC236}">
                <a16:creationId xmlns:a16="http://schemas.microsoft.com/office/drawing/2014/main" id="{7E6A1DBB-4505-9D4F-A1C2-D9AC4464F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3854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E532070-E19A-6A46-848A-6B0B86615C21}"/>
              </a:ext>
            </a:extLst>
          </p:cNvPr>
          <p:cNvSpPr/>
          <p:nvPr/>
        </p:nvSpPr>
        <p:spPr>
          <a:xfrm>
            <a:off x="3035299" y="2152650"/>
            <a:ext cx="438150" cy="4000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975F0C-A48B-924F-9286-BDB51EBD5EFF}"/>
              </a:ext>
            </a:extLst>
          </p:cNvPr>
          <p:cNvSpPr/>
          <p:nvPr/>
        </p:nvSpPr>
        <p:spPr>
          <a:xfrm>
            <a:off x="4559299" y="2152650"/>
            <a:ext cx="438150" cy="4000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5516727-3C29-4E49-8A58-6D94407DA25C}"/>
              </a:ext>
            </a:extLst>
          </p:cNvPr>
          <p:cNvSpPr/>
          <p:nvPr/>
        </p:nvSpPr>
        <p:spPr>
          <a:xfrm>
            <a:off x="3797299" y="2181225"/>
            <a:ext cx="438150" cy="4000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D7A5C0B-F237-9547-985A-53C85D337964}"/>
              </a:ext>
            </a:extLst>
          </p:cNvPr>
          <p:cNvSpPr/>
          <p:nvPr/>
        </p:nvSpPr>
        <p:spPr>
          <a:xfrm>
            <a:off x="2279648" y="2181225"/>
            <a:ext cx="438150" cy="4000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224827-A6C8-0E44-97FA-4AFAC12AA785}"/>
              </a:ext>
            </a:extLst>
          </p:cNvPr>
          <p:cNvSpPr/>
          <p:nvPr/>
        </p:nvSpPr>
        <p:spPr>
          <a:xfrm>
            <a:off x="1577973" y="2143125"/>
            <a:ext cx="438150" cy="4000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14" name="Image 13" descr="Une image contenant capture d’écran, oiseau&#10;&#10;Description générée automatiquement">
            <a:extLst>
              <a:ext uri="{FF2B5EF4-FFF2-40B4-BE49-F238E27FC236}">
                <a16:creationId xmlns:a16="http://schemas.microsoft.com/office/drawing/2014/main" id="{F5F4AA70-FEC1-C44D-9EE2-89E35B164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3" y="368398"/>
            <a:ext cx="8407400" cy="1600200"/>
          </a:xfrm>
          <a:prstGeom prst="rect">
            <a:avLst/>
          </a:prstGeom>
        </p:spPr>
      </p:pic>
      <p:pic>
        <p:nvPicPr>
          <p:cNvPr id="16" name="Image 15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BD7968C5-32C5-8C49-80D2-6CF164D88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99" y="3147595"/>
            <a:ext cx="4902200" cy="1041400"/>
          </a:xfrm>
          <a:prstGeom prst="rect">
            <a:avLst/>
          </a:prstGeom>
        </p:spPr>
      </p:pic>
      <p:pic>
        <p:nvPicPr>
          <p:cNvPr id="2" name="gk10_11_Bd1_KB_Track_01.05_K01_A5a_c" descr="gk10_11_Bd1_KB_Track_01.05_K01_A5a_c">
            <a:hlinkClick r:id="" action="ppaction://media"/>
            <a:extLst>
              <a:ext uri="{FF2B5EF4-FFF2-40B4-BE49-F238E27FC236}">
                <a16:creationId xmlns:a16="http://schemas.microsoft.com/office/drawing/2014/main" id="{E746D6DA-4645-B04F-8F74-C2832B40D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0301" y="1530350"/>
            <a:ext cx="812800" cy="812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4EBC25-B095-C64C-BA56-05DEA709B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211095"/>
            <a:ext cx="5638800" cy="4572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3425535-92C0-E745-BB82-0122DB28B912}"/>
              </a:ext>
            </a:extLst>
          </p:cNvPr>
          <p:cNvSpPr txBox="1"/>
          <p:nvPr/>
        </p:nvSpPr>
        <p:spPr>
          <a:xfrm>
            <a:off x="1139824" y="4398496"/>
            <a:ext cx="5314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Sprache</a:t>
            </a:r>
            <a:r>
              <a:rPr lang="fr-FR" sz="2400" b="1" dirty="0">
                <a:solidFill>
                  <a:srgbClr val="0070C0"/>
                </a:solidFill>
              </a:rPr>
              <a:t>: </a:t>
            </a:r>
            <a:r>
              <a:rPr lang="fr-FR" sz="2400" b="1" dirty="0" err="1">
                <a:solidFill>
                  <a:srgbClr val="0070C0"/>
                </a:solidFill>
              </a:rPr>
              <a:t>Handy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Musik</a:t>
            </a:r>
            <a:r>
              <a:rPr lang="fr-FR" sz="2400" b="1" dirty="0">
                <a:solidFill>
                  <a:srgbClr val="0070C0"/>
                </a:solidFill>
              </a:rPr>
              <a:t>: </a:t>
            </a:r>
            <a:r>
              <a:rPr lang="fr-FR" sz="2400" b="1" dirty="0" err="1">
                <a:solidFill>
                  <a:srgbClr val="0070C0"/>
                </a:solidFill>
              </a:rPr>
              <a:t>Cro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Müll</a:t>
            </a:r>
            <a:r>
              <a:rPr lang="fr-FR" sz="2400" b="1" dirty="0">
                <a:solidFill>
                  <a:srgbClr val="0070C0"/>
                </a:solidFill>
              </a:rPr>
              <a:t>: </a:t>
            </a:r>
            <a:r>
              <a:rPr lang="fr-FR" sz="2400" b="1" dirty="0" err="1">
                <a:solidFill>
                  <a:srgbClr val="0070C0"/>
                </a:solidFill>
              </a:rPr>
              <a:t>Mülltrennung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Sport: </a:t>
            </a:r>
            <a:r>
              <a:rPr lang="fr-FR" sz="2400" b="1" dirty="0" err="1">
                <a:solidFill>
                  <a:srgbClr val="0070C0"/>
                </a:solidFill>
              </a:rPr>
              <a:t>Fussball</a:t>
            </a:r>
            <a:endParaRPr lang="fr-FR" sz="2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Essen: </a:t>
            </a:r>
            <a:r>
              <a:rPr lang="fr-FR" sz="2400" b="1" dirty="0" err="1">
                <a:solidFill>
                  <a:srgbClr val="0070C0"/>
                </a:solidFill>
              </a:rPr>
              <a:t>Kartoffeln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Wurst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5705E79-9BC5-3440-824A-49CA633373FB}"/>
              </a:ext>
            </a:extLst>
          </p:cNvPr>
          <p:cNvSpPr txBox="1"/>
          <p:nvPr/>
        </p:nvSpPr>
        <p:spPr>
          <a:xfrm>
            <a:off x="5257801" y="4262202"/>
            <a:ext cx="672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b="1" dirty="0">
                <a:solidFill>
                  <a:srgbClr val="0070C0"/>
                </a:solidFill>
              </a:rPr>
              <a:t>Sarnen </a:t>
            </a:r>
            <a:r>
              <a:rPr lang="fr-FR" sz="2400" b="1" dirty="0" err="1">
                <a:solidFill>
                  <a:srgbClr val="0070C0"/>
                </a:solidFill>
              </a:rPr>
              <a:t>liegt</a:t>
            </a:r>
            <a:r>
              <a:rPr lang="fr-FR" sz="2400" b="1" dirty="0">
                <a:solidFill>
                  <a:srgbClr val="0070C0"/>
                </a:solidFill>
              </a:rPr>
              <a:t> in der </a:t>
            </a:r>
            <a:r>
              <a:rPr lang="fr-FR" sz="2400" b="1" dirty="0" err="1">
                <a:solidFill>
                  <a:srgbClr val="0070C0"/>
                </a:solidFill>
              </a:rPr>
              <a:t>Mitte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von</a:t>
            </a:r>
            <a:r>
              <a:rPr lang="fr-FR" sz="2400" b="1" dirty="0">
                <a:solidFill>
                  <a:srgbClr val="0070C0"/>
                </a:solidFill>
              </a:rPr>
              <a:t> der Schweiz.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London </a:t>
            </a:r>
            <a:r>
              <a:rPr lang="fr-FR" sz="2400" b="1" dirty="0" err="1">
                <a:solidFill>
                  <a:srgbClr val="0070C0"/>
                </a:solidFill>
              </a:rPr>
              <a:t>liegt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Süden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von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England</a:t>
            </a:r>
            <a:r>
              <a:rPr lang="fr-FR" sz="2400" b="1" dirty="0">
                <a:solidFill>
                  <a:srgbClr val="0070C0"/>
                </a:solidFill>
              </a:rPr>
              <a:t> (</a:t>
            </a:r>
            <a:r>
              <a:rPr lang="fr-FR" sz="2400" b="1" dirty="0" err="1">
                <a:solidFill>
                  <a:srgbClr val="0070C0"/>
                </a:solidFill>
              </a:rPr>
              <a:t>Hauptstadt</a:t>
            </a:r>
            <a:r>
              <a:rPr lang="fr-FR" sz="2400" b="1" dirty="0">
                <a:solidFill>
                  <a:srgbClr val="0070C0"/>
                </a:solidFill>
              </a:rPr>
              <a:t>).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Imst </a:t>
            </a:r>
            <a:r>
              <a:rPr lang="fr-FR" sz="2400" b="1" dirty="0" err="1">
                <a:solidFill>
                  <a:srgbClr val="0070C0"/>
                </a:solidFill>
              </a:rPr>
              <a:t>liegt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Westen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von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Österreich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FF7F11-8694-1C4E-A310-02027DE6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76002"/>
            <a:ext cx="9004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765B1B6-70B7-CE45-8905-06FDE703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53" y="1552945"/>
            <a:ext cx="9946715" cy="49733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C5C5FC-7AB0-7B4A-AC9F-A99BEEC45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2" y="740145"/>
            <a:ext cx="5702300" cy="812800"/>
          </a:xfrm>
          <a:prstGeom prst="rect">
            <a:avLst/>
          </a:prstGeom>
        </p:spPr>
      </p:pic>
      <p:pic>
        <p:nvPicPr>
          <p:cNvPr id="10" name="Image 9" descr="Une image contenant bouteille, assis, rouge, homme&#10;&#10;Description générée automatiquement">
            <a:extLst>
              <a:ext uri="{FF2B5EF4-FFF2-40B4-BE49-F238E27FC236}">
                <a16:creationId xmlns:a16="http://schemas.microsoft.com/office/drawing/2014/main" id="{597479A9-A063-CF4E-B6FA-57088B837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94" y="0"/>
            <a:ext cx="35306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93AF409-4AA3-CA4C-A4DA-3DA8F880D9B1}"/>
              </a:ext>
            </a:extLst>
          </p:cNvPr>
          <p:cNvSpPr txBox="1"/>
          <p:nvPr/>
        </p:nvSpPr>
        <p:spPr>
          <a:xfrm>
            <a:off x="6096000" y="4989230"/>
            <a:ext cx="505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Marco (</a:t>
            </a:r>
            <a:r>
              <a:rPr lang="fr-FR" sz="2400" b="1" dirty="0" err="1">
                <a:solidFill>
                  <a:srgbClr val="0070C0"/>
                </a:solidFill>
              </a:rPr>
              <a:t>England</a:t>
            </a:r>
            <a:r>
              <a:rPr lang="fr-FR" sz="2400" b="1" dirty="0">
                <a:solidFill>
                  <a:srgbClr val="0070C0"/>
                </a:solidFill>
              </a:rPr>
              <a:t>, London): 1 – 6 – 9 </a:t>
            </a:r>
          </a:p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Ines</a:t>
            </a:r>
            <a:r>
              <a:rPr lang="fr-FR" sz="2400" b="1" dirty="0">
                <a:solidFill>
                  <a:srgbClr val="0070C0"/>
                </a:solidFill>
              </a:rPr>
              <a:t> (Schweiz, Sarnen): 2 – 5 – 8 </a:t>
            </a: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0070C0"/>
                </a:solidFill>
              </a:rPr>
              <a:t>Paul (</a:t>
            </a:r>
            <a:r>
              <a:rPr lang="fr-FR" sz="2400" b="1" dirty="0" err="1">
                <a:solidFill>
                  <a:srgbClr val="0070C0"/>
                </a:solidFill>
              </a:rPr>
              <a:t>Österreich</a:t>
            </a:r>
            <a:r>
              <a:rPr lang="fr-FR" sz="2400" b="1" dirty="0">
                <a:solidFill>
                  <a:srgbClr val="0070C0"/>
                </a:solidFill>
              </a:rPr>
              <a:t>, Imst): 3 – 4 – 7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DC8C13-6912-DB4E-A965-03BDDE508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4" y="886758"/>
            <a:ext cx="7948632" cy="4191756"/>
          </a:xfrm>
          <a:prstGeom prst="rect">
            <a:avLst/>
          </a:prstGeom>
        </p:spPr>
      </p:pic>
      <p:pic>
        <p:nvPicPr>
          <p:cNvPr id="7" name="Image 6" descr="Une image contenant bouteille, assis, rouge, homme&#10;&#10;Description générée automatiquement">
            <a:extLst>
              <a:ext uri="{FF2B5EF4-FFF2-40B4-BE49-F238E27FC236}">
                <a16:creationId xmlns:a16="http://schemas.microsoft.com/office/drawing/2014/main" id="{50AE5A7F-0B19-334A-9555-F7DA6563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29" y="0"/>
            <a:ext cx="3679384" cy="8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11938</TotalTime>
  <Words>428</Words>
  <Application>Microsoft Macintosh PowerPoint</Application>
  <PresentationFormat>Grand écran</PresentationFormat>
  <Paragraphs>91</Paragraphs>
  <Slides>17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Sandra FASEL</dc:creator>
  <cp:lastModifiedBy>V. Barnikol</cp:lastModifiedBy>
  <cp:revision>28</cp:revision>
  <dcterms:created xsi:type="dcterms:W3CDTF">2020-05-19T08:47:19Z</dcterms:created>
  <dcterms:modified xsi:type="dcterms:W3CDTF">2020-10-13T20:03:05Z</dcterms:modified>
</cp:coreProperties>
</file>