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/>
    <p:restoredTop sz="94720"/>
  </p:normalViewPr>
  <p:slideViewPr>
    <p:cSldViewPr snapToGrid="0" snapToObjects="1">
      <p:cViewPr varScale="1">
        <p:scale>
          <a:sx n="60" d="100"/>
          <a:sy n="60" d="100"/>
        </p:scale>
        <p:origin x="20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00E3B-B8C0-C64D-96DA-A32BADAEDDA2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E920-0EFC-7343-A50F-FE40C95AF2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4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0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60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52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5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85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8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90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93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1EFC-C6F5-C645-89FB-66C6FF0D3FFF}" type="datetimeFigureOut">
              <a:rPr lang="fr-FR" smtClean="0"/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8903-B2D9-F548-914A-6049DB906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11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Kapitel</a:t>
            </a:r>
            <a:r>
              <a:rPr lang="fr-FR" dirty="0"/>
              <a:t> 6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1455577"/>
            <a:ext cx="8248261" cy="4750754"/>
          </a:xfrm>
        </p:spPr>
      </p:pic>
      <p:sp>
        <p:nvSpPr>
          <p:cNvPr id="5" name="ZoneTexte 4"/>
          <p:cNvSpPr txBox="1"/>
          <p:nvPr/>
        </p:nvSpPr>
        <p:spPr>
          <a:xfrm>
            <a:off x="1730239" y="3906995"/>
            <a:ext cx="21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Abfahrt</a:t>
            </a:r>
            <a:r>
              <a:rPr lang="fr-FR" b="1" dirty="0">
                <a:solidFill>
                  <a:schemeClr val="accent1"/>
                </a:solidFill>
              </a:rPr>
              <a:t>, </a:t>
            </a:r>
            <a:r>
              <a:rPr lang="fr-FR" b="1" dirty="0" err="1">
                <a:solidFill>
                  <a:schemeClr val="accent1"/>
                </a:solidFill>
              </a:rPr>
              <a:t>am</a:t>
            </a:r>
            <a:r>
              <a:rPr lang="fr-FR" b="1" dirty="0">
                <a:solidFill>
                  <a:schemeClr val="accent1"/>
                </a:solidFill>
              </a:rPr>
              <a:t> Bahnhof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40661" y="4050631"/>
            <a:ext cx="172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schlafen</a:t>
            </a:r>
            <a:r>
              <a:rPr lang="fr-FR" b="1" dirty="0">
                <a:solidFill>
                  <a:schemeClr val="accent1"/>
                </a:solidFill>
              </a:rPr>
              <a:t>, </a:t>
            </a:r>
            <a:r>
              <a:rPr lang="fr-FR" b="1" dirty="0" err="1">
                <a:solidFill>
                  <a:schemeClr val="accent1"/>
                </a:solidFill>
              </a:rPr>
              <a:t>im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Zug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58901" y="4358945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shoppen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16998" y="5836998"/>
            <a:ext cx="272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kein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Glück</a:t>
            </a:r>
            <a:r>
              <a:rPr lang="fr-FR" b="1" dirty="0">
                <a:solidFill>
                  <a:schemeClr val="accent1"/>
                </a:solidFill>
              </a:rPr>
              <a:t>, </a:t>
            </a:r>
            <a:r>
              <a:rPr lang="fr-FR" b="1" dirty="0" err="1">
                <a:solidFill>
                  <a:schemeClr val="accent1"/>
                </a:solidFill>
              </a:rPr>
              <a:t>Bananenschale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40661" y="5836998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sauer</a:t>
            </a:r>
            <a:r>
              <a:rPr lang="fr-FR" b="1" dirty="0">
                <a:solidFill>
                  <a:schemeClr val="accent1"/>
                </a:solidFill>
              </a:rPr>
              <a:t>, </a:t>
            </a:r>
            <a:r>
              <a:rPr lang="fr-FR" b="1" dirty="0" err="1">
                <a:solidFill>
                  <a:schemeClr val="accent1"/>
                </a:solidFill>
              </a:rPr>
              <a:t>Halsschmerzen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54729" y="6021664"/>
            <a:ext cx="9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accent1"/>
                </a:solidFill>
              </a:rPr>
              <a:t>geküsst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8" y="903699"/>
            <a:ext cx="10564432" cy="4682995"/>
          </a:xfrm>
        </p:spPr>
      </p:pic>
      <p:sp>
        <p:nvSpPr>
          <p:cNvPr id="5" name="ZoneTexte 4"/>
          <p:cNvSpPr txBox="1"/>
          <p:nvPr/>
        </p:nvSpPr>
        <p:spPr>
          <a:xfrm>
            <a:off x="1094459" y="2044200"/>
            <a:ext cx="396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88800" y="2623006"/>
            <a:ext cx="393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35464" y="365963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50328" y="413189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50328" y="468962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01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765110"/>
            <a:ext cx="10502900" cy="5071334"/>
          </a:xfrm>
        </p:spPr>
      </p:pic>
      <p:sp>
        <p:nvSpPr>
          <p:cNvPr id="7" name="ZoneTexte 6"/>
          <p:cNvSpPr txBox="1"/>
          <p:nvPr/>
        </p:nvSpPr>
        <p:spPr>
          <a:xfrm>
            <a:off x="1378540" y="2188226"/>
            <a:ext cx="10340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wir</a:t>
            </a:r>
            <a:r>
              <a:rPr lang="fr-FR" sz="2400" b="1" dirty="0">
                <a:solidFill>
                  <a:schemeClr val="accent1"/>
                </a:solidFill>
              </a:rPr>
              <a:t> die </a:t>
            </a:r>
            <a:r>
              <a:rPr lang="fr-FR" sz="2400" b="1" dirty="0" err="1">
                <a:solidFill>
                  <a:schemeClr val="accent1"/>
                </a:solidFill>
              </a:rPr>
              <a:t>antike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Stadt</a:t>
            </a:r>
            <a:r>
              <a:rPr lang="fr-FR" sz="2400" b="1" dirty="0">
                <a:solidFill>
                  <a:schemeClr val="accent1"/>
                </a:solidFill>
              </a:rPr>
              <a:t> Augusta </a:t>
            </a:r>
            <a:r>
              <a:rPr lang="fr-FR" sz="2400" b="1" dirty="0" err="1">
                <a:solidFill>
                  <a:schemeClr val="accent1"/>
                </a:solidFill>
              </a:rPr>
              <a:t>Raurika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besucht</a:t>
            </a:r>
            <a:r>
              <a:rPr lang="fr-FR" sz="2400" b="1" dirty="0">
                <a:solidFill>
                  <a:schemeClr val="accent1"/>
                </a:solidFill>
              </a:rPr>
              <a:t>. Da </a:t>
            </a:r>
            <a:r>
              <a:rPr lang="fr-FR" sz="3200" b="1" dirty="0" err="1">
                <a:solidFill>
                  <a:schemeClr val="accent1"/>
                </a:solidFill>
              </a:rPr>
              <a:t>hat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unser</a:t>
            </a:r>
            <a:r>
              <a:rPr lang="fr-FR" sz="2400" b="1" dirty="0">
                <a:solidFill>
                  <a:schemeClr val="accent1"/>
                </a:solidFill>
              </a:rPr>
              <a:t> Lehrer </a:t>
            </a:r>
            <a:r>
              <a:rPr lang="fr-FR" sz="2400" b="1" dirty="0" err="1">
                <a:solidFill>
                  <a:schemeClr val="accent1"/>
                </a:solidFill>
              </a:rPr>
              <a:t>viel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über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23582" y="2825535"/>
            <a:ext cx="98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die Römer </a:t>
            </a:r>
            <a:r>
              <a:rPr lang="fr-FR" sz="3200" b="1" dirty="0" err="1">
                <a:solidFill>
                  <a:schemeClr val="accent1"/>
                </a:solidFill>
              </a:rPr>
              <a:t>erzählt</a:t>
            </a:r>
            <a:r>
              <a:rPr lang="fr-FR" sz="2400" b="1" dirty="0">
                <a:solidFill>
                  <a:schemeClr val="accent1"/>
                </a:solidFill>
              </a:rPr>
              <a:t>. Am </a:t>
            </a:r>
            <a:r>
              <a:rPr lang="fr-FR" sz="2400" b="1" dirty="0" err="1">
                <a:solidFill>
                  <a:schemeClr val="accent1"/>
                </a:solidFill>
              </a:rPr>
              <a:t>Abend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haben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wir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meinen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Geburtstag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gefeiert</a:t>
            </a:r>
            <a:r>
              <a:rPr lang="fr-FR" sz="24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23582" y="3427560"/>
            <a:ext cx="9761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Wir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haben</a:t>
            </a:r>
            <a:r>
              <a:rPr lang="fr-FR" sz="2400" b="1" dirty="0">
                <a:solidFill>
                  <a:schemeClr val="accent1"/>
                </a:solidFill>
              </a:rPr>
              <a:t> Spaghetti </a:t>
            </a:r>
            <a:r>
              <a:rPr lang="fr-FR" sz="3200" b="1" dirty="0" err="1">
                <a:solidFill>
                  <a:schemeClr val="accent1"/>
                </a:solidFill>
              </a:rPr>
              <a:t>gekocht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und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getanzt</a:t>
            </a:r>
            <a:r>
              <a:rPr lang="fr-FR" sz="2400" b="1" dirty="0">
                <a:solidFill>
                  <a:schemeClr val="accent1"/>
                </a:solidFill>
              </a:rPr>
              <a:t>. </a:t>
            </a:r>
            <a:r>
              <a:rPr lang="fr-FR" sz="2400" b="1" dirty="0" err="1">
                <a:solidFill>
                  <a:schemeClr val="accent1"/>
                </a:solidFill>
              </a:rPr>
              <a:t>Zum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Schluss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haben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wir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74237" y="4064869"/>
            <a:ext cx="420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den </a:t>
            </a:r>
            <a:r>
              <a:rPr lang="fr-FR" sz="2400" b="1" dirty="0" err="1">
                <a:solidFill>
                  <a:schemeClr val="accent1"/>
                </a:solidFill>
              </a:rPr>
              <a:t>Partyraum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aufgeräumt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98971" y="1772816"/>
            <a:ext cx="3169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Am </a:t>
            </a:r>
            <a:r>
              <a:rPr lang="fr-FR" sz="2400" b="1" dirty="0" err="1">
                <a:solidFill>
                  <a:schemeClr val="accent1"/>
                </a:solidFill>
              </a:rPr>
              <a:t>Vormittag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3200" b="1" dirty="0" err="1">
                <a:solidFill>
                  <a:schemeClr val="accent1"/>
                </a:solidFill>
              </a:rPr>
              <a:t>haben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4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5" y="311758"/>
            <a:ext cx="9834465" cy="6430888"/>
          </a:xfrm>
        </p:spPr>
      </p:pic>
      <p:sp>
        <p:nvSpPr>
          <p:cNvPr id="5" name="ZoneTexte 4"/>
          <p:cNvSpPr txBox="1"/>
          <p:nvPr/>
        </p:nvSpPr>
        <p:spPr>
          <a:xfrm>
            <a:off x="3748050" y="2295332"/>
            <a:ext cx="14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gefeiert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48050" y="2674900"/>
            <a:ext cx="113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getanzt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09230" y="3028445"/>
            <a:ext cx="16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aufgeräumt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14337" y="1933318"/>
            <a:ext cx="1377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gratuliert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45255" y="2364559"/>
            <a:ext cx="10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erzählt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45255" y="2756997"/>
            <a:ext cx="1191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besucht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60452" y="5242851"/>
            <a:ext cx="118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gespielt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60452" y="5658705"/>
            <a:ext cx="128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gemacht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60452" y="6074559"/>
            <a:ext cx="154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telefoniert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73228" y="5283693"/>
            <a:ext cx="16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ausgepackt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54461" y="5658705"/>
            <a:ext cx="1078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gezeigt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92040" y="6032014"/>
            <a:ext cx="114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gekauft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26FBCAD-8FAB-FF43-A432-F8F5DEA95CC3}"/>
              </a:ext>
            </a:extLst>
          </p:cNvPr>
          <p:cNvCxnSpPr/>
          <p:nvPr/>
        </p:nvCxnSpPr>
        <p:spPr>
          <a:xfrm flipV="1">
            <a:off x="4307305" y="4259179"/>
            <a:ext cx="2791327" cy="2406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FE4237C-C047-C648-92E4-8B3F710FDB2A}"/>
              </a:ext>
            </a:extLst>
          </p:cNvPr>
          <p:cNvCxnSpPr>
            <a:cxnSpLocks/>
          </p:cNvCxnSpPr>
          <p:nvPr/>
        </p:nvCxnSpPr>
        <p:spPr>
          <a:xfrm flipV="1">
            <a:off x="5918673" y="4566149"/>
            <a:ext cx="1179959" cy="14238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1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9" y="770965"/>
            <a:ext cx="8752644" cy="5647764"/>
          </a:xfrm>
        </p:spPr>
      </p:pic>
      <p:sp>
        <p:nvSpPr>
          <p:cNvPr id="7" name="ZoneTexte 6"/>
          <p:cNvSpPr txBox="1"/>
          <p:nvPr/>
        </p:nvSpPr>
        <p:spPr>
          <a:xfrm>
            <a:off x="1536148" y="1759527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34836" y="2419621"/>
            <a:ext cx="50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07127" y="206633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07127" y="271099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10539" y="3079715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22702" y="1696998"/>
            <a:ext cx="1530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auspacken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3790" y="2076018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machen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5030" y="2419620"/>
            <a:ext cx="1058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kaufen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7056" y="2715882"/>
            <a:ext cx="17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telefonieren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24769" y="3012144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spielen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37797" y="4299107"/>
            <a:ext cx="60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7127" y="4671561"/>
            <a:ext cx="60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18317" y="4671562"/>
            <a:ext cx="60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1751" y="4948560"/>
            <a:ext cx="60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76669" y="5326131"/>
            <a:ext cx="60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98596" y="4299107"/>
            <a:ext cx="16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ausgepackt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90294" y="4706906"/>
            <a:ext cx="1283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gemacht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60955" y="5026524"/>
            <a:ext cx="1149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gekauft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56585" y="5326131"/>
            <a:ext cx="1543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telefoniert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75779" y="5321015"/>
            <a:ext cx="1185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gespielt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6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1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356"/>
            <a:ext cx="7721600" cy="1689100"/>
          </a:xfrm>
        </p:spPr>
      </p:pic>
      <p:sp>
        <p:nvSpPr>
          <p:cNvPr id="5" name="ZoneTexte 4"/>
          <p:cNvSpPr txBox="1"/>
          <p:nvPr/>
        </p:nvSpPr>
        <p:spPr>
          <a:xfrm>
            <a:off x="981307" y="2386361"/>
            <a:ext cx="82239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Beispiele</a:t>
            </a:r>
            <a:r>
              <a:rPr lang="fr-FR" sz="2400" b="1" dirty="0">
                <a:solidFill>
                  <a:schemeClr val="accent1"/>
                </a:solidFill>
              </a:rPr>
              <a:t>: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Am </a:t>
            </a:r>
            <a:r>
              <a:rPr lang="fr-FR" sz="2400" b="1" dirty="0" err="1">
                <a:solidFill>
                  <a:schemeClr val="accent1"/>
                </a:solidFill>
              </a:rPr>
              <a:t>Morgen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r>
              <a:rPr lang="fr-FR" sz="2400" b="1" dirty="0">
                <a:solidFill>
                  <a:schemeClr val="accent1"/>
                </a:solidFill>
              </a:rPr>
              <a:t> Beatrice </a:t>
            </a:r>
            <a:r>
              <a:rPr lang="fr-FR" sz="2400" b="1" dirty="0" err="1">
                <a:solidFill>
                  <a:schemeClr val="accent1"/>
                </a:solidFill>
              </a:rPr>
              <a:t>geduscht</a:t>
            </a:r>
            <a:r>
              <a:rPr lang="fr-FR" sz="2400" b="1" dirty="0">
                <a:solidFill>
                  <a:schemeClr val="accent1"/>
                </a:solidFill>
              </a:rPr>
              <a:t>. </a:t>
            </a:r>
            <a:r>
              <a:rPr lang="fr-FR" sz="2400" b="1" dirty="0" err="1">
                <a:solidFill>
                  <a:schemeClr val="accent1"/>
                </a:solidFill>
              </a:rPr>
              <a:t>Dann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gefrühstückt</a:t>
            </a:r>
            <a:r>
              <a:rPr lang="fr-FR" sz="2400" b="1" dirty="0">
                <a:solidFill>
                  <a:schemeClr val="accent1"/>
                </a:solidFill>
              </a:rPr>
              <a:t>. 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2400" b="1" dirty="0" err="1">
                <a:solidFill>
                  <a:schemeClr val="accent1"/>
                </a:solidFill>
              </a:rPr>
              <a:t>Danach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sie</a:t>
            </a:r>
            <a:r>
              <a:rPr lang="fr-FR" sz="2400" b="1" dirty="0">
                <a:solidFill>
                  <a:schemeClr val="accent1"/>
                </a:solidFill>
              </a:rPr>
              <a:t> Deutsch </a:t>
            </a:r>
            <a:r>
              <a:rPr lang="fr-FR" sz="2400" b="1" dirty="0" err="1">
                <a:solidFill>
                  <a:schemeClr val="accent1"/>
                </a:solidFill>
              </a:rPr>
              <a:t>gelernt</a:t>
            </a:r>
            <a:r>
              <a:rPr lang="fr-FR" sz="2400" b="1" dirty="0">
                <a:solidFill>
                  <a:schemeClr val="accent1"/>
                </a:solidFill>
              </a:rPr>
              <a:t>. Am </a:t>
            </a:r>
            <a:r>
              <a:rPr lang="fr-FR" sz="2400" b="1" dirty="0" err="1">
                <a:solidFill>
                  <a:schemeClr val="accent1"/>
                </a:solidFill>
              </a:rPr>
              <a:t>Nachmittag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gemalt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2400" b="1" dirty="0" err="1">
                <a:solidFill>
                  <a:schemeClr val="accent1"/>
                </a:solidFill>
              </a:rPr>
              <a:t>Später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das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Fahrrad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repariert</a:t>
            </a:r>
            <a:r>
              <a:rPr lang="fr-FR" sz="2400" b="1" dirty="0">
                <a:solidFill>
                  <a:schemeClr val="accent1"/>
                </a:solidFill>
              </a:rPr>
              <a:t>. 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2400" b="1" dirty="0">
                <a:solidFill>
                  <a:schemeClr val="accent1"/>
                </a:solidFill>
              </a:rPr>
              <a:t>Am </a:t>
            </a:r>
            <a:r>
              <a:rPr lang="fr-FR" sz="2400" b="1" dirty="0" err="1">
                <a:solidFill>
                  <a:schemeClr val="accent1"/>
                </a:solidFill>
              </a:rPr>
              <a:t>Abend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hat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sie</a:t>
            </a:r>
            <a:r>
              <a:rPr lang="fr-FR" sz="2400" b="1" dirty="0">
                <a:solidFill>
                  <a:schemeClr val="accent1"/>
                </a:solidFill>
              </a:rPr>
              <a:t> Volleyball </a:t>
            </a:r>
            <a:r>
              <a:rPr lang="fr-FR" sz="2400" b="1" dirty="0" err="1">
                <a:solidFill>
                  <a:schemeClr val="accent1"/>
                </a:solidFill>
              </a:rPr>
              <a:t>gespielt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2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10 b</a:t>
            </a:r>
            <a:br>
              <a:rPr lang="fr-FR" b="1" dirty="0">
                <a:solidFill>
                  <a:schemeClr val="accent1"/>
                </a:solidFill>
              </a:rPr>
            </a:b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chemeClr val="accent1"/>
                </a:solidFill>
              </a:rPr>
              <a:t>Beispiele</a:t>
            </a:r>
            <a:r>
              <a:rPr lang="fr-FR" b="1" dirty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Am </a:t>
            </a:r>
            <a:r>
              <a:rPr lang="fr-FR" b="1" dirty="0" err="1">
                <a:solidFill>
                  <a:schemeClr val="accent1"/>
                </a:solidFill>
              </a:rPr>
              <a:t>Morgen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habe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ich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geduscht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und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gefrühstückt</a:t>
            </a:r>
            <a:r>
              <a:rPr lang="fr-FR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Am </a:t>
            </a:r>
            <a:r>
              <a:rPr lang="fr-FR" b="1" dirty="0" err="1">
                <a:solidFill>
                  <a:schemeClr val="accent1"/>
                </a:solidFill>
              </a:rPr>
              <a:t>Nachmittag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habe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ich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Klavier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gespielt</a:t>
            </a:r>
            <a:r>
              <a:rPr lang="fr-FR" b="1" dirty="0">
                <a:solidFill>
                  <a:schemeClr val="accent1"/>
                </a:solidFill>
              </a:rPr>
              <a:t>. </a:t>
            </a:r>
            <a:r>
              <a:rPr lang="fr-FR" b="1" dirty="0" err="1">
                <a:solidFill>
                  <a:schemeClr val="accent1"/>
                </a:solidFill>
              </a:rPr>
              <a:t>Danach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habe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ich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Spaghetti </a:t>
            </a:r>
            <a:r>
              <a:rPr lang="fr-FR" b="1" dirty="0" err="1">
                <a:solidFill>
                  <a:schemeClr val="accent1"/>
                </a:solidFill>
              </a:rPr>
              <a:t>gekocht</a:t>
            </a:r>
            <a:r>
              <a:rPr lang="fr-FR" b="1" dirty="0">
                <a:solidFill>
                  <a:schemeClr val="accent1"/>
                </a:solidFill>
              </a:rPr>
              <a:t>.</a:t>
            </a:r>
          </a:p>
          <a:p>
            <a:endParaRPr lang="fr-FR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69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1" y="643466"/>
            <a:ext cx="10462097" cy="557106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63440" y="2017375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finde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19939" y="2479040"/>
            <a:ext cx="84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Rufst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21820" y="2479039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an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13120" y="2856577"/>
            <a:ext cx="1288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verstehe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45680" y="3318242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liebe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07813" y="3684694"/>
            <a:ext cx="100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fragen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96038" y="5419208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dich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67779" y="541920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ihn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94021" y="5419206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sie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18805" y="5419206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uns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182202" y="5419206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>
                <a:solidFill>
                  <a:schemeClr val="accent1"/>
                </a:solidFill>
              </a:rPr>
              <a:t>Sie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9731"/>
            <a:ext cx="10515600" cy="5171973"/>
          </a:xfrm>
        </p:spPr>
      </p:pic>
      <p:sp>
        <p:nvSpPr>
          <p:cNvPr id="5" name="ZoneTexte 4"/>
          <p:cNvSpPr txBox="1"/>
          <p:nvPr/>
        </p:nvSpPr>
        <p:spPr>
          <a:xfrm>
            <a:off x="1957137" y="2165684"/>
            <a:ext cx="43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57137" y="2750459"/>
            <a:ext cx="43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57137" y="3716306"/>
            <a:ext cx="43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80152" y="4682153"/>
            <a:ext cx="436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71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9" y="673768"/>
            <a:ext cx="9949181" cy="5503195"/>
          </a:xfrm>
        </p:spPr>
      </p:pic>
      <p:sp>
        <p:nvSpPr>
          <p:cNvPr id="6" name="ZoneTexte 5"/>
          <p:cNvSpPr txBox="1"/>
          <p:nvPr/>
        </p:nvSpPr>
        <p:spPr>
          <a:xfrm>
            <a:off x="5951621" y="3248902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dich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96463" y="3833677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sie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65558" y="4299284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uns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23646" y="4712932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sie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44860" y="5178539"/>
            <a:ext cx="55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14295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5" y="561474"/>
            <a:ext cx="8813142" cy="5615489"/>
          </a:xfrm>
        </p:spPr>
      </p:pic>
      <p:sp>
        <p:nvSpPr>
          <p:cNvPr id="7" name="ZoneTexte 6"/>
          <p:cNvSpPr txBox="1"/>
          <p:nvPr/>
        </p:nvSpPr>
        <p:spPr>
          <a:xfrm>
            <a:off x="3762796" y="1817589"/>
            <a:ext cx="39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76337" y="2153271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12404" y="2573995"/>
            <a:ext cx="314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85936" y="288089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68419" y="3175968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30822" y="3605686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62796" y="394420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b</a:t>
            </a:r>
          </a:p>
        </p:txBody>
      </p:sp>
      <p:pic>
        <p:nvPicPr>
          <p:cNvPr id="2" name="Média en ligne 1" descr="gk9_AB_Track_39_K06_U14b.mp3">
            <a:hlinkClick r:id="" action="ppaction://media"/>
            <a:extLst>
              <a:ext uri="{FF2B5EF4-FFF2-40B4-BE49-F238E27FC236}">
                <a16:creationId xmlns:a16="http://schemas.microsoft.com/office/drawing/2014/main" id="{219BB9BE-9EFF-BD45-A9C3-D58E52012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134" y="54837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5" y="1928220"/>
            <a:ext cx="11034382" cy="4651919"/>
          </a:xfrm>
          <a:prstGeom prst="rect">
            <a:avLst/>
          </a:prstGeom>
          <a:ln w="12700" cap="rnd">
            <a:solidFill>
              <a:schemeClr val="accent1">
                <a:alpha val="60000"/>
              </a:schemeClr>
            </a:solidFill>
            <a:prstDash val="solid"/>
          </a:ln>
        </p:spPr>
      </p:pic>
      <p:cxnSp>
        <p:nvCxnSpPr>
          <p:cNvPr id="15" name="Connecteur droit 14"/>
          <p:cNvCxnSpPr/>
          <p:nvPr/>
        </p:nvCxnSpPr>
        <p:spPr>
          <a:xfrm flipV="1">
            <a:off x="8452216" y="3140529"/>
            <a:ext cx="574200" cy="1110594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060299" y="3310803"/>
            <a:ext cx="174783" cy="837129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5778222" y="2814555"/>
            <a:ext cx="896889" cy="1436568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rc 8"/>
          <p:cNvCxnSpPr/>
          <p:nvPr/>
        </p:nvCxnSpPr>
        <p:spPr>
          <a:xfrm flipV="1">
            <a:off x="2150106" y="2519034"/>
            <a:ext cx="4303101" cy="1311669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rc 11"/>
          <p:cNvCxnSpPr/>
          <p:nvPr/>
        </p:nvCxnSpPr>
        <p:spPr>
          <a:xfrm rot="5400000" flipH="1" flipV="1">
            <a:off x="1171682" y="3594915"/>
            <a:ext cx="2269029" cy="1318530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/>
          <p:nvPr/>
        </p:nvCxnSpPr>
        <p:spPr>
          <a:xfrm>
            <a:off x="4078235" y="3950927"/>
            <a:ext cx="4711202" cy="991341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/>
          <p:nvPr/>
        </p:nvCxnSpPr>
        <p:spPr>
          <a:xfrm rot="5400000" flipH="1" flipV="1">
            <a:off x="3474638" y="3264617"/>
            <a:ext cx="1433674" cy="1227188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/>
          <p:nvPr/>
        </p:nvCxnSpPr>
        <p:spPr>
          <a:xfrm flipV="1">
            <a:off x="6228811" y="2463686"/>
            <a:ext cx="1772816" cy="971384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/>
          <p:nvPr/>
        </p:nvCxnSpPr>
        <p:spPr>
          <a:xfrm rot="10800000">
            <a:off x="3172411" y="3676652"/>
            <a:ext cx="1815833" cy="791565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3" y="1311234"/>
            <a:ext cx="2451100" cy="217170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3" y="413084"/>
            <a:ext cx="7975600" cy="609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54905" y="2117558"/>
            <a:ext cx="4678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hier </a:t>
            </a:r>
            <a:r>
              <a:rPr lang="fr-FR" sz="2400" b="1" dirty="0" err="1">
                <a:solidFill>
                  <a:schemeClr val="accent1"/>
                </a:solidFill>
              </a:rPr>
              <a:t>das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Gepäck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abgeben</a:t>
            </a:r>
            <a:r>
              <a:rPr lang="fr-FR" sz="2400" b="1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3" y="4353427"/>
            <a:ext cx="1803400" cy="18923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65095" y="5005137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viel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kostet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das</a:t>
            </a:r>
            <a:r>
              <a:rPr lang="fr-FR" sz="2400" b="1" dirty="0">
                <a:solidFill>
                  <a:schemeClr val="accent1"/>
                </a:solidFill>
              </a:rPr>
              <a:t>, bitte?</a:t>
            </a:r>
          </a:p>
        </p:txBody>
      </p:sp>
    </p:spTree>
    <p:extLst>
      <p:ext uri="{BB962C8B-B14F-4D97-AF65-F5344CB8AC3E}">
        <p14:creationId xmlns:p14="http://schemas.microsoft.com/office/powerpoint/2010/main" val="11006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86989" y="890545"/>
            <a:ext cx="544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komme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ich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zum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Grossmünsterplatz</a:t>
            </a:r>
            <a:r>
              <a:rPr lang="fr-FR" sz="2400" b="1" dirty="0">
                <a:solidFill>
                  <a:schemeClr val="accent1"/>
                </a:solidFill>
              </a:rPr>
              <a:t>? 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" y="512993"/>
            <a:ext cx="2616200" cy="1054100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" y="2019944"/>
            <a:ext cx="1803400" cy="1498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075168" y="2769244"/>
            <a:ext cx="824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fährt</a:t>
            </a:r>
            <a:r>
              <a:rPr lang="fr-FR" sz="2400" b="1" dirty="0">
                <a:solidFill>
                  <a:schemeClr val="accent1"/>
                </a:solidFill>
              </a:rPr>
              <a:t> der </a:t>
            </a:r>
            <a:r>
              <a:rPr lang="fr-FR" sz="2400" b="1" dirty="0" err="1">
                <a:solidFill>
                  <a:schemeClr val="accent1"/>
                </a:solidFill>
              </a:rPr>
              <a:t>nächste</a:t>
            </a:r>
            <a:r>
              <a:rPr lang="fr-FR" sz="2400" b="1" dirty="0">
                <a:solidFill>
                  <a:schemeClr val="accent1"/>
                </a:solidFill>
              </a:rPr>
              <a:t> Bus? / </a:t>
            </a:r>
            <a:r>
              <a:rPr lang="fr-FR" sz="2400" b="1" dirty="0" err="1">
                <a:solidFill>
                  <a:schemeClr val="accent1"/>
                </a:solidFill>
              </a:rPr>
              <a:t>Welcher</a:t>
            </a:r>
            <a:r>
              <a:rPr lang="fr-FR" sz="2400" b="1" dirty="0">
                <a:solidFill>
                  <a:schemeClr val="accent1"/>
                </a:solidFill>
              </a:rPr>
              <a:t> Bus </a:t>
            </a:r>
            <a:r>
              <a:rPr lang="fr-FR" sz="2400" b="1" dirty="0" err="1">
                <a:solidFill>
                  <a:schemeClr val="accent1"/>
                </a:solidFill>
              </a:rPr>
              <a:t>fährt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zum</a:t>
            </a:r>
            <a:r>
              <a:rPr lang="fr-FR" sz="2400" b="1" dirty="0">
                <a:solidFill>
                  <a:schemeClr val="accent1"/>
                </a:solidFill>
              </a:rPr>
              <a:t> Bahnhof?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" y="4127982"/>
            <a:ext cx="1663700" cy="17272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68233" y="4861367"/>
            <a:ext cx="487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viel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Uhr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ist</a:t>
            </a:r>
            <a:r>
              <a:rPr lang="fr-FR" sz="2400" b="1" dirty="0">
                <a:solidFill>
                  <a:schemeClr val="accent1"/>
                </a:solidFill>
              </a:rPr>
              <a:t> es? / </a:t>
            </a:r>
            <a:r>
              <a:rPr lang="fr-FR" sz="2400" b="1" dirty="0" err="1">
                <a:solidFill>
                  <a:schemeClr val="accent1"/>
                </a:solidFill>
              </a:rPr>
              <a:t>Wie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spät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ist</a:t>
            </a:r>
            <a:r>
              <a:rPr lang="fr-FR" sz="2400" b="1" dirty="0">
                <a:solidFill>
                  <a:schemeClr val="accent1"/>
                </a:solidFill>
              </a:rPr>
              <a:t> es?</a:t>
            </a:r>
          </a:p>
        </p:txBody>
      </p:sp>
    </p:spTree>
    <p:extLst>
      <p:ext uri="{BB962C8B-B14F-4D97-AF65-F5344CB8AC3E}">
        <p14:creationId xmlns:p14="http://schemas.microsoft.com/office/powerpoint/2010/main" val="2358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7" y="490949"/>
            <a:ext cx="2667000" cy="1117600"/>
          </a:xfrm>
        </p:spPr>
      </p:pic>
      <p:sp>
        <p:nvSpPr>
          <p:cNvPr id="5" name="ZoneTexte 4"/>
          <p:cNvSpPr txBox="1"/>
          <p:nvPr/>
        </p:nvSpPr>
        <p:spPr>
          <a:xfrm>
            <a:off x="4109013" y="879676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Wo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ist</a:t>
            </a:r>
            <a:r>
              <a:rPr lang="fr-FR" sz="2400" b="1" dirty="0">
                <a:solidFill>
                  <a:schemeClr val="accent1"/>
                </a:solidFill>
              </a:rPr>
              <a:t> die Toilette, bitte?</a:t>
            </a:r>
          </a:p>
        </p:txBody>
      </p:sp>
    </p:spTree>
    <p:extLst>
      <p:ext uri="{BB962C8B-B14F-4D97-AF65-F5344CB8AC3E}">
        <p14:creationId xmlns:p14="http://schemas.microsoft.com/office/powerpoint/2010/main" val="4483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9" y="219919"/>
            <a:ext cx="10515600" cy="5185457"/>
          </a:xfrm>
        </p:spPr>
      </p:pic>
      <p:sp>
        <p:nvSpPr>
          <p:cNvPr id="6" name="Arc 5"/>
          <p:cNvSpPr/>
          <p:nvPr/>
        </p:nvSpPr>
        <p:spPr>
          <a:xfrm>
            <a:off x="2939970" y="2882096"/>
            <a:ext cx="2164465" cy="358815"/>
          </a:xfrm>
          <a:prstGeom prst="arc">
            <a:avLst>
              <a:gd name="adj1" fmla="val 11182631"/>
              <a:gd name="adj2" fmla="val 469203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400" b="1" dirty="0">
              <a:solidFill>
                <a:schemeClr val="accent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4110942" y="4319286"/>
            <a:ext cx="2164465" cy="358815"/>
          </a:xfrm>
          <a:prstGeom prst="arc">
            <a:avLst>
              <a:gd name="adj1" fmla="val 11182631"/>
              <a:gd name="adj2" fmla="val 50933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4400" b="1" dirty="0">
              <a:solidFill>
                <a:schemeClr val="accent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2720051" y="2635171"/>
            <a:ext cx="2033285" cy="186352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9757"/>
            <a:ext cx="10515600" cy="4983467"/>
          </a:xfrm>
        </p:spPr>
      </p:pic>
      <p:sp>
        <p:nvSpPr>
          <p:cNvPr id="5" name="ZoneTexte 4"/>
          <p:cNvSpPr txBox="1"/>
          <p:nvPr/>
        </p:nvSpPr>
        <p:spPr>
          <a:xfrm>
            <a:off x="5984111" y="2920657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Woche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08334" y="2920657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München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8947" y="3588152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mit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75844" y="3563306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der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33641" y="3588152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Bahn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91200" y="3529309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sieben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24819" y="4155445"/>
            <a:ext cx="50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in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80516" y="4136506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einem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32395" y="4136505"/>
            <a:ext cx="1111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Hotel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211492" y="4136504"/>
            <a:ext cx="1577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schlecht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54177" y="4722738"/>
            <a:ext cx="76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das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54313" y="4728645"/>
            <a:ext cx="1773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Deutsche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890341" y="4722737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7961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7" y="671332"/>
            <a:ext cx="10515600" cy="4951984"/>
          </a:xfrm>
        </p:spPr>
      </p:pic>
      <p:sp>
        <p:nvSpPr>
          <p:cNvPr id="7" name="ZoneTexte 6"/>
          <p:cNvSpPr txBox="1"/>
          <p:nvPr/>
        </p:nvSpPr>
        <p:spPr>
          <a:xfrm>
            <a:off x="1671668" y="1977774"/>
            <a:ext cx="104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Kann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12093" y="1977773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ich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1137" y="1886673"/>
            <a:ext cx="2277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 Cola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7415" y="2562549"/>
            <a:ext cx="587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ist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1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8690" y="2588062"/>
            <a:ext cx="712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die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233631" y="2562548"/>
            <a:ext cx="1463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Toilette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41602" y="2561557"/>
            <a:ext cx="98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bitte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58690" y="3244334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Bus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697123" y="3170219"/>
            <a:ext cx="1018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fährt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535583" y="3244334"/>
            <a:ext cx="899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zum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13204" y="3772864"/>
            <a:ext cx="1465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komme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363035" y="3763205"/>
            <a:ext cx="711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zur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41021" y="4429136"/>
            <a:ext cx="1235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1"/>
                </a:solidFill>
              </a:rPr>
              <a:t>kostet</a:t>
            </a:r>
            <a:endParaRPr lang="fr-F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1" y="212847"/>
            <a:ext cx="10515600" cy="1164357"/>
          </a:xfrm>
        </p:spPr>
      </p:pic>
      <p:sp>
        <p:nvSpPr>
          <p:cNvPr id="5" name="ZoneTexte 4"/>
          <p:cNvSpPr txBox="1"/>
          <p:nvPr/>
        </p:nvSpPr>
        <p:spPr>
          <a:xfrm>
            <a:off x="532435" y="1863524"/>
            <a:ext cx="1582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ge</a:t>
            </a:r>
            <a:r>
              <a:rPr lang="fr-FR" sz="2400" b="1" dirty="0">
                <a:solidFill>
                  <a:schemeClr val="accent1"/>
                </a:solidFill>
              </a:rPr>
              <a:t> _____ </a:t>
            </a:r>
            <a:r>
              <a:rPr lang="fr-FR" sz="2400" b="1" dirty="0" err="1">
                <a:solidFill>
                  <a:schemeClr val="accent1"/>
                </a:solidFill>
              </a:rPr>
              <a:t>t</a:t>
            </a:r>
            <a:r>
              <a:rPr lang="fr-FR" sz="24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27453" y="1863524"/>
            <a:ext cx="8860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lernen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mr-IN" sz="2400" b="1" dirty="0">
                <a:solidFill>
                  <a:schemeClr val="accent1"/>
                </a:solidFill>
              </a:rPr>
              <a:t>–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gelernt</a:t>
            </a:r>
            <a:r>
              <a:rPr lang="fr-FR" sz="2400" b="1" dirty="0">
                <a:solidFill>
                  <a:schemeClr val="accent1"/>
                </a:solidFill>
              </a:rPr>
              <a:t>; </a:t>
            </a:r>
            <a:r>
              <a:rPr lang="fr-FR" sz="2400" b="1" dirty="0" err="1">
                <a:solidFill>
                  <a:schemeClr val="accent1"/>
                </a:solidFill>
              </a:rPr>
              <a:t>suchen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mr-IN" sz="2400" b="1" dirty="0">
                <a:solidFill>
                  <a:schemeClr val="accent1"/>
                </a:solidFill>
              </a:rPr>
              <a:t>–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gesucht</a:t>
            </a:r>
            <a:r>
              <a:rPr lang="fr-FR" sz="2400" b="1" dirty="0">
                <a:solidFill>
                  <a:schemeClr val="accent1"/>
                </a:solidFill>
              </a:rPr>
              <a:t>; </a:t>
            </a:r>
            <a:r>
              <a:rPr lang="fr-FR" sz="2400" b="1" dirty="0" err="1">
                <a:solidFill>
                  <a:schemeClr val="accent1"/>
                </a:solidFill>
              </a:rPr>
              <a:t>malen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mr-IN" sz="2400" b="1" dirty="0">
                <a:solidFill>
                  <a:schemeClr val="accent1"/>
                </a:solidFill>
              </a:rPr>
              <a:t>–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gemalt</a:t>
            </a:r>
            <a:r>
              <a:rPr lang="fr-FR" sz="2400" b="1" dirty="0">
                <a:solidFill>
                  <a:schemeClr val="accent1"/>
                </a:solidFill>
              </a:rPr>
              <a:t>; </a:t>
            </a:r>
            <a:r>
              <a:rPr lang="fr-FR" sz="2400" b="1" dirty="0" err="1">
                <a:solidFill>
                  <a:schemeClr val="accent1"/>
                </a:solidFill>
              </a:rPr>
              <a:t>haben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mr-IN" sz="2400" b="1" dirty="0">
                <a:solidFill>
                  <a:schemeClr val="accent1"/>
                </a:solidFill>
              </a:rPr>
              <a:t>–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gehabt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2435" y="2961796"/>
            <a:ext cx="159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___</a:t>
            </a:r>
            <a:r>
              <a:rPr lang="fr-FR" sz="2400" b="1" dirty="0" err="1">
                <a:solidFill>
                  <a:schemeClr val="accent1"/>
                </a:solidFill>
              </a:rPr>
              <a:t>ge</a:t>
            </a:r>
            <a:r>
              <a:rPr lang="fr-FR" sz="2400" b="1" dirty="0">
                <a:solidFill>
                  <a:schemeClr val="accent1"/>
                </a:solidFill>
              </a:rPr>
              <a:t>___</a:t>
            </a:r>
            <a:r>
              <a:rPr lang="fr-FR" sz="2400" b="1" dirty="0" err="1">
                <a:solidFill>
                  <a:schemeClr val="accent1"/>
                </a:solidFill>
              </a:rPr>
              <a:t>t</a:t>
            </a:r>
            <a:r>
              <a:rPr lang="fr-FR" sz="24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10676" y="2997842"/>
            <a:ext cx="6015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abholen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mr-IN" sz="2400" b="1" dirty="0">
                <a:solidFill>
                  <a:schemeClr val="accent1"/>
                </a:solidFill>
              </a:rPr>
              <a:t>–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abgeholt</a:t>
            </a:r>
            <a:r>
              <a:rPr lang="fr-FR" sz="2400" b="1" dirty="0">
                <a:solidFill>
                  <a:schemeClr val="accent1"/>
                </a:solidFill>
              </a:rPr>
              <a:t>; </a:t>
            </a:r>
            <a:r>
              <a:rPr lang="fr-FR" sz="2400" b="1" dirty="0" err="1">
                <a:solidFill>
                  <a:schemeClr val="accent1"/>
                </a:solidFill>
              </a:rPr>
              <a:t>mitmachen</a:t>
            </a:r>
            <a:r>
              <a:rPr lang="fr-FR" sz="2400" b="1" dirty="0">
                <a:solidFill>
                  <a:schemeClr val="accent1"/>
                </a:solidFill>
              </a:rPr>
              <a:t> - </a:t>
            </a:r>
            <a:r>
              <a:rPr lang="fr-FR" sz="2400" b="1" dirty="0" err="1">
                <a:solidFill>
                  <a:schemeClr val="accent1"/>
                </a:solidFill>
              </a:rPr>
              <a:t>mitgemacht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2435" y="4096114"/>
            <a:ext cx="247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___</a:t>
            </a:r>
            <a:r>
              <a:rPr lang="fr-FR" sz="2400" b="1" dirty="0" err="1">
                <a:solidFill>
                  <a:schemeClr val="accent1"/>
                </a:solidFill>
              </a:rPr>
              <a:t>ieren</a:t>
            </a:r>
            <a:r>
              <a:rPr lang="fr-FR" sz="2400" b="1" dirty="0">
                <a:solidFill>
                  <a:schemeClr val="accent1"/>
                </a:solidFill>
              </a:rPr>
              <a:t>: </a:t>
            </a:r>
            <a:r>
              <a:rPr lang="fr-FR" sz="2400" b="1" strike="sngStrike" dirty="0" err="1">
                <a:solidFill>
                  <a:schemeClr val="accent1"/>
                </a:solidFill>
              </a:rPr>
              <a:t>ge</a:t>
            </a:r>
            <a:r>
              <a:rPr lang="fr-FR" sz="2400" b="1" dirty="0">
                <a:solidFill>
                  <a:schemeClr val="accent1"/>
                </a:solidFill>
              </a:rPr>
              <a:t>___</a:t>
            </a:r>
            <a:r>
              <a:rPr lang="fr-FR" sz="2400" b="1" dirty="0" err="1">
                <a:solidFill>
                  <a:schemeClr val="accent1"/>
                </a:solidFill>
              </a:rPr>
              <a:t>t</a:t>
            </a:r>
            <a:r>
              <a:rPr lang="fr-FR" sz="2400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07129" y="4132160"/>
            <a:ext cx="565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trainieren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mr-IN" sz="2400" b="1" dirty="0">
                <a:solidFill>
                  <a:schemeClr val="accent1"/>
                </a:solidFill>
              </a:rPr>
              <a:t>–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trainiert</a:t>
            </a:r>
            <a:r>
              <a:rPr lang="fr-FR" sz="2400" b="1" dirty="0">
                <a:solidFill>
                  <a:schemeClr val="accent1"/>
                </a:solidFill>
              </a:rPr>
              <a:t>; </a:t>
            </a:r>
            <a:r>
              <a:rPr lang="fr-FR" sz="2400" b="1" dirty="0" err="1">
                <a:solidFill>
                  <a:schemeClr val="accent1"/>
                </a:solidFill>
              </a:rPr>
              <a:t>reparieren</a:t>
            </a:r>
            <a:r>
              <a:rPr lang="fr-FR" sz="2400" b="1" dirty="0">
                <a:solidFill>
                  <a:schemeClr val="accent1"/>
                </a:solidFill>
              </a:rPr>
              <a:t> - </a:t>
            </a:r>
            <a:r>
              <a:rPr lang="fr-FR" sz="2400" b="1" dirty="0" err="1">
                <a:solidFill>
                  <a:schemeClr val="accent1"/>
                </a:solidFill>
              </a:rPr>
              <a:t>repariert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cxnSp>
        <p:nvCxnSpPr>
          <p:cNvPr id="16" name="Connecteur droit 15"/>
          <p:cNvCxnSpPr>
            <a:stCxn id="9" idx="2"/>
          </p:cNvCxnSpPr>
          <p:nvPr/>
        </p:nvCxnSpPr>
        <p:spPr>
          <a:xfrm flipV="1">
            <a:off x="1771685" y="4177135"/>
            <a:ext cx="473803" cy="38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32435" y="5150602"/>
            <a:ext cx="2620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be</a:t>
            </a:r>
            <a:r>
              <a:rPr lang="fr-FR" sz="2400" b="1" dirty="0">
                <a:solidFill>
                  <a:schemeClr val="accent1"/>
                </a:solidFill>
              </a:rPr>
              <a:t>/er- ___: </a:t>
            </a:r>
            <a:r>
              <a:rPr lang="fr-FR" sz="2400" b="1" strike="sngStrike" dirty="0" err="1">
                <a:solidFill>
                  <a:schemeClr val="accent1"/>
                </a:solidFill>
              </a:rPr>
              <a:t>ge</a:t>
            </a:r>
            <a:r>
              <a:rPr lang="fr-FR" sz="2400" b="1" dirty="0">
                <a:solidFill>
                  <a:schemeClr val="accent1"/>
                </a:solidFill>
              </a:rPr>
              <a:t>___</a:t>
            </a:r>
            <a:r>
              <a:rPr lang="fr-FR" sz="2400" b="1" dirty="0" err="1">
                <a:solidFill>
                  <a:schemeClr val="accent1"/>
                </a:solidFill>
              </a:rPr>
              <a:t>t</a:t>
            </a:r>
            <a:r>
              <a:rPr lang="fr-FR" sz="2400" b="1" dirty="0">
                <a:solidFill>
                  <a:schemeClr val="accent1"/>
                </a:solidFill>
              </a:rPr>
              <a:t>: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1894176" y="5230432"/>
            <a:ext cx="473803" cy="38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738623" y="5185457"/>
            <a:ext cx="487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bezahlen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mr-IN" sz="2400" b="1" dirty="0">
                <a:solidFill>
                  <a:schemeClr val="accent1"/>
                </a:solidFill>
              </a:rPr>
              <a:t>–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bezahlt</a:t>
            </a:r>
            <a:r>
              <a:rPr lang="fr-FR" sz="2400" b="1" dirty="0">
                <a:solidFill>
                  <a:schemeClr val="accent1"/>
                </a:solidFill>
              </a:rPr>
              <a:t>; </a:t>
            </a:r>
            <a:r>
              <a:rPr lang="fr-FR" sz="2400" b="1" dirty="0" err="1">
                <a:solidFill>
                  <a:schemeClr val="accent1"/>
                </a:solidFill>
              </a:rPr>
              <a:t>erklären</a:t>
            </a:r>
            <a:r>
              <a:rPr lang="fr-FR" sz="2400" b="1" dirty="0">
                <a:solidFill>
                  <a:schemeClr val="accent1"/>
                </a:solidFill>
              </a:rPr>
              <a:t> - </a:t>
            </a:r>
            <a:r>
              <a:rPr lang="fr-FR" sz="2400" b="1" dirty="0" err="1">
                <a:solidFill>
                  <a:schemeClr val="accent1"/>
                </a:solidFill>
              </a:rPr>
              <a:t>erklärt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 err="1">
                <a:solidFill>
                  <a:schemeClr val="accent1"/>
                </a:solidFill>
              </a:rPr>
              <a:t>Beispiel</a:t>
            </a:r>
            <a:r>
              <a:rPr lang="fr-FR" sz="4400" b="1" dirty="0">
                <a:solidFill>
                  <a:schemeClr val="accent1"/>
                </a:solidFill>
              </a:rPr>
              <a:t> 2 b</a:t>
            </a:r>
          </a:p>
          <a:p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nehme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einen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Kuli</a:t>
            </a:r>
            <a:r>
              <a:rPr lang="fr-FR" sz="4400" b="1" dirty="0">
                <a:solidFill>
                  <a:schemeClr val="accent1"/>
                </a:solidFill>
              </a:rPr>
              <a:t> mit.</a:t>
            </a:r>
          </a:p>
          <a:p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nehme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einen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Kuli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und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eine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Jacke</a:t>
            </a:r>
            <a:r>
              <a:rPr lang="fr-FR" sz="4400" b="1" dirty="0">
                <a:solidFill>
                  <a:schemeClr val="accent1"/>
                </a:solidFill>
              </a:rPr>
              <a:t> mit.</a:t>
            </a:r>
          </a:p>
          <a:p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nehme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einen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Kuli</a:t>
            </a:r>
            <a:r>
              <a:rPr lang="fr-FR" sz="4400" b="1" dirty="0">
                <a:solidFill>
                  <a:schemeClr val="accent1"/>
                </a:solidFill>
              </a:rPr>
              <a:t>, </a:t>
            </a:r>
            <a:r>
              <a:rPr lang="fr-FR" sz="4400" b="1" dirty="0" err="1">
                <a:solidFill>
                  <a:schemeClr val="accent1"/>
                </a:solidFill>
              </a:rPr>
              <a:t>eine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Jacke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und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ein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Handy</a:t>
            </a:r>
            <a:r>
              <a:rPr lang="fr-FR" sz="4400" b="1" dirty="0">
                <a:solidFill>
                  <a:schemeClr val="accent1"/>
                </a:solidFill>
              </a:rPr>
              <a:t> mit.</a:t>
            </a:r>
          </a:p>
          <a:p>
            <a:r>
              <a:rPr lang="mr-IN" sz="4400" b="1" dirty="0">
                <a:solidFill>
                  <a:schemeClr val="accent1"/>
                </a:solidFill>
              </a:rPr>
              <a:t>…</a:t>
            </a:r>
            <a:endParaRPr lang="fr-FR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9" y="625102"/>
            <a:ext cx="10180485" cy="5467836"/>
          </a:xfrm>
        </p:spPr>
      </p:pic>
      <p:cxnSp>
        <p:nvCxnSpPr>
          <p:cNvPr id="10" name="Connecteur droit 9"/>
          <p:cNvCxnSpPr/>
          <p:nvPr/>
        </p:nvCxnSpPr>
        <p:spPr>
          <a:xfrm flipV="1">
            <a:off x="2090057" y="3340359"/>
            <a:ext cx="74645" cy="1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761861" y="2967135"/>
            <a:ext cx="578498" cy="18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1940766" y="3284375"/>
            <a:ext cx="1110343" cy="18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940767" y="3526971"/>
            <a:ext cx="555171" cy="559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880116" y="3844212"/>
            <a:ext cx="615821" cy="373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034072" y="4142792"/>
            <a:ext cx="793103" cy="186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727788"/>
            <a:ext cx="10638453" cy="54491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 err="1">
                <a:solidFill>
                  <a:schemeClr val="accent1"/>
                </a:solidFill>
              </a:rPr>
              <a:t>Beispiel</a:t>
            </a:r>
            <a:r>
              <a:rPr lang="fr-FR" sz="4400" b="1" dirty="0">
                <a:solidFill>
                  <a:schemeClr val="accent1"/>
                </a:solidFill>
              </a:rPr>
              <a:t> 3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muss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meine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Hausaufgaben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machen</a:t>
            </a:r>
            <a:r>
              <a:rPr lang="fr-FR" sz="4400" b="1" dirty="0">
                <a:solidFill>
                  <a:schemeClr val="accent1"/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44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darf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nicht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zu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spät</a:t>
            </a:r>
            <a:r>
              <a:rPr lang="fr-FR" sz="4400" b="1" dirty="0">
                <a:solidFill>
                  <a:schemeClr val="accent1"/>
                </a:solidFill>
              </a:rPr>
              <a:t> in die </a:t>
            </a:r>
            <a:r>
              <a:rPr lang="fr-FR" sz="4400" b="1" dirty="0" err="1">
                <a:solidFill>
                  <a:schemeClr val="accent1"/>
                </a:solidFill>
              </a:rPr>
              <a:t>Schule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kommen</a:t>
            </a:r>
            <a:r>
              <a:rPr lang="fr-FR" sz="4400" b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4400" b="1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darf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manchmal</a:t>
            </a:r>
            <a:r>
              <a:rPr lang="fr-FR" sz="4400" b="1" dirty="0">
                <a:solidFill>
                  <a:schemeClr val="accent1"/>
                </a:solidFill>
              </a:rPr>
              <a:t> lange </a:t>
            </a:r>
            <a:r>
              <a:rPr lang="fr-FR" sz="4400" b="1" dirty="0" err="1">
                <a:solidFill>
                  <a:schemeClr val="accent1"/>
                </a:solidFill>
              </a:rPr>
              <a:t>aufbleiben</a:t>
            </a:r>
            <a:r>
              <a:rPr lang="fr-FR" sz="4400" b="1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77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9" y="745474"/>
            <a:ext cx="10515600" cy="5092975"/>
          </a:xfrm>
        </p:spPr>
      </p:pic>
      <p:sp>
        <p:nvSpPr>
          <p:cNvPr id="6" name="ZoneTexte 5"/>
          <p:cNvSpPr txBox="1"/>
          <p:nvPr/>
        </p:nvSpPr>
        <p:spPr>
          <a:xfrm>
            <a:off x="1735493" y="3440563"/>
            <a:ext cx="41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75133" y="26800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75133" y="34405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75133" y="42469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35493" y="2668555"/>
            <a:ext cx="55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10548" y="2811402"/>
            <a:ext cx="315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Man </a:t>
            </a:r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Partys </a:t>
            </a:r>
            <a:r>
              <a:rPr lang="fr-FR" sz="2400" b="1" dirty="0" err="1">
                <a:solidFill>
                  <a:schemeClr val="accent1"/>
                </a:solidFill>
              </a:rPr>
              <a:t>feiern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25374" y="3459019"/>
            <a:ext cx="392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Man </a:t>
            </a:r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Fahrräder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leihen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10548" y="4316340"/>
            <a:ext cx="334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Man </a:t>
            </a:r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gratis </a:t>
            </a:r>
            <a:r>
              <a:rPr lang="fr-FR" sz="2400" b="1" dirty="0" err="1">
                <a:solidFill>
                  <a:schemeClr val="accent1"/>
                </a:solidFill>
              </a:rPr>
              <a:t>surfen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25747" y="2811402"/>
            <a:ext cx="3731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Man </a:t>
            </a:r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Gepäck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abgeben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725747" y="4316339"/>
            <a:ext cx="273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Man </a:t>
            </a:r>
            <a:r>
              <a:rPr lang="fr-FR" sz="2400" b="1" dirty="0" err="1">
                <a:solidFill>
                  <a:schemeClr val="accent1"/>
                </a:solidFill>
              </a:rPr>
              <a:t>kann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waschen</a:t>
            </a:r>
            <a:r>
              <a:rPr lang="fr-FR" sz="24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2" name="Média en ligne 1" descr="gk9_AB_Track_37_K06_U4b.mp3">
            <a:hlinkClick r:id="" action="ppaction://media"/>
            <a:extLst>
              <a:ext uri="{FF2B5EF4-FFF2-40B4-BE49-F238E27FC236}">
                <a16:creationId xmlns:a16="http://schemas.microsoft.com/office/drawing/2014/main" id="{5D81A957-E8FE-F64F-B400-2C7B2908AE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7719" y="55089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5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/>
            </a:br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6256"/>
            <a:ext cx="6845300" cy="1003300"/>
          </a:xfrm>
        </p:spPr>
      </p:pic>
      <p:sp>
        <p:nvSpPr>
          <p:cNvPr id="8" name="ZoneTexte 7"/>
          <p:cNvSpPr txBox="1"/>
          <p:nvPr/>
        </p:nvSpPr>
        <p:spPr>
          <a:xfrm>
            <a:off x="1268963" y="2127380"/>
            <a:ext cx="87511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Lösungen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zu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5</a:t>
            </a:r>
          </a:p>
          <a:p>
            <a:endParaRPr lang="fr-FR" sz="4400" b="1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A3 </a:t>
            </a:r>
            <a:r>
              <a:rPr lang="mr-IN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B2 </a:t>
            </a:r>
            <a:r>
              <a:rPr lang="mr-IN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C7 </a:t>
            </a:r>
            <a:r>
              <a:rPr lang="mr-IN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D5 </a:t>
            </a:r>
            <a:r>
              <a:rPr lang="mr-IN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E8 </a:t>
            </a:r>
            <a:r>
              <a:rPr lang="mr-IN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F4 </a:t>
            </a:r>
            <a:r>
              <a:rPr lang="mr-IN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G1 </a:t>
            </a:r>
            <a:r>
              <a:rPr lang="mr-IN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fr-FR" sz="4400" b="1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H6</a:t>
            </a:r>
          </a:p>
        </p:txBody>
      </p:sp>
    </p:spTree>
    <p:extLst>
      <p:ext uri="{BB962C8B-B14F-4D97-AF65-F5344CB8AC3E}">
        <p14:creationId xmlns:p14="http://schemas.microsoft.com/office/powerpoint/2010/main" val="14131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>
                <a:solidFill>
                  <a:schemeClr val="accent1"/>
                </a:solidFill>
                <a:latin typeface="+mn-lt"/>
              </a:rPr>
              <a:t>Lösung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 5 b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200" y="1474236"/>
            <a:ext cx="11215827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</a:rPr>
              <a:t>A: Hi Tim, </a:t>
            </a:r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möchte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ins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Papiermuseum</a:t>
            </a:r>
            <a:r>
              <a:rPr lang="fr-FR" sz="4400" b="1" dirty="0">
                <a:solidFill>
                  <a:schemeClr val="accent1"/>
                </a:solidFill>
              </a:rPr>
              <a:t>,</a:t>
            </a:r>
          </a:p>
          <a:p>
            <a:r>
              <a:rPr lang="fr-FR" sz="4400" b="1" dirty="0" err="1">
                <a:solidFill>
                  <a:schemeClr val="accent1"/>
                </a:solidFill>
              </a:rPr>
              <a:t>weil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Origami </a:t>
            </a:r>
            <a:r>
              <a:rPr lang="fr-FR" sz="4400" b="1" dirty="0" err="1">
                <a:solidFill>
                  <a:schemeClr val="accent1"/>
                </a:solidFill>
              </a:rPr>
              <a:t>mag</a:t>
            </a:r>
            <a:r>
              <a:rPr lang="fr-FR" sz="4400" b="1" dirty="0">
                <a:solidFill>
                  <a:schemeClr val="accent1"/>
                </a:solidFill>
              </a:rPr>
              <a:t>. </a:t>
            </a:r>
            <a:r>
              <a:rPr lang="fr-FR" sz="4400" b="1" dirty="0" err="1">
                <a:solidFill>
                  <a:schemeClr val="accent1"/>
                </a:solidFill>
              </a:rPr>
              <a:t>Kommst</a:t>
            </a:r>
            <a:r>
              <a:rPr lang="fr-FR" sz="4400" b="1" dirty="0">
                <a:solidFill>
                  <a:schemeClr val="accent1"/>
                </a:solidFill>
              </a:rPr>
              <a:t> du mit?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4400" b="1" dirty="0" err="1">
                <a:solidFill>
                  <a:schemeClr val="accent1"/>
                </a:solidFill>
              </a:rPr>
              <a:t>T</a:t>
            </a:r>
            <a:r>
              <a:rPr lang="fr-FR" sz="4400" b="1" dirty="0">
                <a:solidFill>
                  <a:schemeClr val="accent1"/>
                </a:solidFill>
              </a:rPr>
              <a:t>: </a:t>
            </a:r>
            <a:r>
              <a:rPr lang="fr-FR" sz="4400" b="1" dirty="0" err="1">
                <a:solidFill>
                  <a:schemeClr val="accent1"/>
                </a:solidFill>
              </a:rPr>
              <a:t>Ins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Papiermuseum</a:t>
            </a:r>
            <a:r>
              <a:rPr lang="fr-FR" sz="4400" b="1" dirty="0">
                <a:solidFill>
                  <a:schemeClr val="accent1"/>
                </a:solidFill>
              </a:rPr>
              <a:t>? </a:t>
            </a:r>
            <a:r>
              <a:rPr lang="fr-FR" sz="4400" b="1" dirty="0" err="1">
                <a:solidFill>
                  <a:schemeClr val="accent1"/>
                </a:solidFill>
              </a:rPr>
              <a:t>Das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finde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langweilig</a:t>
            </a:r>
            <a:r>
              <a:rPr lang="fr-FR" sz="4400" b="1" dirty="0">
                <a:solidFill>
                  <a:schemeClr val="accent1"/>
                </a:solidFill>
              </a:rPr>
              <a:t>. </a:t>
            </a:r>
          </a:p>
          <a:p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möchte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lieber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zum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Theaterplatz</a:t>
            </a:r>
            <a:r>
              <a:rPr lang="fr-FR" sz="4400" b="1" dirty="0">
                <a:solidFill>
                  <a:schemeClr val="accent1"/>
                </a:solidFill>
              </a:rPr>
              <a:t>.</a:t>
            </a:r>
          </a:p>
          <a:p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4400" b="1" dirty="0">
                <a:solidFill>
                  <a:schemeClr val="accent1"/>
                </a:solidFill>
              </a:rPr>
              <a:t>A: </a:t>
            </a:r>
            <a:r>
              <a:rPr lang="fr-FR" sz="4400" b="1" dirty="0" err="1">
                <a:solidFill>
                  <a:schemeClr val="accent1"/>
                </a:solidFill>
              </a:rPr>
              <a:t>Gute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Idee</a:t>
            </a:r>
            <a:r>
              <a:rPr lang="fr-FR" sz="4400" b="1" dirty="0">
                <a:solidFill>
                  <a:schemeClr val="accent1"/>
                </a:solidFill>
              </a:rPr>
              <a:t>, Tim. </a:t>
            </a:r>
            <a:r>
              <a:rPr lang="fr-FR" sz="4400" b="1" dirty="0" err="1">
                <a:solidFill>
                  <a:schemeClr val="accent1"/>
                </a:solidFill>
              </a:rPr>
              <a:t>Ich</a:t>
            </a:r>
            <a:r>
              <a:rPr lang="fr-FR" sz="4400" b="1" dirty="0">
                <a:solidFill>
                  <a:schemeClr val="accent1"/>
                </a:solidFill>
              </a:rPr>
              <a:t> </a:t>
            </a:r>
            <a:r>
              <a:rPr lang="fr-FR" sz="4400" b="1" dirty="0" err="1">
                <a:solidFill>
                  <a:schemeClr val="accent1"/>
                </a:solidFill>
              </a:rPr>
              <a:t>komme</a:t>
            </a:r>
            <a:r>
              <a:rPr lang="fr-FR" sz="4400" b="1" dirty="0">
                <a:solidFill>
                  <a:schemeClr val="accent1"/>
                </a:solidFill>
              </a:rPr>
              <a:t> mit!</a:t>
            </a:r>
          </a:p>
        </p:txBody>
      </p:sp>
      <p:pic>
        <p:nvPicPr>
          <p:cNvPr id="3" name="Média en ligne 2" descr="gk9_AB_Track_38_K06_U5c.mp3">
            <a:hlinkClick r:id="" action="ppaction://media"/>
            <a:extLst>
              <a:ext uri="{FF2B5EF4-FFF2-40B4-BE49-F238E27FC236}">
                <a16:creationId xmlns:a16="http://schemas.microsoft.com/office/drawing/2014/main" id="{53230B3C-14DF-AB41-A5A6-5143736B2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08737" y="5691265"/>
            <a:ext cx="812800" cy="8128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C566BD7-777B-7841-A676-333FDECE5A47}"/>
              </a:ext>
            </a:extLst>
          </p:cNvPr>
          <p:cNvSpPr txBox="1">
            <a:spLocks/>
          </p:cNvSpPr>
          <p:nvPr/>
        </p:nvSpPr>
        <p:spPr>
          <a:xfrm>
            <a:off x="838200" y="5474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chemeClr val="accent1"/>
                </a:solidFill>
                <a:latin typeface="+mn-lt"/>
              </a:rPr>
              <a:t>Lösung</a:t>
            </a:r>
            <a:r>
              <a:rPr lang="fr-FR" b="1" dirty="0">
                <a:solidFill>
                  <a:schemeClr val="accent1"/>
                </a:solidFill>
                <a:latin typeface="+mn-lt"/>
              </a:rPr>
              <a:t> 5 c</a:t>
            </a:r>
          </a:p>
        </p:txBody>
      </p:sp>
    </p:spTree>
    <p:extLst>
      <p:ext uri="{BB962C8B-B14F-4D97-AF65-F5344CB8AC3E}">
        <p14:creationId xmlns:p14="http://schemas.microsoft.com/office/powerpoint/2010/main" val="17679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1" y="597159"/>
            <a:ext cx="9470701" cy="5579804"/>
          </a:xfrm>
        </p:spPr>
      </p:pic>
      <p:sp>
        <p:nvSpPr>
          <p:cNvPr id="6" name="ZoneTexte 5"/>
          <p:cNvSpPr txBox="1"/>
          <p:nvPr/>
        </p:nvSpPr>
        <p:spPr>
          <a:xfrm>
            <a:off x="2015412" y="2164702"/>
            <a:ext cx="2097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Halsschmerzen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18857" y="2873829"/>
            <a:ext cx="16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ausgepackt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43200" y="3209730"/>
            <a:ext cx="139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Spaghetti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31640" y="3503845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Musik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14304" y="4294563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Jens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841797" y="465399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Mädchen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43200" y="5678972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Schluss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495</Words>
  <Application>Microsoft Macintosh PowerPoint</Application>
  <PresentationFormat>Grand écran</PresentationFormat>
  <Paragraphs>174</Paragraphs>
  <Slides>26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Kapitel 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Lösung 5 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10 b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2</dc:title>
  <dc:creator>heidi.schweizer.kunz@gmail.com</dc:creator>
  <cp:lastModifiedBy>Sandra CHARRIERE</cp:lastModifiedBy>
  <cp:revision>51</cp:revision>
  <dcterms:created xsi:type="dcterms:W3CDTF">2018-10-24T12:23:42Z</dcterms:created>
  <dcterms:modified xsi:type="dcterms:W3CDTF">2020-10-12T11:41:33Z</dcterms:modified>
</cp:coreProperties>
</file>