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1" r:id="rId2"/>
    <p:sldId id="262" r:id="rId3"/>
    <p:sldId id="264" r:id="rId4"/>
    <p:sldId id="311" r:id="rId5"/>
    <p:sldId id="268" r:id="rId6"/>
    <p:sldId id="265" r:id="rId7"/>
    <p:sldId id="266" r:id="rId8"/>
    <p:sldId id="267" r:id="rId9"/>
    <p:sldId id="275" r:id="rId10"/>
    <p:sldId id="269" r:id="rId11"/>
    <p:sldId id="276" r:id="rId12"/>
    <p:sldId id="295" r:id="rId13"/>
    <p:sldId id="270" r:id="rId14"/>
    <p:sldId id="271" r:id="rId15"/>
    <p:sldId id="272" r:id="rId16"/>
    <p:sldId id="273" r:id="rId17"/>
    <p:sldId id="274" r:id="rId18"/>
    <p:sldId id="281" r:id="rId19"/>
    <p:sldId id="278" r:id="rId20"/>
    <p:sldId id="283" r:id="rId21"/>
    <p:sldId id="284" r:id="rId22"/>
    <p:sldId id="279" r:id="rId23"/>
    <p:sldId id="280" r:id="rId24"/>
    <p:sldId id="285" r:id="rId25"/>
    <p:sldId id="286" r:id="rId26"/>
    <p:sldId id="287" r:id="rId27"/>
    <p:sldId id="288" r:id="rId28"/>
    <p:sldId id="289" r:id="rId29"/>
    <p:sldId id="293" r:id="rId30"/>
    <p:sldId id="277" r:id="rId31"/>
    <p:sldId id="291" r:id="rId32"/>
    <p:sldId id="292" r:id="rId33"/>
    <p:sldId id="297" r:id="rId34"/>
    <p:sldId id="298" r:id="rId35"/>
    <p:sldId id="299" r:id="rId36"/>
    <p:sldId id="301" r:id="rId37"/>
    <p:sldId id="302" r:id="rId38"/>
    <p:sldId id="303" r:id="rId39"/>
    <p:sldId id="304" r:id="rId40"/>
    <p:sldId id="305" r:id="rId41"/>
    <p:sldId id="312" r:id="rId42"/>
    <p:sldId id="306" r:id="rId43"/>
    <p:sldId id="307" r:id="rId44"/>
    <p:sldId id="308" r:id="rId45"/>
    <p:sldId id="309" r:id="rId46"/>
    <p:sldId id="310" r:id="rId4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99"/>
    <p:restoredTop sz="94664"/>
  </p:normalViewPr>
  <p:slideViewPr>
    <p:cSldViewPr snapToGrid="0" snapToObjects="1">
      <p:cViewPr varScale="1">
        <p:scale>
          <a:sx n="73" d="100"/>
          <a:sy n="73" d="100"/>
        </p:scale>
        <p:origin x="232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E668E31-5810-9749-A21E-2E8B94F571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9C4D679-4675-CF4E-8B9B-7FFD4EDD70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121413-5DC9-D647-8F9F-2F99DEEE9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3F1EA0-F548-E14A-87BB-6B5B24F4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E1E6DC-E0E7-A041-B4CE-29DC092EB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2438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4A98CD-3436-A240-8263-90AF6E07A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2CF0233-E93C-0A4F-BC24-826D3C5643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6A061A-2BD5-7544-8F8B-45E35E7D4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6AE6AB-9DA5-7345-8774-6B3905FDD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4C4BCE-C36B-794B-B968-53D277A38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487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B9963EF-A95F-C848-88EB-60E4AC5562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2724FE9F-B894-C843-974A-015E9E09E1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AD658A-4BDE-DE41-B134-51EE7124F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8D28C55-795E-DD4F-BF9D-CED1E9B01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E298B00-B2BD-D34E-A56F-DF312FBE8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5164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D7BB23-688D-604B-A662-B0C4A1A23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0D5F6D-022A-5747-9864-D64EBC722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771A03-BBAF-C741-B529-5ADAE33FF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17E5AD0-30A7-CB4A-975D-4DBD9F32D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6491CA-1E76-D346-B87C-6DF527DB1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21199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20ED38-A548-194E-8B9C-0F40BE025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679FDFE-1E28-F148-B938-67E9632F7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21CDDB-2DCB-144B-82CD-CB3D77D30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5D6AB19-25F5-DF44-8399-B27825011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484AAF5-92E7-AC47-9AA7-9898EB6B1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1024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B8BF6E-668C-E14B-89AB-7CA63E3A8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DA32C3D-8C7B-3945-9F20-5CBB668495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9E63279-9928-A141-8930-EAD994431C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DD02303-0886-1146-BAD6-71A23DAE0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D62799C-64B0-6E42-835C-97227A663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D7FB065-8D5C-724A-968F-E5A83C16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9955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8D2D4D-F4E9-0443-A415-43310D2C8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DACFD1B-5298-DC40-8E88-B6D24FA97E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20E5E85-2673-8D48-8EC6-ED463066A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4D918C7-9BEC-3A46-B70C-D1D2925173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B9230E8-B3AA-0449-B4F6-BDF50E627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A3EBFED-2CC7-9F4B-909B-24BA54BA4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2CE4D1D-4B18-EB45-9CD3-CE81ACED7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5A4A013-B6D2-9F4B-ACD2-DD7D16C17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935924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E99035-10F7-E642-BB43-EB26548FA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5E86D2-0EA0-DF4F-B70C-5ED0A984F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43AB80A1-C44E-F84E-A834-356069A83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95019E4-40F1-CB41-AF33-74670133F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22565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0FA397B3-9134-FA4C-A8A8-EE457D606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A1CF5C5-93B3-C849-9E0A-CA865AB02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374EB03-FD9B-DD45-A4E7-437C4848F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396767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CC14BC-8554-404A-80E7-12FC3FB94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BF16A3-386B-7449-9709-C2E41EAD58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EE415B2-EAB4-214F-AEEC-40F50F83A3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E735681-586F-AE4C-AA46-0E47A22B6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30A89F6-5A3D-294C-A430-A54A71283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98FBA5C-65A9-2242-BB3B-E0FCFB65D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1672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FB00A95-D523-B64A-897A-374CD719D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e l’image 2">
            <a:extLst>
              <a:ext uri="{FF2B5EF4-FFF2-40B4-BE49-F238E27FC236}">
                <a16:creationId xmlns:a16="http://schemas.microsoft.com/office/drawing/2014/main" id="{84D9D0E7-B63B-B941-896E-9667F8B7B3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EB31584-900A-4447-B0E8-915F77954A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A387B0C-DCD1-7B4F-A693-329E8E971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989BF-C277-4446-B38C-6A378E6E9C40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2F2792-03E4-4348-9798-AC0B0235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06588AD-E559-6342-9177-2DC214D9C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647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164E15D-7D1C-9942-9326-71E1A7828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CC64E0-7F4A-AA41-B6C7-A7087C823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FFE1E8-DD28-0D43-881D-811BA51214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989BF-C277-4446-B38C-6A378E6E9C40}" type="datetimeFigureOut">
              <a:rPr lang="fr-FR" smtClean="0"/>
              <a:t>10/01/2019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A6DC596-C95F-6048-8532-CE0CB54C54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F436573-3EEB-EB42-AF99-EE906FB77C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EF1ED-BD2F-F043-8DCA-0509DCB660D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202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110653-9635-5740-90D2-EBDCEFF94E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err="1"/>
              <a:t>Wortschatz</a:t>
            </a:r>
            <a:r>
              <a:rPr lang="fr-FR" dirty="0"/>
              <a:t> – </a:t>
            </a:r>
            <a:r>
              <a:rPr lang="fr-FR" dirty="0" err="1"/>
              <a:t>Kapitel</a:t>
            </a:r>
            <a:r>
              <a:rPr lang="fr-FR" dirty="0"/>
              <a:t> 7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879CF15-2738-4741-AFB7-651364255A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fr-FR" sz="4400" dirty="0" err="1"/>
              <a:t>Freunde</a:t>
            </a:r>
            <a:r>
              <a:rPr lang="fr-FR" sz="4400" dirty="0"/>
              <a:t> </a:t>
            </a:r>
            <a:r>
              <a:rPr lang="fr-FR" sz="4400" dirty="0" err="1"/>
              <a:t>haben</a:t>
            </a:r>
            <a:r>
              <a:rPr lang="fr-FR" sz="4400" dirty="0"/>
              <a:t> – </a:t>
            </a:r>
            <a:r>
              <a:rPr lang="fr-FR" sz="4400" dirty="0" err="1"/>
              <a:t>Freunde</a:t>
            </a:r>
            <a:r>
              <a:rPr lang="fr-FR" sz="4400" dirty="0"/>
              <a:t> </a:t>
            </a:r>
            <a:r>
              <a:rPr lang="fr-FR" sz="4400" dirty="0" err="1"/>
              <a:t>finden</a:t>
            </a:r>
            <a:endParaRPr lang="fr-FR" sz="4400" dirty="0"/>
          </a:p>
        </p:txBody>
      </p:sp>
    </p:spTree>
    <p:extLst>
      <p:ext uri="{BB962C8B-B14F-4D97-AF65-F5344CB8AC3E}">
        <p14:creationId xmlns:p14="http://schemas.microsoft.com/office/powerpoint/2010/main" val="20897604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Was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ist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passiert</a:t>
            </a:r>
            <a:r>
              <a:rPr lang="fr-FR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2F45745-9D77-C847-98AE-C58D48744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b="1" dirty="0"/>
              <a:t>Qu’est-ce qui s’est passé?</a:t>
            </a:r>
          </a:p>
        </p:txBody>
      </p:sp>
    </p:spTree>
    <p:extLst>
      <p:ext uri="{BB962C8B-B14F-4D97-AF65-F5344CB8AC3E}">
        <p14:creationId xmlns:p14="http://schemas.microsoft.com/office/powerpoint/2010/main" val="1669284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gehen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6FD5B008-A21B-3A42-999A-B66B1D157A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56000" y="2096294"/>
            <a:ext cx="508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84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875CEA-747A-B34E-A6BE-76452EC20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sein</a:t>
            </a:r>
            <a:endParaRPr lang="fr-FR" dirty="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BE493EAE-F590-1F4D-9B1E-0EB3EB629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b="1" dirty="0"/>
              <a:t>être</a:t>
            </a:r>
          </a:p>
        </p:txBody>
      </p:sp>
    </p:spTree>
    <p:extLst>
      <p:ext uri="{BB962C8B-B14F-4D97-AF65-F5344CB8AC3E}">
        <p14:creationId xmlns:p14="http://schemas.microsoft.com/office/powerpoint/2010/main" val="150051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zuhören</a:t>
            </a:r>
            <a:r>
              <a:rPr lang="fr-FR" b="1" dirty="0">
                <a:solidFill>
                  <a:srgbClr val="FF0000"/>
                </a:solidFill>
              </a:rPr>
              <a:t>, er </a:t>
            </a:r>
            <a:r>
              <a:rPr lang="fr-FR" b="1" dirty="0" err="1">
                <a:solidFill>
                  <a:srgbClr val="FF0000"/>
                </a:solidFill>
              </a:rPr>
              <a:t>hört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zu</a:t>
            </a:r>
            <a:r>
              <a:rPr lang="fr-FR" b="1" dirty="0">
                <a:solidFill>
                  <a:srgbClr val="FF0000"/>
                </a:solidFill>
              </a:rPr>
              <a:t>, </a:t>
            </a:r>
            <a:r>
              <a:rPr lang="fr-FR" b="1" dirty="0" err="1">
                <a:solidFill>
                  <a:srgbClr val="FF0000"/>
                </a:solidFill>
              </a:rPr>
              <a:t>hat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zugehört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DFAB98AB-76E2-6841-8799-C7A3D418F0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97763" y="1690688"/>
            <a:ext cx="4996474" cy="3318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320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lügen</a:t>
            </a:r>
            <a:r>
              <a:rPr lang="fr-FR" b="1" dirty="0">
                <a:solidFill>
                  <a:srgbClr val="FF0000"/>
                </a:solidFill>
              </a:rPr>
              <a:t>, er </a:t>
            </a:r>
            <a:r>
              <a:rPr lang="fr-FR" b="1" dirty="0" err="1">
                <a:solidFill>
                  <a:srgbClr val="FF0000"/>
                </a:solidFill>
              </a:rPr>
              <a:t>lügt</a:t>
            </a:r>
            <a:r>
              <a:rPr lang="fr-FR" b="1" dirty="0">
                <a:solidFill>
                  <a:srgbClr val="FF0000"/>
                </a:solidFill>
              </a:rPr>
              <a:t>, </a:t>
            </a:r>
            <a:r>
              <a:rPr lang="fr-FR" b="1" dirty="0" err="1">
                <a:solidFill>
                  <a:srgbClr val="FF0000"/>
                </a:solidFill>
              </a:rPr>
              <a:t>hat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gelogen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54C40648-B9E3-FA49-B8F7-7D96CD2021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b="1" dirty="0"/>
              <a:t>mentir</a:t>
            </a:r>
          </a:p>
        </p:txBody>
      </p:sp>
    </p:spTree>
    <p:extLst>
      <p:ext uri="{BB962C8B-B14F-4D97-AF65-F5344CB8AC3E}">
        <p14:creationId xmlns:p14="http://schemas.microsoft.com/office/powerpoint/2010/main" val="3064267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die </a:t>
            </a:r>
            <a:r>
              <a:rPr lang="fr-FR" b="1" dirty="0" err="1">
                <a:solidFill>
                  <a:srgbClr val="FF0000"/>
                </a:solidFill>
              </a:rPr>
              <a:t>Freundschaft</a:t>
            </a:r>
            <a:r>
              <a:rPr lang="fr-FR" b="1" dirty="0">
                <a:solidFill>
                  <a:srgbClr val="FF0000"/>
                </a:solidFill>
              </a:rPr>
              <a:t>, en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FF25A4B4-E189-D24A-9272-C2F4175B0A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b="1" dirty="0"/>
              <a:t>l’amitié</a:t>
            </a:r>
          </a:p>
        </p:txBody>
      </p:sp>
    </p:spTree>
    <p:extLst>
      <p:ext uri="{BB962C8B-B14F-4D97-AF65-F5344CB8AC3E}">
        <p14:creationId xmlns:p14="http://schemas.microsoft.com/office/powerpoint/2010/main" val="371417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Tagebuch</a:t>
            </a:r>
            <a:r>
              <a:rPr lang="fr-FR" b="1" dirty="0">
                <a:solidFill>
                  <a:srgbClr val="FF0000"/>
                </a:solidFill>
              </a:rPr>
              <a:t>, ¨er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27A3AE0-FDA4-1143-8FB3-F62EB74EE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9388" y="2053250"/>
            <a:ext cx="4393223" cy="342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58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wütend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A8D4604-C4C8-8C45-A04A-D9BACC661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454" y="2051538"/>
            <a:ext cx="3171091" cy="3171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83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helfen</a:t>
            </a:r>
            <a:r>
              <a:rPr lang="fr-FR" b="1" dirty="0">
                <a:solidFill>
                  <a:srgbClr val="FF0000"/>
                </a:solidFill>
              </a:rPr>
              <a:t>, er </a:t>
            </a:r>
            <a:r>
              <a:rPr lang="fr-FR" b="1" dirty="0" err="1">
                <a:solidFill>
                  <a:srgbClr val="FF0000"/>
                </a:solidFill>
              </a:rPr>
              <a:t>hilft</a:t>
            </a:r>
            <a:r>
              <a:rPr lang="fr-FR" b="1" dirty="0">
                <a:solidFill>
                  <a:srgbClr val="FF0000"/>
                </a:solidFill>
              </a:rPr>
              <a:t>, </a:t>
            </a:r>
            <a:r>
              <a:rPr lang="fr-FR" b="1" dirty="0" err="1">
                <a:solidFill>
                  <a:srgbClr val="FF0000"/>
                </a:solidFill>
              </a:rPr>
              <a:t>half</a:t>
            </a:r>
            <a:r>
              <a:rPr lang="fr-FR" b="1" dirty="0">
                <a:solidFill>
                  <a:srgbClr val="FF0000"/>
                </a:solidFill>
              </a:rPr>
              <a:t>, </a:t>
            </a:r>
            <a:r>
              <a:rPr lang="fr-FR" b="1" dirty="0" err="1">
                <a:solidFill>
                  <a:srgbClr val="FF0000"/>
                </a:solidFill>
              </a:rPr>
              <a:t>hat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geholfen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51A3BE5-4C28-AC45-8277-56731CB25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1352" y="2049584"/>
            <a:ext cx="3735754" cy="3735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56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Anfang</a:t>
            </a:r>
            <a:r>
              <a:rPr lang="fr-FR" b="1" dirty="0">
                <a:solidFill>
                  <a:srgbClr val="FF0000"/>
                </a:solidFill>
              </a:rPr>
              <a:t>, ¨e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D85E4311-F1AC-4144-AD74-ED42E9D54B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b="1" dirty="0"/>
              <a:t>le début</a:t>
            </a:r>
          </a:p>
        </p:txBody>
      </p:sp>
    </p:spTree>
    <p:extLst>
      <p:ext uri="{BB962C8B-B14F-4D97-AF65-F5344CB8AC3E}">
        <p14:creationId xmlns:p14="http://schemas.microsoft.com/office/powerpoint/2010/main" val="3395865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mein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bester</a:t>
            </a:r>
            <a:r>
              <a:rPr lang="fr-FR" b="1" dirty="0">
                <a:solidFill>
                  <a:srgbClr val="FF0000"/>
                </a:solidFill>
              </a:rPr>
              <a:t> Freund</a:t>
            </a:r>
          </a:p>
        </p:txBody>
      </p:sp>
      <p:pic>
        <p:nvPicPr>
          <p:cNvPr id="1026" name="Picture 2" descr="Résultat de recherche d'images pour &quot;meilleur ami&quot;">
            <a:extLst>
              <a:ext uri="{FF2B5EF4-FFF2-40B4-BE49-F238E27FC236}">
                <a16:creationId xmlns:a16="http://schemas.microsoft.com/office/drawing/2014/main" id="{64B81C97-6753-9F47-89D0-A1EB2FCB91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125" y="2415534"/>
            <a:ext cx="4267750" cy="2814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4399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Tipp</a:t>
            </a:r>
            <a:r>
              <a:rPr lang="fr-FR" b="1" dirty="0">
                <a:solidFill>
                  <a:srgbClr val="FF0000"/>
                </a:solidFill>
              </a:rPr>
              <a:t>, s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A37A4918-D953-6149-97F1-BACCFFE20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b="1" dirty="0"/>
              <a:t>le conseil</a:t>
            </a:r>
          </a:p>
        </p:txBody>
      </p:sp>
    </p:spTree>
    <p:extLst>
      <p:ext uri="{BB962C8B-B14F-4D97-AF65-F5344CB8AC3E}">
        <p14:creationId xmlns:p14="http://schemas.microsoft.com/office/powerpoint/2010/main" val="3905579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enttäuscht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7F260804-F138-E740-BACE-C7B068396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77245" y="2057401"/>
            <a:ext cx="2637509" cy="2637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271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Streit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455E19C7-4F2D-3249-B4B4-9937EEF552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0327" y="2131454"/>
            <a:ext cx="4688888" cy="3349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79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Freunde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fürs</a:t>
            </a:r>
            <a:r>
              <a:rPr lang="fr-FR" b="1" dirty="0">
                <a:solidFill>
                  <a:srgbClr val="FF0000"/>
                </a:solidFill>
              </a:rPr>
              <a:t> Leben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5B4E49CF-91B2-7E43-AD37-5BEAECFACC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b="1" dirty="0"/>
              <a:t>des amis pour la vie</a:t>
            </a:r>
          </a:p>
        </p:txBody>
      </p:sp>
    </p:spTree>
    <p:extLst>
      <p:ext uri="{BB962C8B-B14F-4D97-AF65-F5344CB8AC3E}">
        <p14:creationId xmlns:p14="http://schemas.microsoft.com/office/powerpoint/2010/main" val="201606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nicht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mehr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BFCA750-5C4E-7849-A76E-A8375FC00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82253"/>
            <a:ext cx="10515600" cy="37947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fr-FR" sz="4800" b="1" dirty="0"/>
          </a:p>
          <a:p>
            <a:pPr marL="0" indent="0" algn="ctr">
              <a:buNone/>
            </a:pPr>
            <a:r>
              <a:rPr lang="fr-FR" sz="4800" b="1" dirty="0"/>
              <a:t>ne … plus</a:t>
            </a:r>
          </a:p>
        </p:txBody>
      </p:sp>
    </p:spTree>
    <p:extLst>
      <p:ext uri="{BB962C8B-B14F-4D97-AF65-F5344CB8AC3E}">
        <p14:creationId xmlns:p14="http://schemas.microsoft.com/office/powerpoint/2010/main" val="371255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nicht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mehr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zusammen</a:t>
            </a:r>
            <a:r>
              <a:rPr lang="fr-FR" b="1" dirty="0">
                <a:solidFill>
                  <a:srgbClr val="FF0000"/>
                </a:solidFill>
              </a:rPr>
              <a:t> sein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BFCA750-5C4E-7849-A76E-A8375FC00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fr-FR" sz="4800" b="1" dirty="0"/>
          </a:p>
          <a:p>
            <a:pPr marL="0" indent="0" algn="ctr">
              <a:buNone/>
            </a:pPr>
            <a:r>
              <a:rPr lang="fr-FR" sz="6000" b="1" dirty="0"/>
              <a:t>ne plus être ensemble</a:t>
            </a:r>
          </a:p>
        </p:txBody>
      </p:sp>
    </p:spTree>
    <p:extLst>
      <p:ext uri="{BB962C8B-B14F-4D97-AF65-F5344CB8AC3E}">
        <p14:creationId xmlns:p14="http://schemas.microsoft.com/office/powerpoint/2010/main" val="549716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keine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Freunde</a:t>
            </a:r>
            <a:r>
              <a:rPr lang="fr-FR" b="1" dirty="0">
                <a:solidFill>
                  <a:srgbClr val="FF0000"/>
                </a:solidFill>
              </a:rPr>
              <a:t> / </a:t>
            </a:r>
            <a:r>
              <a:rPr lang="fr-FR" b="1" dirty="0" err="1">
                <a:solidFill>
                  <a:srgbClr val="FF0000"/>
                </a:solidFill>
              </a:rPr>
              <a:t>Freundinnen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mehr</a:t>
            </a:r>
            <a:r>
              <a:rPr lang="fr-FR" b="1" dirty="0">
                <a:solidFill>
                  <a:srgbClr val="FF0000"/>
                </a:solidFill>
              </a:rPr>
              <a:t> sein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BFCA750-5C4E-7849-A76E-A8375FC00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7200" b="1" dirty="0"/>
              <a:t>ne plus être amis/amies</a:t>
            </a:r>
          </a:p>
        </p:txBody>
      </p:sp>
    </p:spTree>
    <p:extLst>
      <p:ext uri="{BB962C8B-B14F-4D97-AF65-F5344CB8AC3E}">
        <p14:creationId xmlns:p14="http://schemas.microsoft.com/office/powerpoint/2010/main" val="4262520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Was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soll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ich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nur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machen</a:t>
            </a:r>
            <a:r>
              <a:rPr lang="fr-FR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BFCA750-5C4E-7849-A76E-A8375FC00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7200" b="1" dirty="0"/>
              <a:t>Que dois-je faire?</a:t>
            </a:r>
          </a:p>
        </p:txBody>
      </p:sp>
    </p:spTree>
    <p:extLst>
      <p:ext uri="{BB962C8B-B14F-4D97-AF65-F5344CB8AC3E}">
        <p14:creationId xmlns:p14="http://schemas.microsoft.com/office/powerpoint/2010/main" val="103302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sich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fühlen</a:t>
            </a:r>
            <a:r>
              <a:rPr lang="fr-FR" b="1" dirty="0">
                <a:solidFill>
                  <a:srgbClr val="FF0000"/>
                </a:solidFill>
              </a:rPr>
              <a:t>, er </a:t>
            </a:r>
            <a:r>
              <a:rPr lang="fr-FR" b="1" dirty="0" err="1">
                <a:solidFill>
                  <a:srgbClr val="FF0000"/>
                </a:solidFill>
              </a:rPr>
              <a:t>fühlt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sich</a:t>
            </a:r>
            <a:r>
              <a:rPr lang="fr-FR" b="1" dirty="0">
                <a:solidFill>
                  <a:srgbClr val="FF0000"/>
                </a:solidFill>
              </a:rPr>
              <a:t>, </a:t>
            </a:r>
            <a:r>
              <a:rPr lang="fr-FR" b="1" dirty="0" err="1">
                <a:solidFill>
                  <a:srgbClr val="FF0000"/>
                </a:solidFill>
              </a:rPr>
              <a:t>hat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sich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gefühlt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BFCA750-5C4E-7849-A76E-A8375FC00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7200" b="1" dirty="0"/>
              <a:t>se sentir</a:t>
            </a:r>
          </a:p>
        </p:txBody>
      </p:sp>
    </p:spTree>
    <p:extLst>
      <p:ext uri="{BB962C8B-B14F-4D97-AF65-F5344CB8AC3E}">
        <p14:creationId xmlns:p14="http://schemas.microsoft.com/office/powerpoint/2010/main" val="6134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fehlen</a:t>
            </a:r>
            <a:r>
              <a:rPr lang="fr-FR" b="1" dirty="0">
                <a:solidFill>
                  <a:srgbClr val="FF0000"/>
                </a:solidFill>
              </a:rPr>
              <a:t>, du </a:t>
            </a:r>
            <a:r>
              <a:rPr lang="fr-FR" b="1" dirty="0" err="1">
                <a:solidFill>
                  <a:srgbClr val="FF0000"/>
                </a:solidFill>
              </a:rPr>
              <a:t>fehlst</a:t>
            </a:r>
            <a:r>
              <a:rPr lang="fr-FR" b="1" dirty="0">
                <a:solidFill>
                  <a:srgbClr val="FF0000"/>
                </a:solidFill>
              </a:rPr>
              <a:t> mir, du hast mir </a:t>
            </a:r>
            <a:r>
              <a:rPr lang="fr-FR" b="1" dirty="0" err="1">
                <a:solidFill>
                  <a:srgbClr val="FF0000"/>
                </a:solidFill>
              </a:rPr>
              <a:t>gefehlt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BFCA750-5C4E-7849-A76E-A8375FC00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r>
              <a:rPr lang="fr-FR" sz="7200" b="1" dirty="0"/>
              <a:t>manquer</a:t>
            </a:r>
          </a:p>
          <a:p>
            <a:pPr marL="0" indent="0" algn="ctr">
              <a:buNone/>
            </a:pPr>
            <a:r>
              <a:rPr lang="fr-FR" sz="7200" b="1" dirty="0"/>
              <a:t>(tu me manques)</a:t>
            </a:r>
          </a:p>
        </p:txBody>
      </p:sp>
    </p:spTree>
    <p:extLst>
      <p:ext uri="{BB962C8B-B14F-4D97-AF65-F5344CB8AC3E}">
        <p14:creationId xmlns:p14="http://schemas.microsoft.com/office/powerpoint/2010/main" val="1913346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meine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beste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Freundin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FECAA510-9E13-0C45-9E41-74AFFABB2A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4334" y="1973988"/>
            <a:ext cx="2702292" cy="4068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77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794" y="365125"/>
            <a:ext cx="8225821" cy="1325563"/>
          </a:xfrm>
        </p:spPr>
        <p:txBody>
          <a:bodyPr/>
          <a:lstStyle/>
          <a:p>
            <a:pPr algn="ctr">
              <a:tabLst>
                <a:tab pos="1582738" algn="l"/>
                <a:tab pos="4122738" algn="l"/>
                <a:tab pos="5775325" algn="l"/>
              </a:tabLst>
            </a:pPr>
            <a:r>
              <a:rPr lang="fr-FR" b="1" dirty="0">
                <a:solidFill>
                  <a:srgbClr val="FF0000"/>
                </a:solidFill>
              </a:rPr>
              <a:t>	</a:t>
            </a:r>
            <a:r>
              <a:rPr lang="fr-FR" b="1" dirty="0" err="1">
                <a:solidFill>
                  <a:srgbClr val="FF0000"/>
                </a:solidFill>
              </a:rPr>
              <a:t>sportlich</a:t>
            </a:r>
            <a:r>
              <a:rPr lang="fr-FR" b="1" dirty="0">
                <a:solidFill>
                  <a:srgbClr val="FF0000"/>
                </a:solidFill>
              </a:rPr>
              <a:t>      ≠      </a:t>
            </a:r>
            <a:r>
              <a:rPr lang="fr-FR" b="1" dirty="0" err="1">
                <a:solidFill>
                  <a:srgbClr val="FF0000"/>
                </a:solidFill>
              </a:rPr>
              <a:t>unsportlich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4338" name="Picture 2" descr="Résultat de recherche d'images pour &quot;unsportlich&quot;">
            <a:extLst>
              <a:ext uri="{FF2B5EF4-FFF2-40B4-BE49-F238E27FC236}">
                <a16:creationId xmlns:a16="http://schemas.microsoft.com/office/drawing/2014/main" id="{55B4EE11-975B-AA4E-A99C-5318EFD725D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7014" y="2470638"/>
            <a:ext cx="3916786" cy="2945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7768D7C-FF36-2E45-925E-21A38BB6C1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794" y="1690688"/>
            <a:ext cx="3179036" cy="444535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B5FD137-5BCB-824B-A08D-FE9972F4E5CA}"/>
              </a:ext>
            </a:extLst>
          </p:cNvPr>
          <p:cNvSpPr/>
          <p:nvPr/>
        </p:nvSpPr>
        <p:spPr>
          <a:xfrm>
            <a:off x="5620571" y="3200400"/>
            <a:ext cx="11319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0" b="1" dirty="0">
                <a:solidFill>
                  <a:srgbClr val="FF0000"/>
                </a:solidFill>
              </a:rPr>
              <a:t>≠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3526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941169" cy="1379030"/>
          </a:xfrm>
        </p:spPr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intelligent  	≠ 	</a:t>
            </a:r>
            <a:r>
              <a:rPr lang="fr-FR" b="1" dirty="0" err="1">
                <a:solidFill>
                  <a:srgbClr val="FF0000"/>
                </a:solidFill>
              </a:rPr>
              <a:t>dumm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BFCA750-5C4E-7849-A76E-A8375FC00C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endParaRPr lang="fr-FR" sz="7200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3F2ED12-50F9-584D-AC0C-01B476E75916}"/>
              </a:ext>
            </a:extLst>
          </p:cNvPr>
          <p:cNvSpPr/>
          <p:nvPr/>
        </p:nvSpPr>
        <p:spPr>
          <a:xfrm>
            <a:off x="5620571" y="3200400"/>
            <a:ext cx="11319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0" b="1" dirty="0">
                <a:solidFill>
                  <a:srgbClr val="FF0000"/>
                </a:solidFill>
              </a:rPr>
              <a:t>≠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endParaRPr lang="fr-FR" dirty="0"/>
          </a:p>
        </p:txBody>
      </p:sp>
      <p:pic>
        <p:nvPicPr>
          <p:cNvPr id="15362" name="Picture 2" descr="Résultat de recherche d'images pour &quot;dumm&quot;">
            <a:extLst>
              <a:ext uri="{FF2B5EF4-FFF2-40B4-BE49-F238E27FC236}">
                <a16:creationId xmlns:a16="http://schemas.microsoft.com/office/drawing/2014/main" id="{99A7C807-EF8F-E443-A8A6-5FD998BA9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2046" y="2673181"/>
            <a:ext cx="2451100" cy="207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Résultat de recherche d'images pour &quot;einstein e mc2 full equation&quot;">
            <a:extLst>
              <a:ext uri="{FF2B5EF4-FFF2-40B4-BE49-F238E27FC236}">
                <a16:creationId xmlns:a16="http://schemas.microsoft.com/office/drawing/2014/main" id="{D822A450-D1F8-4642-BBF1-61496869A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2023" y="1744155"/>
            <a:ext cx="3035788" cy="392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543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lustig</a:t>
            </a:r>
            <a:r>
              <a:rPr lang="fr-FR" b="1" dirty="0">
                <a:solidFill>
                  <a:srgbClr val="FF0000"/>
                </a:solidFill>
              </a:rPr>
              <a:t>	 ≠	 </a:t>
            </a:r>
            <a:r>
              <a:rPr lang="fr-FR" b="1" dirty="0" err="1">
                <a:solidFill>
                  <a:srgbClr val="FF0000"/>
                </a:solidFill>
              </a:rPr>
              <a:t>traurig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2BFCA750-5C4E-7849-A76E-A8375FC00C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 algn="ctr">
              <a:buNone/>
            </a:pPr>
            <a:endParaRPr lang="fr-FR" sz="7200" b="1" dirty="0"/>
          </a:p>
        </p:txBody>
      </p:sp>
      <p:pic>
        <p:nvPicPr>
          <p:cNvPr id="16386" name="Picture 2" descr="Résultat de recherche d'images pour &quot;lustig smiley&quot;">
            <a:extLst>
              <a:ext uri="{FF2B5EF4-FFF2-40B4-BE49-F238E27FC236}">
                <a16:creationId xmlns:a16="http://schemas.microsoft.com/office/drawing/2014/main" id="{69F36541-C467-BF42-91D4-78B869ADEF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872" y="2375388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505B639-7EC7-264F-886F-CFAF04D5C275}"/>
              </a:ext>
            </a:extLst>
          </p:cNvPr>
          <p:cNvSpPr/>
          <p:nvPr/>
        </p:nvSpPr>
        <p:spPr>
          <a:xfrm>
            <a:off x="5655740" y="3217984"/>
            <a:ext cx="11319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0" b="1" dirty="0">
                <a:solidFill>
                  <a:srgbClr val="FF0000"/>
                </a:solidFill>
              </a:rPr>
              <a:t>≠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29E4E45-D874-484B-8AA5-D209C9AF28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272" y="1825625"/>
            <a:ext cx="3423627" cy="3423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9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sympathisch</a:t>
            </a:r>
            <a:r>
              <a:rPr lang="fr-FR" b="1" dirty="0">
                <a:solidFill>
                  <a:srgbClr val="FF0000"/>
                </a:solidFill>
              </a:rPr>
              <a:t>	 ≠ 	</a:t>
            </a:r>
            <a:r>
              <a:rPr lang="fr-FR" b="1" dirty="0" err="1">
                <a:solidFill>
                  <a:srgbClr val="FF0000"/>
                </a:solidFill>
              </a:rPr>
              <a:t>unsympathisch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7410" name="Picture 2" descr="Résultat de recherche d'images pour &quot;unsympathisch&quot;">
            <a:extLst>
              <a:ext uri="{FF2B5EF4-FFF2-40B4-BE49-F238E27FC236}">
                <a16:creationId xmlns:a16="http://schemas.microsoft.com/office/drawing/2014/main" id="{D75D3D31-FCD2-7940-88FA-708510BB6E4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723" y="2230804"/>
            <a:ext cx="2946400" cy="328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134A75E-6F0F-D546-B71C-3412D5709DC4}"/>
              </a:ext>
            </a:extLst>
          </p:cNvPr>
          <p:cNvSpPr/>
          <p:nvPr/>
        </p:nvSpPr>
        <p:spPr>
          <a:xfrm>
            <a:off x="5530039" y="3217984"/>
            <a:ext cx="11319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0" b="1" dirty="0">
                <a:solidFill>
                  <a:srgbClr val="FF0000"/>
                </a:solidFill>
              </a:rPr>
              <a:t>≠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D7421AB-9490-3D4A-A860-E5B3F0BBDC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4826" y="2380592"/>
            <a:ext cx="4050451" cy="2690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6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fair</a:t>
            </a:r>
            <a:r>
              <a:rPr lang="fr-FR" b="1" dirty="0">
                <a:solidFill>
                  <a:srgbClr val="FF0000"/>
                </a:solidFill>
              </a:rPr>
              <a:t> 		≠ 	</a:t>
            </a:r>
            <a:r>
              <a:rPr lang="fr-FR" b="1" dirty="0" err="1">
                <a:solidFill>
                  <a:srgbClr val="FF0000"/>
                </a:solidFill>
              </a:rPr>
              <a:t>unfair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E69BD7A-14BA-AB40-B971-2CE6E1807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39453"/>
            <a:ext cx="10515600" cy="33375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6000" b="1" dirty="0"/>
              <a:t>juste 		≠ 	injuste</a:t>
            </a:r>
          </a:p>
        </p:txBody>
      </p:sp>
    </p:spTree>
    <p:extLst>
      <p:ext uri="{BB962C8B-B14F-4D97-AF65-F5344CB8AC3E}">
        <p14:creationId xmlns:p14="http://schemas.microsoft.com/office/powerpoint/2010/main" val="505607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glücklich</a:t>
            </a:r>
            <a:r>
              <a:rPr lang="fr-FR" b="1" dirty="0">
                <a:solidFill>
                  <a:srgbClr val="FF0000"/>
                </a:solidFill>
              </a:rPr>
              <a:t> 	≠ 	</a:t>
            </a:r>
            <a:r>
              <a:rPr lang="fr-FR" b="1" dirty="0" err="1">
                <a:solidFill>
                  <a:srgbClr val="FF0000"/>
                </a:solidFill>
              </a:rPr>
              <a:t>unglücklich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3" name="Espace réservé du contenu 2">
            <a:extLst>
              <a:ext uri="{FF2B5EF4-FFF2-40B4-BE49-F238E27FC236}">
                <a16:creationId xmlns:a16="http://schemas.microsoft.com/office/drawing/2014/main" id="{DAB3938A-EC92-A146-A23F-947AD91BF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8205" y="2280626"/>
            <a:ext cx="4005873" cy="266083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C0EFEDB-D83A-F044-A3A5-EE3FEC800262}"/>
              </a:ext>
            </a:extLst>
          </p:cNvPr>
          <p:cNvSpPr/>
          <p:nvPr/>
        </p:nvSpPr>
        <p:spPr>
          <a:xfrm>
            <a:off x="5530039" y="3217984"/>
            <a:ext cx="11319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0" b="1" dirty="0">
                <a:solidFill>
                  <a:srgbClr val="FF0000"/>
                </a:solidFill>
              </a:rPr>
              <a:t>≠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endParaRPr lang="fr-FR" dirty="0"/>
          </a:p>
        </p:txBody>
      </p:sp>
      <p:pic>
        <p:nvPicPr>
          <p:cNvPr id="18434" name="Picture 2" descr="Résultat de recherche d'images pour &quot;unglücklich&quot;">
            <a:extLst>
              <a:ext uri="{FF2B5EF4-FFF2-40B4-BE49-F238E27FC236}">
                <a16:creationId xmlns:a16="http://schemas.microsoft.com/office/drawing/2014/main" id="{4D0C671C-3191-8C44-B203-4D49A093A4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961" y="2292274"/>
            <a:ext cx="3976731" cy="2649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8598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freundlich</a:t>
            </a:r>
            <a:r>
              <a:rPr lang="fr-FR" b="1" dirty="0">
                <a:solidFill>
                  <a:srgbClr val="FF0000"/>
                </a:solidFill>
              </a:rPr>
              <a:t> 	≠ 	</a:t>
            </a:r>
            <a:r>
              <a:rPr lang="fr-FR" b="1" dirty="0" err="1">
                <a:solidFill>
                  <a:srgbClr val="FF0000"/>
                </a:solidFill>
              </a:rPr>
              <a:t>unfreundlich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19458" name="Picture 2" descr="Résultat de recherche d'images pour &quot;unfreundlich&quot;">
            <a:extLst>
              <a:ext uri="{FF2B5EF4-FFF2-40B4-BE49-F238E27FC236}">
                <a16:creationId xmlns:a16="http://schemas.microsoft.com/office/drawing/2014/main" id="{78EC74DB-03DE-8947-A00C-3E616C9C23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0" y="2019789"/>
            <a:ext cx="2946400" cy="328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685D3C0-121A-274C-9BF0-CF09B654E58F}"/>
              </a:ext>
            </a:extLst>
          </p:cNvPr>
          <p:cNvSpPr/>
          <p:nvPr/>
        </p:nvSpPr>
        <p:spPr>
          <a:xfrm>
            <a:off x="5530039" y="3217984"/>
            <a:ext cx="11319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0" b="1" dirty="0">
                <a:solidFill>
                  <a:srgbClr val="FF0000"/>
                </a:solidFill>
              </a:rPr>
              <a:t>≠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13627BC-9EBF-3542-8E35-DE2A1C131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3219" y="2009748"/>
            <a:ext cx="2736039" cy="329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8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geduldig</a:t>
            </a:r>
            <a:r>
              <a:rPr lang="fr-FR" b="1" dirty="0">
                <a:solidFill>
                  <a:srgbClr val="FF0000"/>
                </a:solidFill>
              </a:rPr>
              <a:t> 	≠ 	</a:t>
            </a:r>
            <a:r>
              <a:rPr lang="fr-FR" b="1" dirty="0" err="1">
                <a:solidFill>
                  <a:srgbClr val="FF0000"/>
                </a:solidFill>
              </a:rPr>
              <a:t>ungeduldig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20482" name="Picture 2" descr="Résultat de recherche d'images pour &quot;impatient&quot;">
            <a:extLst>
              <a:ext uri="{FF2B5EF4-FFF2-40B4-BE49-F238E27FC236}">
                <a16:creationId xmlns:a16="http://schemas.microsoft.com/office/drawing/2014/main" id="{924C5189-3B58-F643-BA94-4A163420FE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353" y="1690688"/>
            <a:ext cx="2894216" cy="4341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80573DE-D612-C74F-B4AA-6DBFAE744B24}"/>
              </a:ext>
            </a:extLst>
          </p:cNvPr>
          <p:cNvSpPr/>
          <p:nvPr/>
        </p:nvSpPr>
        <p:spPr>
          <a:xfrm>
            <a:off x="5546728" y="3233980"/>
            <a:ext cx="11319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0" b="1" dirty="0">
                <a:solidFill>
                  <a:srgbClr val="FF0000"/>
                </a:solidFill>
              </a:rPr>
              <a:t>≠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endParaRPr lang="fr-FR" dirty="0"/>
          </a:p>
        </p:txBody>
      </p:sp>
      <p:pic>
        <p:nvPicPr>
          <p:cNvPr id="20488" name="Picture 8" descr="Résultat de recherche d'images pour &quot;attendre&quot;">
            <a:extLst>
              <a:ext uri="{FF2B5EF4-FFF2-40B4-BE49-F238E27FC236}">
                <a16:creationId xmlns:a16="http://schemas.microsoft.com/office/drawing/2014/main" id="{40862B01-2331-3441-9C41-56D2B0FC27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835" y="1932459"/>
            <a:ext cx="4497191" cy="3618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264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pünktlich</a:t>
            </a:r>
            <a:r>
              <a:rPr lang="fr-FR" b="1" dirty="0">
                <a:solidFill>
                  <a:srgbClr val="FF0000"/>
                </a:solidFill>
              </a:rPr>
              <a:t> 	≠ 	</a:t>
            </a:r>
            <a:r>
              <a:rPr lang="fr-FR" b="1" dirty="0" err="1">
                <a:solidFill>
                  <a:srgbClr val="FF0000"/>
                </a:solidFill>
              </a:rPr>
              <a:t>unpünktlich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21506" name="Picture 2" descr="Résultat de recherche d'images pour &quot;en retard&quot;">
            <a:extLst>
              <a:ext uri="{FF2B5EF4-FFF2-40B4-BE49-F238E27FC236}">
                <a16:creationId xmlns:a16="http://schemas.microsoft.com/office/drawing/2014/main" id="{A8FFF9F8-D987-334B-A058-5FA11D96A1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183" y="2259746"/>
            <a:ext cx="3336925" cy="3336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73A4503-4AB6-304D-94CF-CADB0B2264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2876" y="2436445"/>
            <a:ext cx="3160225" cy="316022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DFA1D45-39F0-4D49-BC27-6CEF01CEBA20}"/>
              </a:ext>
            </a:extLst>
          </p:cNvPr>
          <p:cNvSpPr/>
          <p:nvPr/>
        </p:nvSpPr>
        <p:spPr>
          <a:xfrm>
            <a:off x="5530039" y="3251566"/>
            <a:ext cx="11319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0" b="1" dirty="0">
                <a:solidFill>
                  <a:srgbClr val="FF0000"/>
                </a:solidFill>
              </a:rPr>
              <a:t>≠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9916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mutig</a:t>
            </a:r>
            <a:r>
              <a:rPr lang="fr-FR" b="1" dirty="0">
                <a:solidFill>
                  <a:srgbClr val="FF0000"/>
                </a:solidFill>
              </a:rPr>
              <a:t> 	≠	 </a:t>
            </a:r>
            <a:r>
              <a:rPr lang="fr-FR" b="1" dirty="0" err="1">
                <a:solidFill>
                  <a:srgbClr val="FF0000"/>
                </a:solidFill>
              </a:rPr>
              <a:t>feige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B1BC4A-E802-CF49-B346-D129CA4798B0}"/>
              </a:ext>
            </a:extLst>
          </p:cNvPr>
          <p:cNvSpPr/>
          <p:nvPr/>
        </p:nvSpPr>
        <p:spPr>
          <a:xfrm>
            <a:off x="5530039" y="3251566"/>
            <a:ext cx="113192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6000" b="1" dirty="0">
                <a:solidFill>
                  <a:srgbClr val="FF0000"/>
                </a:solidFill>
              </a:rPr>
              <a:t>≠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endParaRPr lang="fr-FR" dirty="0"/>
          </a:p>
        </p:txBody>
      </p:sp>
      <p:pic>
        <p:nvPicPr>
          <p:cNvPr id="22532" name="Picture 4" descr="Résultat de recherche d'images pour &quot;peureux&quot;">
            <a:extLst>
              <a:ext uri="{FF2B5EF4-FFF2-40B4-BE49-F238E27FC236}">
                <a16:creationId xmlns:a16="http://schemas.microsoft.com/office/drawing/2014/main" id="{6B27FE7C-5CEC-7D4B-9718-F5698F787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1961" y="2110153"/>
            <a:ext cx="4242011" cy="2825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Résultat de recherche d'images pour &quot;courageux&quot;">
            <a:extLst>
              <a:ext uri="{FF2B5EF4-FFF2-40B4-BE49-F238E27FC236}">
                <a16:creationId xmlns:a16="http://schemas.microsoft.com/office/drawing/2014/main" id="{D1F34F63-2503-954B-A84A-619D6AFF11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877" y="1878820"/>
            <a:ext cx="3752549" cy="3056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92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Wir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sind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beste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Freunde</a:t>
            </a:r>
            <a:r>
              <a:rPr lang="fr-FR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026" name="Picture 2" descr="Résultat de recherche d'images pour &quot;meilleur ami&quot;">
            <a:extLst>
              <a:ext uri="{FF2B5EF4-FFF2-40B4-BE49-F238E27FC236}">
                <a16:creationId xmlns:a16="http://schemas.microsoft.com/office/drawing/2014/main" id="{64B81C97-6753-9F47-89D0-A1EB2FCB91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377" y="2068983"/>
            <a:ext cx="4926623" cy="324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ulle rectangulaire à coins arrondis 4">
            <a:extLst>
              <a:ext uri="{FF2B5EF4-FFF2-40B4-BE49-F238E27FC236}">
                <a16:creationId xmlns:a16="http://schemas.microsoft.com/office/drawing/2014/main" id="{AFD52F81-4B38-EF4C-83DC-27B7D3CADF50}"/>
              </a:ext>
            </a:extLst>
          </p:cNvPr>
          <p:cNvSpPr/>
          <p:nvPr/>
        </p:nvSpPr>
        <p:spPr>
          <a:xfrm>
            <a:off x="3182814" y="420312"/>
            <a:ext cx="5855677" cy="1459523"/>
          </a:xfrm>
          <a:prstGeom prst="wedgeRoundRectCallout">
            <a:avLst>
              <a:gd name="adj1" fmla="val -48097"/>
              <a:gd name="adj2" fmla="val 153765"/>
              <a:gd name="adj3" fmla="val 16667"/>
            </a:avLst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8034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ehrlich</a:t>
            </a:r>
            <a:r>
              <a:rPr lang="fr-FR" b="1" dirty="0">
                <a:solidFill>
                  <a:srgbClr val="FF0000"/>
                </a:solidFill>
              </a:rPr>
              <a:t> 	≠ 	</a:t>
            </a:r>
            <a:r>
              <a:rPr lang="fr-FR" b="1" dirty="0" err="1">
                <a:solidFill>
                  <a:srgbClr val="FF0000"/>
                </a:solidFill>
              </a:rPr>
              <a:t>unehrlich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E69BD7A-14BA-AB40-B971-2CE6E1807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39453"/>
            <a:ext cx="10515600" cy="33375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6000" b="1" dirty="0"/>
              <a:t>sincère 	≠ 	pas franc</a:t>
            </a:r>
          </a:p>
        </p:txBody>
      </p:sp>
    </p:spTree>
    <p:extLst>
      <p:ext uri="{BB962C8B-B14F-4D97-AF65-F5344CB8AC3E}">
        <p14:creationId xmlns:p14="http://schemas.microsoft.com/office/powerpoint/2010/main" val="962852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komisch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E69BD7A-14BA-AB40-B971-2CE6E1807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39453"/>
            <a:ext cx="10515600" cy="33375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6000" b="1" dirty="0"/>
              <a:t>drôle, bizarre</a:t>
            </a:r>
          </a:p>
        </p:txBody>
      </p:sp>
    </p:spTree>
    <p:extLst>
      <p:ext uri="{BB962C8B-B14F-4D97-AF65-F5344CB8AC3E}">
        <p14:creationId xmlns:p14="http://schemas.microsoft.com/office/powerpoint/2010/main" val="906906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das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Kompliment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Bulle rectangulaire à coins arrondis 2">
            <a:extLst>
              <a:ext uri="{FF2B5EF4-FFF2-40B4-BE49-F238E27FC236}">
                <a16:creationId xmlns:a16="http://schemas.microsoft.com/office/drawing/2014/main" id="{9FF20463-EBF4-E14A-B711-F23D6DE5AD9C}"/>
              </a:ext>
            </a:extLst>
          </p:cNvPr>
          <p:cNvSpPr/>
          <p:nvPr/>
        </p:nvSpPr>
        <p:spPr>
          <a:xfrm>
            <a:off x="1846385" y="2479431"/>
            <a:ext cx="7789984" cy="2356338"/>
          </a:xfrm>
          <a:prstGeom prst="wedgeRoundRectCallout">
            <a:avLst>
              <a:gd name="adj1" fmla="val -66539"/>
              <a:gd name="adj2" fmla="val 104291"/>
              <a:gd name="adj3" fmla="val 1666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>
                <a:solidFill>
                  <a:schemeClr val="tx1"/>
                </a:solidFill>
              </a:rPr>
              <a:t>Du </a:t>
            </a:r>
            <a:r>
              <a:rPr lang="fr-FR" sz="4000" dirty="0" err="1">
                <a:solidFill>
                  <a:schemeClr val="tx1"/>
                </a:solidFill>
              </a:rPr>
              <a:t>bist</a:t>
            </a:r>
            <a:r>
              <a:rPr lang="fr-FR" sz="4000" dirty="0">
                <a:solidFill>
                  <a:schemeClr val="tx1"/>
                </a:solidFill>
              </a:rPr>
              <a:t> </a:t>
            </a:r>
            <a:r>
              <a:rPr lang="fr-FR" sz="4000" dirty="0" err="1">
                <a:solidFill>
                  <a:schemeClr val="tx1"/>
                </a:solidFill>
              </a:rPr>
              <a:t>schön</a:t>
            </a:r>
            <a:r>
              <a:rPr lang="fr-FR" sz="4000" dirty="0">
                <a:solidFill>
                  <a:schemeClr val="tx1"/>
                </a:solidFill>
              </a:rPr>
              <a:t>, cool, intelligent, </a:t>
            </a:r>
            <a:r>
              <a:rPr lang="fr-FR" sz="4000" dirty="0" err="1">
                <a:solidFill>
                  <a:schemeClr val="tx1"/>
                </a:solidFill>
              </a:rPr>
              <a:t>freundlich</a:t>
            </a:r>
            <a:r>
              <a:rPr lang="fr-FR" sz="4000" dirty="0">
                <a:solidFill>
                  <a:schemeClr val="tx1"/>
                </a:solidFill>
              </a:rPr>
              <a:t> </a:t>
            </a:r>
            <a:r>
              <a:rPr lang="fr-FR" sz="4000" dirty="0" err="1">
                <a:solidFill>
                  <a:schemeClr val="tx1"/>
                </a:solidFill>
              </a:rPr>
              <a:t>und</a:t>
            </a:r>
            <a:r>
              <a:rPr lang="fr-FR" sz="4000" dirty="0">
                <a:solidFill>
                  <a:schemeClr val="tx1"/>
                </a:solidFill>
              </a:rPr>
              <a:t> </a:t>
            </a:r>
            <a:r>
              <a:rPr lang="fr-FR" sz="4000" dirty="0" err="1">
                <a:solidFill>
                  <a:schemeClr val="tx1"/>
                </a:solidFill>
              </a:rPr>
              <a:t>ehrlich</a:t>
            </a:r>
            <a:r>
              <a:rPr lang="fr-FR" sz="4000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710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gefallen</a:t>
            </a:r>
            <a:r>
              <a:rPr lang="fr-FR" b="1" dirty="0">
                <a:solidFill>
                  <a:srgbClr val="FF0000"/>
                </a:solidFill>
              </a:rPr>
              <a:t>, … </a:t>
            </a:r>
            <a:r>
              <a:rPr lang="fr-FR" b="1" dirty="0" err="1">
                <a:solidFill>
                  <a:srgbClr val="FF0000"/>
                </a:solidFill>
              </a:rPr>
              <a:t>gefällt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ihm</a:t>
            </a:r>
            <a:r>
              <a:rPr lang="fr-FR" b="1" dirty="0">
                <a:solidFill>
                  <a:srgbClr val="FF0000"/>
                </a:solidFill>
              </a:rPr>
              <a:t>, … </a:t>
            </a:r>
            <a:r>
              <a:rPr lang="fr-FR" b="1" dirty="0" err="1">
                <a:solidFill>
                  <a:srgbClr val="FF0000"/>
                </a:solidFill>
              </a:rPr>
              <a:t>hat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ihm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gefallen</a:t>
            </a:r>
            <a:endParaRPr lang="fr-FR" b="1" dirty="0">
              <a:solidFill>
                <a:srgbClr val="FF0000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95F7CB5-3F29-DF40-8B64-36C186E29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220" y="2725613"/>
            <a:ext cx="2417559" cy="2250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171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Du </a:t>
            </a:r>
            <a:r>
              <a:rPr lang="fr-FR" b="1" dirty="0" err="1">
                <a:solidFill>
                  <a:srgbClr val="FF0000"/>
                </a:solidFill>
              </a:rPr>
              <a:t>kannst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gut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singen</a:t>
            </a:r>
            <a:r>
              <a:rPr lang="fr-FR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6" name="Espace réservé du contenu 3">
            <a:extLst>
              <a:ext uri="{FF2B5EF4-FFF2-40B4-BE49-F238E27FC236}">
                <a16:creationId xmlns:a16="http://schemas.microsoft.com/office/drawing/2014/main" id="{ADFA6D2C-699F-C14B-ABB9-E30EDF574B7B}"/>
              </a:ext>
            </a:extLst>
          </p:cNvPr>
          <p:cNvSpPr txBox="1">
            <a:spLocks/>
          </p:cNvSpPr>
          <p:nvPr/>
        </p:nvSpPr>
        <p:spPr>
          <a:xfrm>
            <a:off x="838200" y="2839453"/>
            <a:ext cx="10515600" cy="33375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FR" sz="6000" b="1" dirty="0"/>
              <a:t>Tu sais bien chanter. </a:t>
            </a:r>
          </a:p>
        </p:txBody>
      </p:sp>
    </p:spTree>
    <p:extLst>
      <p:ext uri="{BB962C8B-B14F-4D97-AF65-F5344CB8AC3E}">
        <p14:creationId xmlns:p14="http://schemas.microsoft.com/office/powerpoint/2010/main" val="3274719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Ich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finde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dich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nett</a:t>
            </a:r>
            <a:r>
              <a:rPr lang="fr-FR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E69BD7A-14BA-AB40-B971-2CE6E1807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39453"/>
            <a:ext cx="10515600" cy="33375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6000" b="1" dirty="0"/>
              <a:t>Je pense que tu es gentil.</a:t>
            </a:r>
          </a:p>
        </p:txBody>
      </p:sp>
    </p:spTree>
    <p:extLst>
      <p:ext uri="{BB962C8B-B14F-4D97-AF65-F5344CB8AC3E}">
        <p14:creationId xmlns:p14="http://schemas.microsoft.com/office/powerpoint/2010/main" val="880019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Ich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mag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dein</a:t>
            </a:r>
            <a:r>
              <a:rPr lang="fr-FR" b="1" dirty="0">
                <a:solidFill>
                  <a:srgbClr val="FF0000"/>
                </a:solidFill>
              </a:rPr>
              <a:t> Lachen.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E69BD7A-14BA-AB40-B971-2CE6E1807B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39453"/>
            <a:ext cx="10515600" cy="333751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6000" b="1" dirty="0"/>
              <a:t>J’aime </a:t>
            </a:r>
            <a:r>
              <a:rPr lang="fr-FR" sz="6000" b="1"/>
              <a:t>bien ton rire.</a:t>
            </a:r>
            <a:endParaRPr lang="fr-FR" sz="6000" b="1" dirty="0"/>
          </a:p>
        </p:txBody>
      </p:sp>
    </p:spTree>
    <p:extLst>
      <p:ext uri="{BB962C8B-B14F-4D97-AF65-F5344CB8AC3E}">
        <p14:creationId xmlns:p14="http://schemas.microsoft.com/office/powerpoint/2010/main" val="405383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Wir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sind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beste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b="1" dirty="0" err="1">
                <a:solidFill>
                  <a:srgbClr val="FF0000"/>
                </a:solidFill>
              </a:rPr>
              <a:t>Freundinnen</a:t>
            </a:r>
            <a:r>
              <a:rPr lang="fr-FR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4" name="Espace réservé du contenu 6">
            <a:extLst>
              <a:ext uri="{FF2B5EF4-FFF2-40B4-BE49-F238E27FC236}">
                <a16:creationId xmlns:a16="http://schemas.microsoft.com/office/drawing/2014/main" id="{9037A9B6-ED66-1E4B-801A-E3FA8BB44D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7168" y="1690688"/>
            <a:ext cx="3085124" cy="4644638"/>
          </a:xfrm>
          <a:prstGeom prst="rect">
            <a:avLst/>
          </a:prstGeom>
        </p:spPr>
      </p:pic>
      <p:sp>
        <p:nvSpPr>
          <p:cNvPr id="5" name="Bulle rectangulaire à coins arrondis 4">
            <a:extLst>
              <a:ext uri="{FF2B5EF4-FFF2-40B4-BE49-F238E27FC236}">
                <a16:creationId xmlns:a16="http://schemas.microsoft.com/office/drawing/2014/main" id="{2E1306EB-E2CC-E240-8A21-EC51744CD3E9}"/>
              </a:ext>
            </a:extLst>
          </p:cNvPr>
          <p:cNvSpPr/>
          <p:nvPr/>
        </p:nvSpPr>
        <p:spPr>
          <a:xfrm>
            <a:off x="2813538" y="123093"/>
            <a:ext cx="6682154" cy="1567595"/>
          </a:xfrm>
          <a:prstGeom prst="wedgeRoundRectCallout">
            <a:avLst>
              <a:gd name="adj1" fmla="val -38465"/>
              <a:gd name="adj2" fmla="val 127562"/>
              <a:gd name="adj3" fmla="val 16667"/>
            </a:avLst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545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der </a:t>
            </a:r>
            <a:r>
              <a:rPr lang="fr-FR" b="1" dirty="0" err="1">
                <a:solidFill>
                  <a:srgbClr val="FF0000"/>
                </a:solidFill>
              </a:rPr>
              <a:t>Brief</a:t>
            </a:r>
            <a:r>
              <a:rPr lang="fr-FR" b="1" dirty="0">
                <a:solidFill>
                  <a:srgbClr val="FF0000"/>
                </a:solidFill>
              </a:rPr>
              <a:t>, 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06D8041A-B1CF-4248-A880-E1B7171F7B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29540" y="1690688"/>
            <a:ext cx="3848466" cy="3848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757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ohne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B0059D-E8F6-1E4E-850B-C8F9EC8F81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b="1" dirty="0"/>
              <a:t>sans</a:t>
            </a:r>
          </a:p>
        </p:txBody>
      </p:sp>
    </p:spTree>
    <p:extLst>
      <p:ext uri="{BB962C8B-B14F-4D97-AF65-F5344CB8AC3E}">
        <p14:creationId xmlns:p14="http://schemas.microsoft.com/office/powerpoint/2010/main" val="427563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seit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1DB94F68-E2A7-FD43-8848-EFE7AA800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4400" b="1" dirty="0"/>
              <a:t>depuis</a:t>
            </a:r>
          </a:p>
        </p:txBody>
      </p:sp>
    </p:spTree>
    <p:extLst>
      <p:ext uri="{BB962C8B-B14F-4D97-AF65-F5344CB8AC3E}">
        <p14:creationId xmlns:p14="http://schemas.microsoft.com/office/powerpoint/2010/main" val="3428323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1F8745-D6C5-B94B-A75B-61CE96485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 err="1">
                <a:solidFill>
                  <a:srgbClr val="FF0000"/>
                </a:solidFill>
              </a:rPr>
              <a:t>zusammen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02DBEC0-D867-3846-A862-03EA37662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6749F08-C0E4-D843-BF7B-D64477511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5777" y="2820376"/>
            <a:ext cx="4148278" cy="2208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82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1095</TotalTime>
  <Words>251</Words>
  <Application>Microsoft Macintosh PowerPoint</Application>
  <PresentationFormat>Grand écran</PresentationFormat>
  <Paragraphs>97</Paragraphs>
  <Slides>46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46</vt:i4>
      </vt:variant>
    </vt:vector>
  </HeadingPairs>
  <TitlesOfParts>
    <vt:vector size="50" baseType="lpstr">
      <vt:lpstr>Arial</vt:lpstr>
      <vt:lpstr>Calibri</vt:lpstr>
      <vt:lpstr>Calibri Light</vt:lpstr>
      <vt:lpstr>Thème Office</vt:lpstr>
      <vt:lpstr>Wortschatz – Kapitel 7</vt:lpstr>
      <vt:lpstr>mein bester Freund</vt:lpstr>
      <vt:lpstr>meine beste Freundin</vt:lpstr>
      <vt:lpstr>Wir sind beste Freunde.</vt:lpstr>
      <vt:lpstr>Wir sind beste Freundinnen.</vt:lpstr>
      <vt:lpstr>der Brief, e</vt:lpstr>
      <vt:lpstr>ohne</vt:lpstr>
      <vt:lpstr>seit</vt:lpstr>
      <vt:lpstr>zusammen</vt:lpstr>
      <vt:lpstr>Was ist passiert?</vt:lpstr>
      <vt:lpstr>gehen</vt:lpstr>
      <vt:lpstr>sein</vt:lpstr>
      <vt:lpstr>zuhören, er hört zu, hat zugehört</vt:lpstr>
      <vt:lpstr>lügen, er lügt, hat gelogen</vt:lpstr>
      <vt:lpstr>die Freundschaft, en</vt:lpstr>
      <vt:lpstr>das Tagebuch, ¨er</vt:lpstr>
      <vt:lpstr>wütend</vt:lpstr>
      <vt:lpstr>helfen, er hilft, half, hat geholfen</vt:lpstr>
      <vt:lpstr>der Anfang, ¨e</vt:lpstr>
      <vt:lpstr>der Tipp, s</vt:lpstr>
      <vt:lpstr>enttäuscht</vt:lpstr>
      <vt:lpstr>der Streit</vt:lpstr>
      <vt:lpstr>Freunde fürs Leben</vt:lpstr>
      <vt:lpstr> nicht mehr</vt:lpstr>
      <vt:lpstr>nicht mehr zusammen sein</vt:lpstr>
      <vt:lpstr>keine Freunde / Freundinnen mehr sein</vt:lpstr>
      <vt:lpstr>Was soll ich nur machen?</vt:lpstr>
      <vt:lpstr>sich fühlen, er fühlt sich, hat sich gefühlt</vt:lpstr>
      <vt:lpstr>fehlen, du fehlst mir, du hast mir gefehlt</vt:lpstr>
      <vt:lpstr> sportlich      ≠      unsportlich</vt:lpstr>
      <vt:lpstr>intelligent   ≠  dumm</vt:lpstr>
      <vt:lpstr>lustig  ≠  traurig</vt:lpstr>
      <vt:lpstr>sympathisch  ≠  unsympathisch</vt:lpstr>
      <vt:lpstr>fair   ≠  unfair</vt:lpstr>
      <vt:lpstr>glücklich  ≠  unglücklich</vt:lpstr>
      <vt:lpstr>freundlich  ≠  unfreundlich</vt:lpstr>
      <vt:lpstr>geduldig  ≠  ungeduldig</vt:lpstr>
      <vt:lpstr>pünktlich  ≠  unpünktlich</vt:lpstr>
      <vt:lpstr>mutig  ≠  feige</vt:lpstr>
      <vt:lpstr>ehrlich  ≠  unehrlich</vt:lpstr>
      <vt:lpstr>komisch</vt:lpstr>
      <vt:lpstr>das Kompliment</vt:lpstr>
      <vt:lpstr>gefallen, … gefällt ihm, … hat ihm gefallen</vt:lpstr>
      <vt:lpstr>Du kannst gut singen.</vt:lpstr>
      <vt:lpstr>Ich finde dich nett.</vt:lpstr>
      <vt:lpstr>Ich mag dein Lachen.</vt:lpstr>
    </vt:vector>
  </TitlesOfParts>
  <Company/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Imperativ</dc:title>
  <dc:creator>Microsoft Office User</dc:creator>
  <cp:lastModifiedBy>Stéphanie GAUCH</cp:lastModifiedBy>
  <cp:revision>63</cp:revision>
  <dcterms:created xsi:type="dcterms:W3CDTF">2018-09-04T06:28:48Z</dcterms:created>
  <dcterms:modified xsi:type="dcterms:W3CDTF">2019-01-10T08:02:08Z</dcterms:modified>
</cp:coreProperties>
</file>