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383" r:id="rId3"/>
    <p:sldId id="396" r:id="rId4"/>
    <p:sldId id="353" r:id="rId5"/>
    <p:sldId id="354" r:id="rId6"/>
    <p:sldId id="355" r:id="rId7"/>
    <p:sldId id="356" r:id="rId8"/>
    <p:sldId id="357" r:id="rId9"/>
    <p:sldId id="440" r:id="rId10"/>
    <p:sldId id="439" r:id="rId11"/>
    <p:sldId id="364" r:id="rId12"/>
    <p:sldId id="365" r:id="rId13"/>
    <p:sldId id="441" r:id="rId14"/>
    <p:sldId id="366" r:id="rId15"/>
    <p:sldId id="367" r:id="rId16"/>
    <p:sldId id="368" r:id="rId17"/>
    <p:sldId id="369" r:id="rId18"/>
    <p:sldId id="370" r:id="rId19"/>
    <p:sldId id="386" r:id="rId20"/>
    <p:sldId id="416" r:id="rId21"/>
    <p:sldId id="387" r:id="rId22"/>
    <p:sldId id="388" r:id="rId23"/>
    <p:sldId id="390" r:id="rId24"/>
    <p:sldId id="392" r:id="rId25"/>
    <p:sldId id="417" r:id="rId26"/>
    <p:sldId id="391" r:id="rId27"/>
    <p:sldId id="462" r:id="rId28"/>
    <p:sldId id="463" r:id="rId29"/>
    <p:sldId id="464" r:id="rId30"/>
    <p:sldId id="465" r:id="rId31"/>
    <p:sldId id="466" r:id="rId32"/>
    <p:sldId id="478" r:id="rId33"/>
    <p:sldId id="479" r:id="rId34"/>
    <p:sldId id="480" r:id="rId35"/>
    <p:sldId id="481" r:id="rId36"/>
    <p:sldId id="482" r:id="rId37"/>
    <p:sldId id="483" r:id="rId38"/>
    <p:sldId id="484" r:id="rId39"/>
    <p:sldId id="442" r:id="rId40"/>
    <p:sldId id="418" r:id="rId41"/>
    <p:sldId id="432" r:id="rId42"/>
    <p:sldId id="433" r:id="rId43"/>
    <p:sldId id="434" r:id="rId44"/>
    <p:sldId id="456" r:id="rId45"/>
    <p:sldId id="435" r:id="rId46"/>
    <p:sldId id="436" r:id="rId47"/>
    <p:sldId id="457" r:id="rId48"/>
    <p:sldId id="437" r:id="rId49"/>
    <p:sldId id="458" r:id="rId50"/>
    <p:sldId id="438" r:id="rId51"/>
    <p:sldId id="443" r:id="rId52"/>
    <p:sldId id="444" r:id="rId53"/>
    <p:sldId id="445" r:id="rId54"/>
    <p:sldId id="446" r:id="rId55"/>
    <p:sldId id="447" r:id="rId56"/>
    <p:sldId id="448" r:id="rId57"/>
    <p:sldId id="451" r:id="rId58"/>
    <p:sldId id="452" r:id="rId59"/>
    <p:sldId id="453" r:id="rId60"/>
    <p:sldId id="485" r:id="rId61"/>
    <p:sldId id="486" r:id="rId62"/>
    <p:sldId id="487" r:id="rId63"/>
    <p:sldId id="488" r:id="rId64"/>
    <p:sldId id="455" r:id="rId65"/>
    <p:sldId id="454" r:id="rId66"/>
    <p:sldId id="459" r:id="rId67"/>
    <p:sldId id="460" r:id="rId68"/>
    <p:sldId id="461" r:id="rId69"/>
    <p:sldId id="489" r:id="rId70"/>
    <p:sldId id="490" r:id="rId71"/>
    <p:sldId id="491" r:id="rId72"/>
    <p:sldId id="492" r:id="rId73"/>
    <p:sldId id="493" r:id="rId74"/>
    <p:sldId id="494" r:id="rId7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/>
    <p:restoredTop sz="94234"/>
  </p:normalViewPr>
  <p:slideViewPr>
    <p:cSldViewPr snapToGrid="0" snapToObjects="1">
      <p:cViewPr varScale="1">
        <p:scale>
          <a:sx n="85" d="100"/>
          <a:sy n="85" d="100"/>
        </p:scale>
        <p:origin x="39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68E31-5810-9749-A21E-2E8B94F57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C4D679-4675-CF4E-8B9B-7FFD4EDD7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121413-5DC9-D647-8F9F-2F99DEEE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3F1EA0-F548-E14A-87BB-6B5B24F4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E1E6DC-E0E7-A041-B4CE-29DC092EB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438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4A98CD-3436-A240-8263-90AF6E07A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2CF0233-E93C-0A4F-BC24-826D3C564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6A061A-2BD5-7544-8F8B-45E35E7D4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6AE6AB-9DA5-7345-8774-6B3905FDD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4C4BCE-C36B-794B-B968-53D277A38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87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B9963EF-A95F-C848-88EB-60E4AC556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724FE9F-B894-C843-974A-015E9E09E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AD658A-4BDE-DE41-B134-51EE7124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D28C55-795E-DD4F-BF9D-CED1E9B01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298B00-B2BD-D34E-A56F-DF312FBE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1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D7BB23-688D-604B-A662-B0C4A1A23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0D5F6D-022A-5747-9864-D64EBC722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771A03-BBAF-C741-B529-5ADAE33FF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7E5AD0-30A7-CB4A-975D-4DBD9F32D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6491CA-1E76-D346-B87C-6DF527DB1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19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20ED38-A548-194E-8B9C-0F40BE025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79FDFE-1E28-F148-B938-67E9632F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21CDDB-2DCB-144B-82CD-CB3D77D3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D6AB19-25F5-DF44-8399-B2782501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84AAF5-92E7-AC47-9AA7-9898EB6B1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02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B8BF6E-668C-E14B-89AB-7CA63E3A8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A32C3D-8C7B-3945-9F20-5CBB668495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E63279-9928-A141-8930-EAD994431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D02303-0886-1146-BAD6-71A23DAE0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62799C-64B0-6E42-835C-97227A663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7FB065-8D5C-724A-968F-E5A83C16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95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D2D4D-F4E9-0443-A415-43310D2C8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ACFD1B-5298-DC40-8E88-B6D24FA97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20E5E85-2673-8D48-8EC6-ED463066A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4D918C7-9BEC-3A46-B70C-D1D292517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B9230E8-B3AA-0449-B4F6-BDF50E627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A3EBFED-2CC7-9F4B-909B-24BA54BA4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2CE4D1D-4B18-EB45-9CD3-CE81ACED7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5A4A013-B6D2-9F4B-ACD2-DD7D16C1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59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E99035-10F7-E642-BB43-EB26548FA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A5E86D2-0EA0-DF4F-B70C-5ED0A984F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AB80A1-C44E-F84E-A834-356069A83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5019E4-40F1-CB41-AF33-74670133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25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FA397B3-9134-FA4C-A8A8-EE457D606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A1CF5C5-93B3-C849-9E0A-CA865AB02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74EB03-FD9B-DD45-A4E7-437C4848F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67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CC14BC-8554-404A-80E7-12FC3FB94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BF16A3-386B-7449-9709-C2E41EAD5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E415B2-EAB4-214F-AEEC-40F50F83A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735681-586F-AE4C-AA46-0E47A22B6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0A89F6-5A3D-294C-A430-A54A7128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8FBA5C-65A9-2242-BB3B-E0FCFB65D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67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B00A95-D523-B64A-897A-374CD719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84D9D0E7-B63B-B941-896E-9667F8B7B3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B31584-900A-4447-B0E8-915F77954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387B0C-DCD1-7B4F-A693-329E8E971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2F2792-03E4-4348-9798-AC0B0235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6588AD-E559-6342-9177-2DC214D9C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64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164E15D-7D1C-9942-9326-71E1A7828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CC64E0-7F4A-AA41-B6C7-A7087C823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FFE1E8-DD28-0D43-881D-811BA5121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989BF-C277-4446-B38C-6A378E6E9C40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6DC596-C95F-6048-8532-CE0CB54C5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436573-3EEB-EB42-AF99-EE906FB77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0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110653-9635-5740-90D2-EBDCEFF94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01569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fr-FR" sz="7200" b="1" dirty="0" err="1">
                <a:latin typeface="Lexia Readable" pitchFamily="2" charset="77"/>
                <a:ea typeface="Lexia Readable" pitchFamily="2" charset="77"/>
              </a:rPr>
              <a:t>Wortschatz</a:t>
            </a:r>
            <a:br>
              <a:rPr lang="fr-FR" sz="7200" b="1" dirty="0">
                <a:latin typeface="Lexia Readable" pitchFamily="2" charset="77"/>
                <a:ea typeface="Lexia Readable" pitchFamily="2" charset="77"/>
              </a:rPr>
            </a:br>
            <a:r>
              <a:rPr lang="fr-FR" sz="7200" b="1" dirty="0" err="1">
                <a:latin typeface="Lexia Readable" pitchFamily="2" charset="77"/>
                <a:ea typeface="Lexia Readable" pitchFamily="2" charset="77"/>
              </a:rPr>
              <a:t>Kapitel</a:t>
            </a:r>
            <a:r>
              <a:rPr lang="fr-FR" sz="7200" b="1" dirty="0">
                <a:latin typeface="Lexia Readable" pitchFamily="2" charset="77"/>
                <a:ea typeface="Lexia Readable" pitchFamily="2" charset="77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89760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5FB5868-52D0-EB42-A9EF-A0A68B0EBAE5}"/>
              </a:ext>
            </a:extLst>
          </p:cNvPr>
          <p:cNvSpPr txBox="1">
            <a:spLocks/>
          </p:cNvSpPr>
          <p:nvPr/>
        </p:nvSpPr>
        <p:spPr>
          <a:xfrm>
            <a:off x="1524000" y="657670"/>
            <a:ext cx="9144000" cy="1316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In der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Mitte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B41747E-2E4E-E74B-BAC5-7BE9EFF6A3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 bwMode="auto">
          <a:xfrm>
            <a:off x="3957075" y="2081549"/>
            <a:ext cx="4241275" cy="37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12D611C-7FB8-7947-A254-23C53866E95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340260" y="1552322"/>
            <a:ext cx="2054233" cy="19778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6080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leben 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733026C-FEE6-9146-A581-8829199EE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78629"/>
            <a:ext cx="10515600" cy="29983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4400" b="1" dirty="0">
              <a:latin typeface="Lexia Readable" pitchFamily="2" charset="77"/>
              <a:ea typeface="Lexia Readable" pitchFamily="2" charset="77"/>
            </a:endParaRPr>
          </a:p>
          <a:p>
            <a:pPr marL="0" indent="0" algn="ctr">
              <a:buNone/>
            </a:pPr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vivre</a:t>
            </a:r>
          </a:p>
        </p:txBody>
      </p:sp>
    </p:spTree>
    <p:extLst>
      <p:ext uri="{BB962C8B-B14F-4D97-AF65-F5344CB8AC3E}">
        <p14:creationId xmlns:p14="http://schemas.microsoft.com/office/powerpoint/2010/main" val="368585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871"/>
            <a:ext cx="10515600" cy="221898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Wo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lebt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er?</a:t>
            </a:r>
            <a:b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</a:b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Er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lebt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in Istanbul.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90AE3CD-2FB3-3349-AC0B-BD6B03DDE491}"/>
              </a:ext>
            </a:extLst>
          </p:cNvPr>
          <p:cNvSpPr txBox="1"/>
          <p:nvPr/>
        </p:nvSpPr>
        <p:spPr>
          <a:xfrm>
            <a:off x="3867459" y="4302179"/>
            <a:ext cx="40943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/>
              <a:t>Où </a:t>
            </a:r>
            <a:r>
              <a:rPr lang="fr-FR" sz="4400" b="1" dirty="0" err="1"/>
              <a:t>vit-il</a:t>
            </a:r>
            <a:r>
              <a:rPr lang="fr-FR" sz="4400" b="1" dirty="0"/>
              <a:t> ?</a:t>
            </a:r>
          </a:p>
          <a:p>
            <a:pPr algn="ctr"/>
            <a:r>
              <a:rPr lang="fr-FR" sz="4400" b="1" dirty="0"/>
              <a:t>Il vit à Istanbul.</a:t>
            </a:r>
          </a:p>
        </p:txBody>
      </p:sp>
    </p:spTree>
    <p:extLst>
      <p:ext uri="{BB962C8B-B14F-4D97-AF65-F5344CB8AC3E}">
        <p14:creationId xmlns:p14="http://schemas.microsoft.com/office/powerpoint/2010/main" val="28182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B23268-04C1-C942-BF95-2F96F30C5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88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 err="1">
                <a:latin typeface="Lexia Readable" pitchFamily="2" charset="77"/>
                <a:ea typeface="Lexia Readable" pitchFamily="2" charset="77"/>
              </a:rPr>
              <a:t>Reisen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2661371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871"/>
            <a:ext cx="10515600" cy="2218986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Wohin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? (déplacement)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20B0301-1953-4041-A636-A427E787F327}"/>
              </a:ext>
            </a:extLst>
          </p:cNvPr>
          <p:cNvSpPr txBox="1"/>
          <p:nvPr/>
        </p:nvSpPr>
        <p:spPr>
          <a:xfrm>
            <a:off x="838200" y="3628571"/>
            <a:ext cx="10871200" cy="108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                         </a:t>
            </a:r>
            <a:r>
              <a:rPr lang="fr-FR" sz="4800" b="1" dirty="0">
                <a:latin typeface="Lexia Readable" pitchFamily="2" charset="77"/>
                <a:ea typeface="Lexia Readable" pitchFamily="2" charset="77"/>
              </a:rPr>
              <a:t>?</a:t>
            </a: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39F3D0D-B176-AC4B-9C24-6DA07DC85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818" y="2858123"/>
            <a:ext cx="306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871"/>
            <a:ext cx="10515600" cy="2218986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nach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Spanien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20B0301-1953-4041-A636-A427E787F327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Nous allons en Espagne.</a:t>
            </a:r>
          </a:p>
        </p:txBody>
      </p:sp>
    </p:spTree>
    <p:extLst>
      <p:ext uri="{BB962C8B-B14F-4D97-AF65-F5344CB8AC3E}">
        <p14:creationId xmlns:p14="http://schemas.microsoft.com/office/powerpoint/2010/main" val="382846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871"/>
            <a:ext cx="10515600" cy="2218986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nach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Hamburg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B5AFB80-977C-5943-938E-5C7854AE01A4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Nous allons à </a:t>
            </a:r>
            <a:r>
              <a:rPr lang="fr-FR" sz="4000" b="1" dirty="0" err="1">
                <a:latin typeface="Lexia Readable" pitchFamily="2" charset="77"/>
                <a:ea typeface="Lexia Readable" pitchFamily="2" charset="77"/>
              </a:rPr>
              <a:t>Hamburg</a:t>
            </a: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942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871"/>
            <a:ext cx="10515600" cy="2218986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in die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Türkei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9FC6191-B4CD-3949-AAF5-AFE409692D27}"/>
              </a:ext>
            </a:extLst>
          </p:cNvPr>
          <p:cNvSpPr txBox="1"/>
          <p:nvPr/>
        </p:nvSpPr>
        <p:spPr>
          <a:xfrm>
            <a:off x="3162931" y="3837482"/>
            <a:ext cx="56680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Nous allons en Turquie.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369608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871"/>
            <a:ext cx="10515600" cy="2218986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in die Schweiz.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A852C67-3881-EB49-A13F-36D2BAF36388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Nous allons en Suisse.</a:t>
            </a:r>
          </a:p>
        </p:txBody>
      </p:sp>
    </p:spTree>
    <p:extLst>
      <p:ext uri="{BB962C8B-B14F-4D97-AF65-F5344CB8AC3E}">
        <p14:creationId xmlns:p14="http://schemas.microsoft.com/office/powerpoint/2010/main" val="227219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5924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ans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Meer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Nous allons au bord de la mer.</a:t>
            </a:r>
          </a:p>
        </p:txBody>
      </p:sp>
    </p:spTree>
    <p:extLst>
      <p:ext uri="{BB962C8B-B14F-4D97-AF65-F5344CB8AC3E}">
        <p14:creationId xmlns:p14="http://schemas.microsoft.com/office/powerpoint/2010/main" val="106913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110653-9635-5740-90D2-EBDCEFF94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1494"/>
            <a:ext cx="9144000" cy="1316037"/>
          </a:xfrm>
        </p:spPr>
        <p:txBody>
          <a:bodyPr/>
          <a:lstStyle/>
          <a:p>
            <a:r>
              <a:rPr lang="fr-FR" b="1" dirty="0" err="1">
                <a:latin typeface="Lexia Readable" pitchFamily="2" charset="77"/>
                <a:ea typeface="Lexia Readable" pitchFamily="2" charset="77"/>
              </a:rPr>
              <a:t>Wir</a:t>
            </a:r>
            <a:r>
              <a:rPr lang="fr-FR" b="1" dirty="0"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b="1" dirty="0" err="1"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b="1" dirty="0"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b="1" dirty="0" err="1">
                <a:latin typeface="Lexia Readable" pitchFamily="2" charset="77"/>
                <a:ea typeface="Lexia Readable" pitchFamily="2" charset="77"/>
              </a:rPr>
              <a:t>weg</a:t>
            </a:r>
            <a:r>
              <a:rPr lang="fr-FR" b="1" dirty="0">
                <a:latin typeface="Lexia Readable" pitchFamily="2" charset="77"/>
                <a:ea typeface="Lexia Readable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4931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767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an die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Ostsee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38753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Nous allons au bord de la mer Baltique.</a:t>
            </a:r>
          </a:p>
        </p:txBody>
      </p:sp>
    </p:spTree>
    <p:extLst>
      <p:ext uri="{BB962C8B-B14F-4D97-AF65-F5344CB8AC3E}">
        <p14:creationId xmlns:p14="http://schemas.microsoft.com/office/powerpoint/2010/main" val="349757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3491"/>
            <a:ext cx="10515600" cy="740892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an den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See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9938044-DB4F-A64C-B67A-B89585CB82CE}"/>
              </a:ext>
            </a:extLst>
          </p:cNvPr>
          <p:cNvSpPr txBox="1"/>
          <p:nvPr/>
        </p:nvSpPr>
        <p:spPr>
          <a:xfrm>
            <a:off x="2863130" y="3507698"/>
            <a:ext cx="5934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Nous allons au bord du lac.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161243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8564"/>
            <a:ext cx="10515600" cy="868482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in die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Alpen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B26FD5F-F946-9C4F-9D18-C83227C36964}"/>
              </a:ext>
            </a:extLst>
          </p:cNvPr>
          <p:cNvSpPr txBox="1"/>
          <p:nvPr/>
        </p:nvSpPr>
        <p:spPr>
          <a:xfrm>
            <a:off x="2848140" y="3492706"/>
            <a:ext cx="6875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Nous allons dans les  Alpes. 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19877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8701"/>
            <a:ext cx="10515600" cy="1144929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in die Berge.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35D1F2-7BAE-8341-9BBF-3334E92F0205}"/>
              </a:ext>
            </a:extLst>
          </p:cNvPr>
          <p:cNvSpPr txBox="1"/>
          <p:nvPr/>
        </p:nvSpPr>
        <p:spPr>
          <a:xfrm>
            <a:off x="2848141" y="3672590"/>
            <a:ext cx="65137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Nous allons à la montagne.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95051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871"/>
            <a:ext cx="10515600" cy="2218986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mit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dem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Zug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A1473A5-26D1-2B4E-8C3C-78743752F348}"/>
              </a:ext>
            </a:extLst>
          </p:cNvPr>
          <p:cNvSpPr txBox="1">
            <a:spLocks/>
          </p:cNvSpPr>
          <p:nvPr/>
        </p:nvSpPr>
        <p:spPr>
          <a:xfrm>
            <a:off x="1524000" y="3770631"/>
            <a:ext cx="9144000" cy="13160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latin typeface="Lexia Readable" pitchFamily="2" charset="77"/>
                <a:ea typeface="Lexia Readable" pitchFamily="2" charset="77"/>
              </a:rPr>
              <a:t>Nous partons en train.</a:t>
            </a:r>
          </a:p>
        </p:txBody>
      </p:sp>
    </p:spTree>
    <p:extLst>
      <p:ext uri="{BB962C8B-B14F-4D97-AF65-F5344CB8AC3E}">
        <p14:creationId xmlns:p14="http://schemas.microsoft.com/office/powerpoint/2010/main" val="106194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mit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dem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Auto.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Nous partons en voiture.</a:t>
            </a:r>
          </a:p>
        </p:txBody>
      </p:sp>
    </p:spTree>
    <p:extLst>
      <p:ext uri="{BB962C8B-B14F-4D97-AF65-F5344CB8AC3E}">
        <p14:creationId xmlns:p14="http://schemas.microsoft.com/office/powerpoint/2010/main" val="60881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64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mit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dem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Schiff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8CE277-8628-7E40-9C97-5D8B2CCB0992}"/>
              </a:ext>
            </a:extLst>
          </p:cNvPr>
          <p:cNvSpPr txBox="1"/>
          <p:nvPr/>
        </p:nvSpPr>
        <p:spPr>
          <a:xfrm>
            <a:off x="3010917" y="3312829"/>
            <a:ext cx="594265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Nous partons en bateau.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309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64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Der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Hafen</a:t>
            </a:r>
            <a:r>
              <a:rPr lang="fr-FR" sz="4800" b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 ¨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22BEBF3-7993-D447-A208-A2E61BF78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590" y="2873736"/>
            <a:ext cx="4512000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9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1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Wie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viel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kostet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Zimmer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für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eine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Nacht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8CE277-8628-7E40-9C97-5D8B2CCB0992}"/>
              </a:ext>
            </a:extLst>
          </p:cNvPr>
          <p:cNvSpPr txBox="1"/>
          <p:nvPr/>
        </p:nvSpPr>
        <p:spPr>
          <a:xfrm>
            <a:off x="1002239" y="4182257"/>
            <a:ext cx="1015380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Combien coûte la chambre pour une nuit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470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1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Hostel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 -s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8CE277-8628-7E40-9C97-5D8B2CCB0992}"/>
              </a:ext>
            </a:extLst>
          </p:cNvPr>
          <p:cNvSpPr txBox="1"/>
          <p:nvPr/>
        </p:nvSpPr>
        <p:spPr>
          <a:xfrm>
            <a:off x="3250756" y="4182257"/>
            <a:ext cx="558749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l’auberge (de jeunesse)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674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110653-9635-5740-90D2-EBDCEFF94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6780"/>
            <a:ext cx="9144000" cy="1316037"/>
          </a:xfrm>
        </p:spPr>
        <p:txBody>
          <a:bodyPr/>
          <a:lstStyle/>
          <a:p>
            <a:r>
              <a:rPr lang="fr-FR" b="1" dirty="0" err="1">
                <a:latin typeface="Lexia Readable" pitchFamily="2" charset="77"/>
                <a:ea typeface="Lexia Readable" pitchFamily="2" charset="77"/>
              </a:rPr>
              <a:t>Geografie</a:t>
            </a:r>
            <a:endParaRPr lang="fr-FR" b="1" dirty="0">
              <a:latin typeface="Lexia Readable" pitchFamily="2" charset="77"/>
              <a:ea typeface="Lexia Readabl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27943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1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Die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Jugendherberge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 -n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DCF06A4-C7B8-7B4D-8430-EF55B2B4F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814" y="3024226"/>
            <a:ext cx="2556000" cy="255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039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1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reservieren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8CE277-8628-7E40-9C97-5D8B2CCB0992}"/>
              </a:ext>
            </a:extLst>
          </p:cNvPr>
          <p:cNvSpPr txBox="1"/>
          <p:nvPr/>
        </p:nvSpPr>
        <p:spPr>
          <a:xfrm>
            <a:off x="4674833" y="4182257"/>
            <a:ext cx="212244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réserver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84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1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übernachten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 er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übernachtet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8CE277-8628-7E40-9C97-5D8B2CCB0992}"/>
              </a:ext>
            </a:extLst>
          </p:cNvPr>
          <p:cNvSpPr txBox="1"/>
          <p:nvPr/>
        </p:nvSpPr>
        <p:spPr>
          <a:xfrm>
            <a:off x="4135190" y="4182257"/>
            <a:ext cx="331212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passer la nuit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049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1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Die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Übernachtung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 -en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8CE277-8628-7E40-9C97-5D8B2CCB0992}"/>
              </a:ext>
            </a:extLst>
          </p:cNvPr>
          <p:cNvSpPr txBox="1"/>
          <p:nvPr/>
        </p:nvSpPr>
        <p:spPr>
          <a:xfrm>
            <a:off x="1362017" y="4182257"/>
            <a:ext cx="972933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la nuit à l’hôtel, la nuitée, l’hébergement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582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1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Schloss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,¨er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E568ABE-34CA-364C-B4E4-18B7516A8341}"/>
              </a:ext>
            </a:extLst>
          </p:cNvPr>
          <p:cNvSpPr txBox="1"/>
          <p:nvPr/>
        </p:nvSpPr>
        <p:spPr>
          <a:xfrm>
            <a:off x="5831174" y="4062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2B5DAF0-933E-E149-9E63-430A6A1AFA5B}"/>
              </a:ext>
            </a:extLst>
          </p:cNvPr>
          <p:cNvSpPr txBox="1"/>
          <p:nvPr/>
        </p:nvSpPr>
        <p:spPr>
          <a:xfrm>
            <a:off x="5486400" y="36426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 descr="::::::::::Applications:Microsoft Office X:Clipart:WebArt:TR00011A.gif">
            <a:extLst>
              <a:ext uri="{FF2B5EF4-FFF2-40B4-BE49-F238E27FC236}">
                <a16:creationId xmlns:a16="http://schemas.microsoft.com/office/drawing/2014/main" id="{92F805E8-D002-ED4E-B7A1-987C82607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51" y="2984500"/>
            <a:ext cx="2592000" cy="259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11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1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ankommen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 er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kommt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an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8CE277-8628-7E40-9C97-5D8B2CCB0992}"/>
              </a:ext>
            </a:extLst>
          </p:cNvPr>
          <p:cNvSpPr txBox="1"/>
          <p:nvPr/>
        </p:nvSpPr>
        <p:spPr>
          <a:xfrm>
            <a:off x="4899686" y="4182257"/>
            <a:ext cx="174874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arriver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215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1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abfahren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 er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fährt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ab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8CE277-8628-7E40-9C97-5D8B2CCB0992}"/>
              </a:ext>
            </a:extLst>
          </p:cNvPr>
          <p:cNvSpPr txBox="1"/>
          <p:nvPr/>
        </p:nvSpPr>
        <p:spPr>
          <a:xfrm>
            <a:off x="4135190" y="4182257"/>
            <a:ext cx="418941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partir (train, bus)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626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1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fliegen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8CE277-8628-7E40-9C97-5D8B2CCB0992}"/>
              </a:ext>
            </a:extLst>
          </p:cNvPr>
          <p:cNvSpPr txBox="1"/>
          <p:nvPr/>
        </p:nvSpPr>
        <p:spPr>
          <a:xfrm>
            <a:off x="3805410" y="4182257"/>
            <a:ext cx="476912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voler, aller en avion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18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101"/>
            <a:ext cx="10515600" cy="10811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letztes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Jahr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8CE277-8628-7E40-9C97-5D8B2CCB0992}"/>
              </a:ext>
            </a:extLst>
          </p:cNvPr>
          <p:cNvSpPr txBox="1"/>
          <p:nvPr/>
        </p:nvSpPr>
        <p:spPr>
          <a:xfrm>
            <a:off x="4030260" y="4182257"/>
            <a:ext cx="400366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latin typeface="Lexia Readable" pitchFamily="2" charset="77"/>
                <a:ea typeface="Lexia Readable" pitchFamily="2" charset="77"/>
              </a:rPr>
              <a:t>l’année dernière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400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3F2276-2C4D-4E44-BCB0-D1F0AE876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8910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latin typeface="Lexia Readable" pitchFamily="2" charset="77"/>
                <a:ea typeface="Lexia Readable" pitchFamily="2" charset="77"/>
              </a:rPr>
              <a:t>Essen </a:t>
            </a:r>
            <a:r>
              <a:rPr lang="fr-FR" b="1" dirty="0" err="1">
                <a:latin typeface="Lexia Readable" pitchFamily="2" charset="77"/>
                <a:ea typeface="Lexia Readable" pitchFamily="2" charset="77"/>
              </a:rPr>
              <a:t>und</a:t>
            </a:r>
            <a:r>
              <a:rPr lang="fr-FR" b="1" dirty="0"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b="1" dirty="0" err="1">
                <a:latin typeface="Lexia Readable" pitchFamily="2" charset="77"/>
                <a:ea typeface="Lexia Readable" pitchFamily="2" charset="77"/>
              </a:rPr>
              <a:t>trinken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3825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die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Karte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 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F9F1E9C-6BAE-2E48-9BFA-8DF1DA71168C}"/>
              </a:ext>
            </a:extLst>
          </p:cNvPr>
          <p:cNvSpPr txBox="1"/>
          <p:nvPr/>
        </p:nvSpPr>
        <p:spPr>
          <a:xfrm>
            <a:off x="5891134" y="36426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01362E9-4AD4-5F42-9EA5-323E6A738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246" y="2412546"/>
            <a:ext cx="50165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93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Der Teller, -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48E7485-0C88-364F-9BF6-D931302E4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7" y="2235200"/>
            <a:ext cx="5054663" cy="37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4A4CC1A-540F-9C40-9507-1AD1719C5018}"/>
              </a:ext>
            </a:extLst>
          </p:cNvPr>
          <p:cNvSpPr txBox="1"/>
          <p:nvPr/>
        </p:nvSpPr>
        <p:spPr>
          <a:xfrm>
            <a:off x="1708879" y="48867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9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Die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Flasche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 -n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E1513D3-0F00-9443-B9C1-2B91DE060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273305"/>
            <a:ext cx="15240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7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202628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Glas, ¨er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5421B6A-3482-0F40-BC60-89F950338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678" y="2971800"/>
            <a:ext cx="3564000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5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Die Tasse, -n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EDC830-5B92-B843-9484-97A4A4F4C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716" y="2143800"/>
            <a:ext cx="3713162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55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Eine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Tasse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Kaffee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pic>
        <p:nvPicPr>
          <p:cNvPr id="5" name="Image 4" descr="Mactintosh HD:Users:professeur:Desktop:images.jpg">
            <a:extLst>
              <a:ext uri="{FF2B5EF4-FFF2-40B4-BE49-F238E27FC236}">
                <a16:creationId xmlns:a16="http://schemas.microsoft.com/office/drawing/2014/main" id="{861DF62A-5207-F146-B35B-0E9E34612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652" y="2925126"/>
            <a:ext cx="3381853" cy="21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24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Die Dose, -n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3CA4B0A-CAC3-8445-8CFB-653F1180C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48"/>
          <a:stretch/>
        </p:blipFill>
        <p:spPr>
          <a:xfrm>
            <a:off x="4407106" y="2657625"/>
            <a:ext cx="3236144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7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Stück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 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le morceau, la tranche</a:t>
            </a:r>
          </a:p>
        </p:txBody>
      </p:sp>
    </p:spTree>
    <p:extLst>
      <p:ext uri="{BB962C8B-B14F-4D97-AF65-F5344CB8AC3E}">
        <p14:creationId xmlns:p14="http://schemas.microsoft.com/office/powerpoint/2010/main" val="300279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Ein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Stück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Kuchen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018280-4FE0-A842-BC95-1E70A412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550" y="3003028"/>
            <a:ext cx="3898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9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Die Portion, -en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la portion</a:t>
            </a:r>
          </a:p>
        </p:txBody>
      </p:sp>
    </p:spTree>
    <p:extLst>
      <p:ext uri="{BB962C8B-B14F-4D97-AF65-F5344CB8AC3E}">
        <p14:creationId xmlns:p14="http://schemas.microsoft.com/office/powerpoint/2010/main" val="135575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eine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Portion Pommes</a:t>
            </a:r>
          </a:p>
        </p:txBody>
      </p:sp>
      <p:pic>
        <p:nvPicPr>
          <p:cNvPr id="5" name="Image 4" descr="http://tatane54.club.fr/images/sketch/frites.jpg">
            <a:extLst>
              <a:ext uri="{FF2B5EF4-FFF2-40B4-BE49-F238E27FC236}">
                <a16:creationId xmlns:a16="http://schemas.microsoft.com/office/drawing/2014/main" id="{6FBDF3DF-1461-5248-93B1-F04F44CA25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2703" y="2828925"/>
            <a:ext cx="2082844" cy="29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901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Wo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liegt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7BC71FE-53E8-B744-9A1E-32ECCBC0132B}"/>
              </a:ext>
            </a:extLst>
          </p:cNvPr>
          <p:cNvSpPr txBox="1"/>
          <p:nvPr/>
        </p:nvSpPr>
        <p:spPr>
          <a:xfrm>
            <a:off x="2833149" y="3852472"/>
            <a:ext cx="67262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/>
              <a:t>Où est-ce que ça se trouve ?</a:t>
            </a:r>
          </a:p>
        </p:txBody>
      </p:sp>
    </p:spTree>
    <p:extLst>
      <p:ext uri="{BB962C8B-B14F-4D97-AF65-F5344CB8AC3E}">
        <p14:creationId xmlns:p14="http://schemas.microsoft.com/office/powerpoint/2010/main" val="20035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Käsebrötchen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 -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DBF65D-A5B5-284F-ADAD-4E8134F30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429" y="2747153"/>
            <a:ext cx="4257493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0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Ich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möchte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...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Je voudrais ...</a:t>
            </a:r>
          </a:p>
        </p:txBody>
      </p:sp>
    </p:spTree>
    <p:extLst>
      <p:ext uri="{BB962C8B-B14F-4D97-AF65-F5344CB8AC3E}">
        <p14:creationId xmlns:p14="http://schemas.microsoft.com/office/powerpoint/2010/main" val="202983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Ich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hätte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gern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...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J’aimerais bien ...</a:t>
            </a:r>
          </a:p>
        </p:txBody>
      </p:sp>
    </p:spTree>
    <p:extLst>
      <p:ext uri="{BB962C8B-B14F-4D97-AF65-F5344CB8AC3E}">
        <p14:creationId xmlns:p14="http://schemas.microsoft.com/office/powerpoint/2010/main" val="300259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nichts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rien</a:t>
            </a:r>
          </a:p>
        </p:txBody>
      </p:sp>
    </p:spTree>
    <p:extLst>
      <p:ext uri="{BB962C8B-B14F-4D97-AF65-F5344CB8AC3E}">
        <p14:creationId xmlns:p14="http://schemas.microsoft.com/office/powerpoint/2010/main" val="298676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Ich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möchte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nichts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essen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Je ne veux rien manger.</a:t>
            </a:r>
          </a:p>
        </p:txBody>
      </p:sp>
    </p:spTree>
    <p:extLst>
      <p:ext uri="{BB962C8B-B14F-4D97-AF65-F5344CB8AC3E}">
        <p14:creationId xmlns:p14="http://schemas.microsoft.com/office/powerpoint/2010/main" val="50633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Hunger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haben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avoir faim</a:t>
            </a:r>
          </a:p>
        </p:txBody>
      </p:sp>
    </p:spTree>
    <p:extLst>
      <p:ext uri="{BB962C8B-B14F-4D97-AF65-F5344CB8AC3E}">
        <p14:creationId xmlns:p14="http://schemas.microsoft.com/office/powerpoint/2010/main" val="310262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Durst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haben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avoir soif</a:t>
            </a:r>
          </a:p>
        </p:txBody>
      </p:sp>
    </p:spTree>
    <p:extLst>
      <p:ext uri="{BB962C8B-B14F-4D97-AF65-F5344CB8AC3E}">
        <p14:creationId xmlns:p14="http://schemas.microsoft.com/office/powerpoint/2010/main" val="123170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schmeckt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lecker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C’est bon, délicieux.</a:t>
            </a:r>
          </a:p>
        </p:txBody>
      </p:sp>
    </p:spTree>
    <p:extLst>
      <p:ext uri="{BB962C8B-B14F-4D97-AF65-F5344CB8AC3E}">
        <p14:creationId xmlns:p14="http://schemas.microsoft.com/office/powerpoint/2010/main" val="55933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ist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echt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gut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C’est vraiment bon.</a:t>
            </a:r>
          </a:p>
        </p:txBody>
      </p:sp>
    </p:spTree>
    <p:extLst>
      <p:ext uri="{BB962C8B-B14F-4D97-AF65-F5344CB8AC3E}">
        <p14:creationId xmlns:p14="http://schemas.microsoft.com/office/powerpoint/2010/main" val="10543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schmeckt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mir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nicht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Je n’aime pas ça.</a:t>
            </a:r>
          </a:p>
        </p:txBody>
      </p:sp>
    </p:spTree>
    <p:extLst>
      <p:ext uri="{BB962C8B-B14F-4D97-AF65-F5344CB8AC3E}">
        <p14:creationId xmlns:p14="http://schemas.microsoft.com/office/powerpoint/2010/main" val="306003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1F99380-BD23-9C44-B5CA-44B1C4CF3AFF}"/>
              </a:ext>
            </a:extLst>
          </p:cNvPr>
          <p:cNvSpPr txBox="1">
            <a:spLocks/>
          </p:cNvSpPr>
          <p:nvPr/>
        </p:nvSpPr>
        <p:spPr>
          <a:xfrm>
            <a:off x="838200" y="7491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Im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Norden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07768E1-D182-484B-87AE-8D1CA7183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23" y="2169200"/>
            <a:ext cx="4135438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A392DBB9-34A5-9749-ADF2-0834009AF58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565117" y="1873405"/>
            <a:ext cx="1677988" cy="431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4467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Ich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nehme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...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Je prends... </a:t>
            </a:r>
          </a:p>
        </p:txBody>
      </p:sp>
    </p:spTree>
    <p:extLst>
      <p:ext uri="{BB962C8B-B14F-4D97-AF65-F5344CB8AC3E}">
        <p14:creationId xmlns:p14="http://schemas.microsoft.com/office/powerpoint/2010/main" val="272944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alles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zusammen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le tout</a:t>
            </a:r>
          </a:p>
        </p:txBody>
      </p:sp>
    </p:spTree>
    <p:extLst>
      <p:ext uri="{BB962C8B-B14F-4D97-AF65-F5344CB8AC3E}">
        <p14:creationId xmlns:p14="http://schemas.microsoft.com/office/powerpoint/2010/main" val="10897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Fischbrötchen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le sandwich au poisson</a:t>
            </a:r>
          </a:p>
        </p:txBody>
      </p:sp>
    </p:spTree>
    <p:extLst>
      <p:ext uri="{BB962C8B-B14F-4D97-AF65-F5344CB8AC3E}">
        <p14:creationId xmlns:p14="http://schemas.microsoft.com/office/powerpoint/2010/main" val="138209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die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Currywurst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, ¨e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4D7C778-120E-4E45-88C5-FC0E55ADE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073" y="2838758"/>
            <a:ext cx="5286965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4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B22CA2-F1C3-C045-9876-2DD790D9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3862"/>
            <a:ext cx="10515600" cy="1325563"/>
          </a:xfrm>
        </p:spPr>
        <p:txBody>
          <a:bodyPr/>
          <a:lstStyle/>
          <a:p>
            <a:pPr algn="ctr"/>
            <a:r>
              <a:rPr lang="fr-FR" b="1" dirty="0" err="1">
                <a:latin typeface="Lexia Readable" pitchFamily="2" charset="77"/>
                <a:ea typeface="Lexia Readable" pitchFamily="2" charset="77"/>
              </a:rPr>
              <a:t>Wie</a:t>
            </a:r>
            <a:r>
              <a:rPr lang="fr-FR" b="1" dirty="0"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b="1" dirty="0" err="1">
                <a:latin typeface="Lexia Readable" pitchFamily="2" charset="77"/>
                <a:ea typeface="Lexia Readable" pitchFamily="2" charset="77"/>
              </a:rPr>
              <a:t>findest</a:t>
            </a:r>
            <a:r>
              <a:rPr lang="fr-FR" b="1" dirty="0">
                <a:latin typeface="Lexia Readable" pitchFamily="2" charset="77"/>
                <a:ea typeface="Lexia Readable" pitchFamily="2" charset="77"/>
              </a:rPr>
              <a:t> du </a:t>
            </a:r>
            <a:r>
              <a:rPr lang="fr-FR" b="1" dirty="0" err="1"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b="1" dirty="0">
                <a:latin typeface="Lexia Readable" pitchFamily="2" charset="77"/>
                <a:ea typeface="Lexia Readable" pitchFamily="2" charset="77"/>
              </a:rPr>
              <a:t>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3404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Spass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haben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bien s’amuser</a:t>
            </a:r>
          </a:p>
        </p:txBody>
      </p:sp>
    </p:spTree>
    <p:extLst>
      <p:ext uri="{BB962C8B-B14F-4D97-AF65-F5344CB8AC3E}">
        <p14:creationId xmlns:p14="http://schemas.microsoft.com/office/powerpoint/2010/main" val="110133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eine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gute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Idee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C’est une bonne idée.</a:t>
            </a:r>
          </a:p>
        </p:txBody>
      </p:sp>
    </p:spTree>
    <p:extLst>
      <p:ext uri="{BB962C8B-B14F-4D97-AF65-F5344CB8AC3E}">
        <p14:creationId xmlns:p14="http://schemas.microsoft.com/office/powerpoint/2010/main" val="233781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Das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ist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keine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gute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Idee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Ce n’est pas une bonne idée.</a:t>
            </a:r>
          </a:p>
        </p:txBody>
      </p:sp>
    </p:spTree>
    <p:extLst>
      <p:ext uri="{BB962C8B-B14F-4D97-AF65-F5344CB8AC3E}">
        <p14:creationId xmlns:p14="http://schemas.microsoft.com/office/powerpoint/2010/main" val="67695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einverstanden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/ ok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d’accord ! /ok</a:t>
            </a:r>
          </a:p>
        </p:txBody>
      </p:sp>
    </p:spTree>
    <p:extLst>
      <p:ext uri="{BB962C8B-B14F-4D97-AF65-F5344CB8AC3E}">
        <p14:creationId xmlns:p14="http://schemas.microsoft.com/office/powerpoint/2010/main" val="146990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wahnsinn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C’est dingue !</a:t>
            </a:r>
          </a:p>
        </p:txBody>
      </p:sp>
    </p:spTree>
    <p:extLst>
      <p:ext uri="{BB962C8B-B14F-4D97-AF65-F5344CB8AC3E}">
        <p14:creationId xmlns:p14="http://schemas.microsoft.com/office/powerpoint/2010/main" val="60960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9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im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Süden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FB9677F-A97B-0248-9AED-37ADD4F07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23" y="2169200"/>
            <a:ext cx="4135438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111F247-F717-5245-92A1-E43E5D6408C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325277" y="5351115"/>
            <a:ext cx="1677988" cy="431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2360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fantastisch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fantastique, formidable</a:t>
            </a:r>
          </a:p>
        </p:txBody>
      </p:sp>
    </p:spTree>
    <p:extLst>
      <p:ext uri="{BB962C8B-B14F-4D97-AF65-F5344CB8AC3E}">
        <p14:creationId xmlns:p14="http://schemas.microsoft.com/office/powerpoint/2010/main" val="197464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sensationell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sensationnel, extraordinaire</a:t>
            </a:r>
          </a:p>
        </p:txBody>
      </p:sp>
    </p:spTree>
    <p:extLst>
      <p:ext uri="{BB962C8B-B14F-4D97-AF65-F5344CB8AC3E}">
        <p14:creationId xmlns:p14="http://schemas.microsoft.com/office/powerpoint/2010/main" val="393791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Na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ja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...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enfin..., et bien... ! </a:t>
            </a:r>
          </a:p>
        </p:txBody>
      </p:sp>
    </p:spTree>
    <p:extLst>
      <p:ext uri="{BB962C8B-B14F-4D97-AF65-F5344CB8AC3E}">
        <p14:creationId xmlns:p14="http://schemas.microsoft.com/office/powerpoint/2010/main" val="269854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Also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gut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Bon d’accord</a:t>
            </a:r>
          </a:p>
        </p:txBody>
      </p:sp>
    </p:spTree>
    <p:extLst>
      <p:ext uri="{BB962C8B-B14F-4D97-AF65-F5344CB8AC3E}">
        <p14:creationId xmlns:p14="http://schemas.microsoft.com/office/powerpoint/2010/main" val="249120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9"/>
            <a:ext cx="10515600" cy="103860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Quatsch</a:t>
            </a:r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 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7955C2-DD40-6840-84BD-6312B4B9C3AB}"/>
              </a:ext>
            </a:extLst>
          </p:cNvPr>
          <p:cNvSpPr txBox="1"/>
          <p:nvPr/>
        </p:nvSpPr>
        <p:spPr>
          <a:xfrm>
            <a:off x="482600" y="3207658"/>
            <a:ext cx="108712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exia Readable" pitchFamily="2" charset="77"/>
                <a:ea typeface="Lexia Readable" pitchFamily="2" charset="77"/>
              </a:rPr>
              <a:t>Quelle bêtise ! </a:t>
            </a:r>
            <a:r>
              <a:rPr lang="fr-FR" sz="4000" b="1">
                <a:latin typeface="Lexia Readable" pitchFamily="2" charset="77"/>
                <a:ea typeface="Lexia Readable" pitchFamily="2" charset="77"/>
              </a:rPr>
              <a:t>N’importe quoi !</a:t>
            </a:r>
            <a:endParaRPr lang="fr-FR" sz="4000" b="1" dirty="0">
              <a:latin typeface="Lexia Readable" pitchFamily="2" charset="77"/>
              <a:ea typeface="Lexia Readabl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8572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450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Im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Osten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82E01F6-0502-1848-9DD7-7782D4F4A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23" y="2169200"/>
            <a:ext cx="4135438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D460FC8-A916-354E-B98C-ACCD01047E8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423892" y="3642240"/>
            <a:ext cx="1677988" cy="431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8442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9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Im </a:t>
            </a:r>
            <a:r>
              <a:rPr lang="fr-FR" sz="4800" b="1" dirty="0" err="1">
                <a:solidFill>
                  <a:srgbClr val="7030A0"/>
                </a:solidFill>
                <a:latin typeface="Lexia Readable" pitchFamily="2" charset="77"/>
                <a:ea typeface="Lexia Readable" pitchFamily="2" charset="77"/>
              </a:rPr>
              <a:t>Westen</a:t>
            </a:r>
            <a:endParaRPr lang="fr-FR" sz="4800" b="1" dirty="0">
              <a:solidFill>
                <a:srgbClr val="7030A0"/>
              </a:solidFill>
              <a:latin typeface="Lexia Readable" pitchFamily="2" charset="77"/>
              <a:ea typeface="Lexia Readable" pitchFamily="2" charset="77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82E01F6-0502-1848-9DD7-7782D4F4A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23" y="2169200"/>
            <a:ext cx="4135438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D460FC8-A916-354E-B98C-ACCD01047E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19943" y="3722914"/>
            <a:ext cx="1981200" cy="34834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189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4235</TotalTime>
  <Words>496</Words>
  <Application>Microsoft Macintosh PowerPoint</Application>
  <PresentationFormat>Grand écran</PresentationFormat>
  <Paragraphs>125</Paragraphs>
  <Slides>74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74</vt:i4>
      </vt:variant>
    </vt:vector>
  </HeadingPairs>
  <TitlesOfParts>
    <vt:vector size="79" baseType="lpstr">
      <vt:lpstr>Lexia Readable</vt:lpstr>
      <vt:lpstr>Arial</vt:lpstr>
      <vt:lpstr>Calibri</vt:lpstr>
      <vt:lpstr>Calibri Light</vt:lpstr>
      <vt:lpstr>Thème Office</vt:lpstr>
      <vt:lpstr>Wortschatz Kapitel 5</vt:lpstr>
      <vt:lpstr>Wir fahren weg </vt:lpstr>
      <vt:lpstr>Geografie</vt:lpstr>
      <vt:lpstr>die Karte, n</vt:lpstr>
      <vt:lpstr> Wo liegt das ?</vt:lpstr>
      <vt:lpstr>Présentation PowerPoint</vt:lpstr>
      <vt:lpstr>im Süden</vt:lpstr>
      <vt:lpstr>Im Osten</vt:lpstr>
      <vt:lpstr>Im Westen</vt:lpstr>
      <vt:lpstr>Présentation PowerPoint</vt:lpstr>
      <vt:lpstr>leben </vt:lpstr>
      <vt:lpstr>Wo lebt er? Er lebt in Istanbul.</vt:lpstr>
      <vt:lpstr>Reisen</vt:lpstr>
      <vt:lpstr>Wohin ? (déplacement)</vt:lpstr>
      <vt:lpstr>Wir fahren nach Spanien.</vt:lpstr>
      <vt:lpstr>Wir fahren nach Hamburg.</vt:lpstr>
      <vt:lpstr>Wir fahren in die Türkei.</vt:lpstr>
      <vt:lpstr>Wir fahren in die Schweiz.</vt:lpstr>
      <vt:lpstr>Wir fahren ans Meer.</vt:lpstr>
      <vt:lpstr>Wir fahren an die Ostsee.</vt:lpstr>
      <vt:lpstr>Wir fahren an den See.</vt:lpstr>
      <vt:lpstr>Wir fahren in die Alpen.</vt:lpstr>
      <vt:lpstr>Wie fahren in die Berge.</vt:lpstr>
      <vt:lpstr>Wir fahren mit dem Zug.</vt:lpstr>
      <vt:lpstr>Wir fahren mit dem Auto.</vt:lpstr>
      <vt:lpstr>Wir fahren mit dem Schiff.</vt:lpstr>
      <vt:lpstr>Der Hafen, ¨</vt:lpstr>
      <vt:lpstr>Wie viel kostet das Zimmer für eine Nacht ?</vt:lpstr>
      <vt:lpstr>Das Hostel, -s</vt:lpstr>
      <vt:lpstr>Die Jugendherberge, -n</vt:lpstr>
      <vt:lpstr>reservieren</vt:lpstr>
      <vt:lpstr>übernachten, er übernachtet</vt:lpstr>
      <vt:lpstr>Die Übernachtung, -en</vt:lpstr>
      <vt:lpstr>das Schloss,¨er</vt:lpstr>
      <vt:lpstr>ankommen, er kommt an</vt:lpstr>
      <vt:lpstr>abfahren, er fährt ab</vt:lpstr>
      <vt:lpstr>fliegen</vt:lpstr>
      <vt:lpstr>letztes Jahr</vt:lpstr>
      <vt:lpstr>Essen und trinken</vt:lpstr>
      <vt:lpstr>Der Teller, -</vt:lpstr>
      <vt:lpstr>Die Flasche, -n</vt:lpstr>
      <vt:lpstr>Das Glas, ¨er</vt:lpstr>
      <vt:lpstr>Die Tasse, -n</vt:lpstr>
      <vt:lpstr>Eine Tasse Kaffee</vt:lpstr>
      <vt:lpstr>Die Dose, -n</vt:lpstr>
      <vt:lpstr>Das Stück, e</vt:lpstr>
      <vt:lpstr>Ein Stück Kuchen</vt:lpstr>
      <vt:lpstr>Die Portion, -en</vt:lpstr>
      <vt:lpstr>eine Portion Pommes</vt:lpstr>
      <vt:lpstr>Das Käsebrötchen, -</vt:lpstr>
      <vt:lpstr>Ich möchte...</vt:lpstr>
      <vt:lpstr>Ich hätte gern ...</vt:lpstr>
      <vt:lpstr>nichts</vt:lpstr>
      <vt:lpstr>Ich möchte nichts essen.</vt:lpstr>
      <vt:lpstr>Hunger haben</vt:lpstr>
      <vt:lpstr>Durst haben</vt:lpstr>
      <vt:lpstr>Das schmeckt lecker.</vt:lpstr>
      <vt:lpstr>Das ist echt gut.</vt:lpstr>
      <vt:lpstr>Das schmeckt mir nicht.</vt:lpstr>
      <vt:lpstr>Ich nehme...</vt:lpstr>
      <vt:lpstr>alles zusammen</vt:lpstr>
      <vt:lpstr>das Fischbrötchen</vt:lpstr>
      <vt:lpstr>die Currywurst, ¨e</vt:lpstr>
      <vt:lpstr>Wie findest du das ?</vt:lpstr>
      <vt:lpstr>Spass haben</vt:lpstr>
      <vt:lpstr>Das is eine gute Idee.</vt:lpstr>
      <vt:lpstr>Das ist keine gute Idee.</vt:lpstr>
      <vt:lpstr>einverstanden / ok</vt:lpstr>
      <vt:lpstr>wahnsinn </vt:lpstr>
      <vt:lpstr>fantastisch </vt:lpstr>
      <vt:lpstr>sensationell</vt:lpstr>
      <vt:lpstr>Na ja ... </vt:lpstr>
      <vt:lpstr>Also gut</vt:lpstr>
      <vt:lpstr>Quatsch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Imperativ</dc:title>
  <dc:creator>Microsoft Office User</dc:creator>
  <cp:lastModifiedBy>Marie-Noëlle CUDRE</cp:lastModifiedBy>
  <cp:revision>185</cp:revision>
  <dcterms:created xsi:type="dcterms:W3CDTF">2018-09-04T06:28:48Z</dcterms:created>
  <dcterms:modified xsi:type="dcterms:W3CDTF">2019-01-29T14:29:03Z</dcterms:modified>
</cp:coreProperties>
</file>