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383" r:id="rId3"/>
    <p:sldId id="396" r:id="rId4"/>
    <p:sldId id="353" r:id="rId5"/>
    <p:sldId id="354" r:id="rId6"/>
    <p:sldId id="355" r:id="rId7"/>
    <p:sldId id="356" r:id="rId8"/>
    <p:sldId id="357" r:id="rId9"/>
    <p:sldId id="358" r:id="rId10"/>
    <p:sldId id="359" r:id="rId11"/>
    <p:sldId id="395" r:id="rId12"/>
    <p:sldId id="397" r:id="rId13"/>
    <p:sldId id="398" r:id="rId14"/>
    <p:sldId id="399" r:id="rId15"/>
    <p:sldId id="400" r:id="rId16"/>
    <p:sldId id="401" r:id="rId17"/>
    <p:sldId id="402" r:id="rId18"/>
    <p:sldId id="403" r:id="rId19"/>
    <p:sldId id="384" r:id="rId20"/>
    <p:sldId id="364" r:id="rId21"/>
    <p:sldId id="365" r:id="rId22"/>
    <p:sldId id="366" r:id="rId23"/>
    <p:sldId id="367" r:id="rId24"/>
    <p:sldId id="368" r:id="rId25"/>
    <p:sldId id="369" r:id="rId26"/>
    <p:sldId id="370" r:id="rId27"/>
    <p:sldId id="371" r:id="rId28"/>
    <p:sldId id="372" r:id="rId29"/>
    <p:sldId id="404" r:id="rId30"/>
    <p:sldId id="405" r:id="rId31"/>
    <p:sldId id="406" r:id="rId32"/>
    <p:sldId id="407" r:id="rId33"/>
    <p:sldId id="408" r:id="rId34"/>
    <p:sldId id="409" r:id="rId35"/>
    <p:sldId id="410" r:id="rId36"/>
    <p:sldId id="411" r:id="rId37"/>
    <p:sldId id="412" r:id="rId38"/>
    <p:sldId id="413" r:id="rId39"/>
    <p:sldId id="414" r:id="rId40"/>
    <p:sldId id="415" r:id="rId41"/>
    <p:sldId id="389" r:id="rId42"/>
    <p:sldId id="386" r:id="rId43"/>
    <p:sldId id="416" r:id="rId44"/>
    <p:sldId id="387" r:id="rId45"/>
    <p:sldId id="388" r:id="rId46"/>
    <p:sldId id="390" r:id="rId47"/>
    <p:sldId id="392" r:id="rId48"/>
    <p:sldId id="417" r:id="rId49"/>
    <p:sldId id="391" r:id="rId50"/>
    <p:sldId id="418" r:id="rId51"/>
    <p:sldId id="419" r:id="rId52"/>
    <p:sldId id="420" r:id="rId53"/>
    <p:sldId id="421" r:id="rId54"/>
    <p:sldId id="393" r:id="rId55"/>
    <p:sldId id="422" r:id="rId56"/>
    <p:sldId id="423" r:id="rId57"/>
    <p:sldId id="424" r:id="rId58"/>
    <p:sldId id="425" r:id="rId59"/>
    <p:sldId id="426" r:id="rId60"/>
    <p:sldId id="427" r:id="rId61"/>
    <p:sldId id="428" r:id="rId62"/>
    <p:sldId id="429" r:id="rId63"/>
    <p:sldId id="430" r:id="rId64"/>
    <p:sldId id="431" r:id="rId65"/>
    <p:sldId id="432" r:id="rId66"/>
    <p:sldId id="433" r:id="rId67"/>
    <p:sldId id="434" r:id="rId68"/>
    <p:sldId id="435" r:id="rId69"/>
    <p:sldId id="436" r:id="rId70"/>
    <p:sldId id="437" r:id="rId71"/>
    <p:sldId id="438" r:id="rId7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63"/>
    <p:restoredTop sz="94368"/>
  </p:normalViewPr>
  <p:slideViewPr>
    <p:cSldViewPr snapToGrid="0" snapToObjects="1">
      <p:cViewPr varScale="1">
        <p:scale>
          <a:sx n="103" d="100"/>
          <a:sy n="103" d="100"/>
        </p:scale>
        <p:origin x="176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668E31-5810-9749-A21E-2E8B94F571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9C4D679-4675-CF4E-8B9B-7FFD4EDD70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F121413-5DC9-D647-8F9F-2F99DEEE9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20/01/2019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D3F1EA0-F548-E14A-87BB-6B5B24F4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E1E6DC-E0E7-A041-B4CE-29DC092EB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2438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4A98CD-3436-A240-8263-90AF6E07A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2CF0233-E93C-0A4F-BC24-826D3C5643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66A061A-2BD5-7544-8F8B-45E35E7D4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20/01/2019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6AE6AB-9DA5-7345-8774-6B3905FDD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4C4BCE-C36B-794B-B968-53D277A38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4877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B9963EF-A95F-C848-88EB-60E4AC5562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724FE9F-B894-C843-974A-015E9E09E1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AD658A-4BDE-DE41-B134-51EE7124F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20/01/2019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8D28C55-795E-DD4F-BF9D-CED1E9B01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E298B00-B2BD-D34E-A56F-DF312FBE8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516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D7BB23-688D-604B-A662-B0C4A1A23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90D5F6D-022A-5747-9864-D64EBC722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771A03-BBAF-C741-B529-5ADAE33FF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20/01/2019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17E5AD0-30A7-CB4A-975D-4DBD9F32D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6491CA-1E76-D346-B87C-6DF527DB1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1199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20ED38-A548-194E-8B9C-0F40BE025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679FDFE-1E28-F148-B938-67E9632F7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821CDDB-2DCB-144B-82CD-CB3D77D3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20/01/2019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5D6AB19-25F5-DF44-8399-B27825011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484AAF5-92E7-AC47-9AA7-9898EB6B1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1024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B8BF6E-668C-E14B-89AB-7CA63E3A8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A32C3D-8C7B-3945-9F20-5CBB668495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9E63279-9928-A141-8930-EAD994431C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DD02303-0886-1146-BAD6-71A23DAE0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20/01/2019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D62799C-64B0-6E42-835C-97227A663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D7FB065-8D5C-724A-968F-E5A83C16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9955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8D2D4D-F4E9-0443-A415-43310D2C8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DACFD1B-5298-DC40-8E88-B6D24FA97E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20E5E85-2673-8D48-8EC6-ED463066AC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4D918C7-9BEC-3A46-B70C-D1D29251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B9230E8-B3AA-0449-B4F6-BDF50E627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A3EBFED-2CC7-9F4B-909B-24BA54BA4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20/01/2019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2CE4D1D-4B18-EB45-9CD3-CE81ACED7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5A4A013-B6D2-9F4B-ACD2-DD7D16C17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3592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E99035-10F7-E642-BB43-EB26548FA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A5E86D2-0EA0-DF4F-B70C-5ED0A984F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20/01/2019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3AB80A1-C44E-F84E-A834-356069A83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95019E4-40F1-CB41-AF33-74670133F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2256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FA397B3-9134-FA4C-A8A8-EE457D606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20/01/2019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A1CF5C5-93B3-C849-9E0A-CA865AB02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374EB03-FD9B-DD45-A4E7-437C4848F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9676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CC14BC-8554-404A-80E7-12FC3FB94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BF16A3-386B-7449-9709-C2E41EAD5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EE415B2-EAB4-214F-AEEC-40F50F83A3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E735681-586F-AE4C-AA46-0E47A22B6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20/01/2019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30A89F6-5A3D-294C-A430-A54A71283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98FBA5C-65A9-2242-BB3B-E0FCFB65D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1672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B00A95-D523-B64A-897A-374CD719D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’image 2">
            <a:extLst>
              <a:ext uri="{FF2B5EF4-FFF2-40B4-BE49-F238E27FC236}">
                <a16:creationId xmlns:a16="http://schemas.microsoft.com/office/drawing/2014/main" id="{84D9D0E7-B63B-B941-896E-9667F8B7B3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EB31584-900A-4447-B0E8-915F77954A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A387B0C-DCD1-7B4F-A693-329E8E971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20/01/2019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82F2792-03E4-4348-9798-AC0B0235B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06588AD-E559-6342-9177-2DC214D9C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1647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164E15D-7D1C-9942-9326-71E1A7828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7CC64E0-7F4A-AA41-B6C7-A7087C823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FFE1E8-DD28-0D43-881D-811BA51214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989BF-C277-4446-B38C-6A378E6E9C40}" type="datetimeFigureOut">
              <a:rPr lang="fr-FR" smtClean="0"/>
              <a:t>20/01/2019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A6DC596-C95F-6048-8532-CE0CB54C54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436573-3EEB-EB42-AF99-EE906FB77C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202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110653-9635-5740-90D2-EBDCEFF94E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015694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fr-FR" sz="7200" b="1" dirty="0" err="1">
                <a:latin typeface="Lexia Readable" pitchFamily="2" charset="77"/>
                <a:ea typeface="Lexia Readable" pitchFamily="2" charset="77"/>
              </a:rPr>
              <a:t>Wortschatz</a:t>
            </a:r>
            <a:br>
              <a:rPr lang="fr-FR" sz="7200" b="1" dirty="0">
                <a:latin typeface="Lexia Readable" pitchFamily="2" charset="77"/>
                <a:ea typeface="Lexia Readable" pitchFamily="2" charset="77"/>
              </a:rPr>
            </a:br>
            <a:r>
              <a:rPr lang="fr-FR" sz="7200" b="1" dirty="0" err="1">
                <a:latin typeface="Lexia Readable" pitchFamily="2" charset="77"/>
                <a:ea typeface="Lexia Readable" pitchFamily="2" charset="77"/>
              </a:rPr>
              <a:t>Kapitel</a:t>
            </a:r>
            <a:r>
              <a:rPr lang="fr-FR" sz="7200" b="1" dirty="0">
                <a:latin typeface="Lexia Readable" pitchFamily="2" charset="77"/>
                <a:ea typeface="Lexia Readable" pitchFamily="2" charset="77"/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2089760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besichtigen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besichtigt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hat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besichtigt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78629"/>
            <a:ext cx="10515600" cy="29983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>
              <a:latin typeface="Lexia Readable" pitchFamily="2" charset="77"/>
              <a:ea typeface="Lexia Readable" pitchFamily="2" charset="77"/>
            </a:endParaRPr>
          </a:p>
          <a:p>
            <a:pPr marL="0" indent="0" algn="ctr">
              <a:buNone/>
            </a:pPr>
            <a:r>
              <a:rPr lang="fr-FR" sz="4400" b="1" dirty="0">
                <a:latin typeface="Lexia Readable" pitchFamily="2" charset="77"/>
                <a:ea typeface="Lexia Readable" pitchFamily="2" charset="77"/>
              </a:rPr>
              <a:t>visiter (la ville)</a:t>
            </a:r>
          </a:p>
        </p:txBody>
      </p:sp>
    </p:spTree>
    <p:extLst>
      <p:ext uri="{BB962C8B-B14F-4D97-AF65-F5344CB8AC3E}">
        <p14:creationId xmlns:p14="http://schemas.microsoft.com/office/powerpoint/2010/main" val="225826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Meter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78629"/>
            <a:ext cx="10515600" cy="29983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>
              <a:latin typeface="Lexia Readable" pitchFamily="2" charset="77"/>
              <a:ea typeface="Lexia Readable" pitchFamily="2" charset="77"/>
            </a:endParaRPr>
          </a:p>
          <a:p>
            <a:pPr marL="0" indent="0" algn="ctr">
              <a:buNone/>
            </a:pPr>
            <a:r>
              <a:rPr lang="fr-FR" sz="4400" b="1" dirty="0">
                <a:latin typeface="Lexia Readable" pitchFamily="2" charset="77"/>
                <a:ea typeface="Lexia Readable" pitchFamily="2" charset="77"/>
              </a:rPr>
              <a:t>le mètre</a:t>
            </a:r>
          </a:p>
        </p:txBody>
      </p:sp>
    </p:spTree>
    <p:extLst>
      <p:ext uri="{BB962C8B-B14F-4D97-AF65-F5344CB8AC3E}">
        <p14:creationId xmlns:p14="http://schemas.microsoft.com/office/powerpoint/2010/main" val="278008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die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Altstadt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¨-e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78629"/>
            <a:ext cx="10515600" cy="29983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>
              <a:latin typeface="Lexia Readable" pitchFamily="2" charset="77"/>
              <a:ea typeface="Lexia Readable" pitchFamily="2" charset="77"/>
            </a:endParaRPr>
          </a:p>
          <a:p>
            <a:pPr marL="0" indent="0" algn="ctr">
              <a:buNone/>
            </a:pPr>
            <a:r>
              <a:rPr lang="fr-FR" sz="4400" b="1" dirty="0">
                <a:latin typeface="Lexia Readable" pitchFamily="2" charset="77"/>
                <a:ea typeface="Lexia Readable" pitchFamily="2" charset="77"/>
              </a:rPr>
              <a:t>la vieille ville, la cité</a:t>
            </a:r>
          </a:p>
        </p:txBody>
      </p:sp>
    </p:spTree>
    <p:extLst>
      <p:ext uri="{BB962C8B-B14F-4D97-AF65-F5344CB8AC3E}">
        <p14:creationId xmlns:p14="http://schemas.microsoft.com/office/powerpoint/2010/main" val="3650649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das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Kunstmuseum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museen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78629"/>
            <a:ext cx="10515600" cy="29983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>
              <a:latin typeface="Lexia Readable" pitchFamily="2" charset="77"/>
              <a:ea typeface="Lexia Readable" pitchFamily="2" charset="77"/>
            </a:endParaRPr>
          </a:p>
          <a:p>
            <a:pPr marL="0" indent="0" algn="ctr">
              <a:buNone/>
            </a:pPr>
            <a:r>
              <a:rPr lang="fr-FR" sz="4400" b="1" dirty="0">
                <a:latin typeface="Lexia Readable" pitchFamily="2" charset="77"/>
                <a:ea typeface="Lexia Readable" pitchFamily="2" charset="77"/>
              </a:rPr>
              <a:t>le musée d’art</a:t>
            </a:r>
          </a:p>
        </p:txBody>
      </p:sp>
    </p:spTree>
    <p:extLst>
      <p:ext uri="{BB962C8B-B14F-4D97-AF65-F5344CB8AC3E}">
        <p14:creationId xmlns:p14="http://schemas.microsoft.com/office/powerpoint/2010/main" val="305465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die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Sehenswürdigkeit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-en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78629"/>
            <a:ext cx="10515600" cy="29983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>
              <a:latin typeface="Lexia Readable" pitchFamily="2" charset="77"/>
              <a:ea typeface="Lexia Readable" pitchFamily="2" charset="77"/>
            </a:endParaRPr>
          </a:p>
          <a:p>
            <a:pPr marL="0" indent="0" algn="ctr">
              <a:buNone/>
            </a:pPr>
            <a:r>
              <a:rPr lang="fr-FR" sz="4400" b="1" dirty="0">
                <a:latin typeface="Lexia Readable" pitchFamily="2" charset="77"/>
                <a:ea typeface="Lexia Readable" pitchFamily="2" charset="77"/>
              </a:rPr>
              <a:t>l’attraction touristique</a:t>
            </a:r>
          </a:p>
        </p:txBody>
      </p:sp>
    </p:spTree>
    <p:extLst>
      <p:ext uri="{BB962C8B-B14F-4D97-AF65-F5344CB8AC3E}">
        <p14:creationId xmlns:p14="http://schemas.microsoft.com/office/powerpoint/2010/main" val="44460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mehr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als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78629"/>
            <a:ext cx="10515600" cy="29983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>
              <a:latin typeface="Lexia Readable" pitchFamily="2" charset="77"/>
              <a:ea typeface="Lexia Readable" pitchFamily="2" charset="77"/>
            </a:endParaRPr>
          </a:p>
          <a:p>
            <a:pPr marL="0" indent="0" algn="ctr">
              <a:buNone/>
            </a:pPr>
            <a:r>
              <a:rPr lang="fr-FR" sz="4400" b="1" dirty="0">
                <a:latin typeface="Lexia Readable" pitchFamily="2" charset="77"/>
                <a:ea typeface="Lexia Readable" pitchFamily="2" charset="77"/>
              </a:rPr>
              <a:t>plus de</a:t>
            </a:r>
          </a:p>
        </p:txBody>
      </p:sp>
    </p:spTree>
    <p:extLst>
      <p:ext uri="{BB962C8B-B14F-4D97-AF65-F5344CB8AC3E}">
        <p14:creationId xmlns:p14="http://schemas.microsoft.com/office/powerpoint/2010/main" val="341847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Die Brücke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ist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mehr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als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200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Meter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lang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.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78629"/>
            <a:ext cx="10515600" cy="29983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>
              <a:latin typeface="Lexia Readable" pitchFamily="2" charset="77"/>
              <a:ea typeface="Lexia Readable" pitchFamily="2" charset="77"/>
            </a:endParaRPr>
          </a:p>
          <a:p>
            <a:pPr marL="0" indent="0" algn="ctr">
              <a:buNone/>
            </a:pPr>
            <a:r>
              <a:rPr lang="fr-FR" sz="4400" b="1" dirty="0">
                <a:latin typeface="Lexia Readable" pitchFamily="2" charset="77"/>
                <a:ea typeface="Lexia Readable" pitchFamily="2" charset="77"/>
              </a:rPr>
              <a:t>Le pont fait plus de 200 mètres.</a:t>
            </a:r>
          </a:p>
        </p:txBody>
      </p:sp>
    </p:spTree>
    <p:extLst>
      <p:ext uri="{BB962C8B-B14F-4D97-AF65-F5344CB8AC3E}">
        <p14:creationId xmlns:p14="http://schemas.microsoft.com/office/powerpoint/2010/main" val="144201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antik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78629"/>
            <a:ext cx="10515600" cy="29983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>
              <a:latin typeface="Lexia Readable" pitchFamily="2" charset="77"/>
              <a:ea typeface="Lexia Readable" pitchFamily="2" charset="77"/>
            </a:endParaRPr>
          </a:p>
          <a:p>
            <a:pPr marL="0" indent="0" algn="ctr">
              <a:buNone/>
            </a:pPr>
            <a:r>
              <a:rPr lang="fr-FR" sz="4400" b="1" dirty="0">
                <a:latin typeface="Lexia Readable" pitchFamily="2" charset="77"/>
                <a:ea typeface="Lexia Readable" pitchFamily="2" charset="77"/>
              </a:rPr>
              <a:t>antique</a:t>
            </a:r>
          </a:p>
        </p:txBody>
      </p:sp>
    </p:spTree>
    <p:extLst>
      <p:ext uri="{BB962C8B-B14F-4D97-AF65-F5344CB8AC3E}">
        <p14:creationId xmlns:p14="http://schemas.microsoft.com/office/powerpoint/2010/main" val="3969009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römisch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78629"/>
            <a:ext cx="10515600" cy="29983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>
              <a:latin typeface="Lexia Readable" pitchFamily="2" charset="77"/>
              <a:ea typeface="Lexia Readable" pitchFamily="2" charset="77"/>
            </a:endParaRPr>
          </a:p>
          <a:p>
            <a:pPr marL="0" indent="0" algn="ctr">
              <a:buNone/>
            </a:pPr>
            <a:r>
              <a:rPr lang="fr-FR" sz="4400" b="1" dirty="0">
                <a:latin typeface="Lexia Readable" pitchFamily="2" charset="77"/>
                <a:ea typeface="Lexia Readable" pitchFamily="2" charset="77"/>
              </a:rPr>
              <a:t>romain, -e</a:t>
            </a:r>
          </a:p>
        </p:txBody>
      </p:sp>
    </p:spTree>
    <p:extLst>
      <p:ext uri="{BB962C8B-B14F-4D97-AF65-F5344CB8AC3E}">
        <p14:creationId xmlns:p14="http://schemas.microsoft.com/office/powerpoint/2010/main" val="52925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5FB5868-52D0-EB42-A9EF-A0A68B0EBAE5}"/>
              </a:ext>
            </a:extLst>
          </p:cNvPr>
          <p:cNvSpPr txBox="1">
            <a:spLocks/>
          </p:cNvSpPr>
          <p:nvPr/>
        </p:nvSpPr>
        <p:spPr>
          <a:xfrm>
            <a:off x="1524000" y="1122363"/>
            <a:ext cx="9144000" cy="1316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6000" b="1" dirty="0">
                <a:latin typeface="Lexia Readable" pitchFamily="2" charset="77"/>
                <a:ea typeface="Lexia Readable" pitchFamily="2" charset="77"/>
              </a:rPr>
              <a:t>Die </a:t>
            </a:r>
            <a:r>
              <a:rPr lang="fr-FR" sz="6000" b="1" dirty="0" err="1">
                <a:latin typeface="Lexia Readable" pitchFamily="2" charset="77"/>
                <a:ea typeface="Lexia Readable" pitchFamily="2" charset="77"/>
              </a:rPr>
              <a:t>Klassenfahrt</a:t>
            </a:r>
            <a:endParaRPr lang="fr-FR" sz="6000" b="1" dirty="0">
              <a:latin typeface="Lexia Readable" pitchFamily="2" charset="77"/>
              <a:ea typeface="Lexia Readabl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15409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110653-9635-5740-90D2-EBDCEFF94E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316037"/>
          </a:xfrm>
        </p:spPr>
        <p:txBody>
          <a:bodyPr/>
          <a:lstStyle/>
          <a:p>
            <a:r>
              <a:rPr lang="fr-FR" b="1" dirty="0" err="1">
                <a:latin typeface="Lexia Readable" pitchFamily="2" charset="77"/>
                <a:ea typeface="Lexia Readable" pitchFamily="2" charset="77"/>
              </a:rPr>
              <a:t>Klassenfahrt</a:t>
            </a:r>
            <a:r>
              <a:rPr lang="fr-FR" b="1" dirty="0"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b="1" dirty="0" err="1">
                <a:latin typeface="Lexia Readable" pitchFamily="2" charset="77"/>
                <a:ea typeface="Lexia Readable" pitchFamily="2" charset="77"/>
              </a:rPr>
              <a:t>nach</a:t>
            </a:r>
            <a:r>
              <a:rPr lang="fr-FR" b="1" dirty="0">
                <a:latin typeface="Lexia Readable" pitchFamily="2" charset="77"/>
                <a:ea typeface="Lexia Readable" pitchFamily="2" charset="77"/>
              </a:rPr>
              <a:t> Basel</a:t>
            </a:r>
          </a:p>
        </p:txBody>
      </p:sp>
    </p:spTree>
    <p:extLst>
      <p:ext uri="{BB962C8B-B14F-4D97-AF65-F5344CB8AC3E}">
        <p14:creationId xmlns:p14="http://schemas.microsoft.com/office/powerpoint/2010/main" val="6649311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die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Reise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-n 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2733026C-FEE6-9146-A581-8829199EE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78629"/>
            <a:ext cx="10515600" cy="29983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>
              <a:latin typeface="Lexia Readable" pitchFamily="2" charset="77"/>
              <a:ea typeface="Lexia Readable" pitchFamily="2" charset="77"/>
            </a:endParaRPr>
          </a:p>
          <a:p>
            <a:pPr marL="0" indent="0" algn="ctr">
              <a:buNone/>
            </a:pPr>
            <a:r>
              <a:rPr lang="fr-FR" sz="4400" b="1" dirty="0">
                <a:latin typeface="Lexia Readable" pitchFamily="2" charset="77"/>
                <a:ea typeface="Lexia Readable" pitchFamily="2" charset="77"/>
              </a:rPr>
              <a:t>le voyage</a:t>
            </a:r>
          </a:p>
        </p:txBody>
      </p:sp>
    </p:spTree>
    <p:extLst>
      <p:ext uri="{BB962C8B-B14F-4D97-AF65-F5344CB8AC3E}">
        <p14:creationId xmlns:p14="http://schemas.microsoft.com/office/powerpoint/2010/main" val="368585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das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Taschengeld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(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Sg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.)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F62DBD4-06D2-744E-B9B5-2AED41A4F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052" y="3010758"/>
            <a:ext cx="4781895" cy="311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2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das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Souvenir, -s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20B0301-1953-4041-A636-A427E787F327}"/>
              </a:ext>
            </a:extLst>
          </p:cNvPr>
          <p:cNvSpPr txBox="1"/>
          <p:nvPr/>
        </p:nvSpPr>
        <p:spPr>
          <a:xfrm>
            <a:off x="838200" y="3628571"/>
            <a:ext cx="108712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Le souvenir</a:t>
            </a:r>
          </a:p>
        </p:txBody>
      </p:sp>
    </p:spTree>
    <p:extLst>
      <p:ext uri="{BB962C8B-B14F-4D97-AF65-F5344CB8AC3E}">
        <p14:creationId xmlns:p14="http://schemas.microsoft.com/office/powerpoint/2010/main" val="297419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das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Internet, WLAN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20B0301-1953-4041-A636-A427E787F327}"/>
              </a:ext>
            </a:extLst>
          </p:cNvPr>
          <p:cNvSpPr txBox="1"/>
          <p:nvPr/>
        </p:nvSpPr>
        <p:spPr>
          <a:xfrm>
            <a:off x="482600" y="3207658"/>
            <a:ext cx="108712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l’internet, le Wifi</a:t>
            </a:r>
          </a:p>
        </p:txBody>
      </p:sp>
    </p:spTree>
    <p:extLst>
      <p:ext uri="{BB962C8B-B14F-4D97-AF65-F5344CB8AC3E}">
        <p14:creationId xmlns:p14="http://schemas.microsoft.com/office/powerpoint/2010/main" val="382846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gratis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B5AFB80-977C-5943-938E-5C7854AE01A4}"/>
              </a:ext>
            </a:extLst>
          </p:cNvPr>
          <p:cNvSpPr txBox="1"/>
          <p:nvPr/>
        </p:nvSpPr>
        <p:spPr>
          <a:xfrm>
            <a:off x="482600" y="3207658"/>
            <a:ext cx="108712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 err="1">
                <a:latin typeface="Lexia Readable" pitchFamily="2" charset="77"/>
                <a:ea typeface="Lexia Readable" pitchFamily="2" charset="77"/>
              </a:rPr>
              <a:t>gratuit-e</a:t>
            </a:r>
            <a:endParaRPr lang="fr-FR" sz="4000" b="1" dirty="0">
              <a:latin typeface="Lexia Readable" pitchFamily="2" charset="77"/>
              <a:ea typeface="Lexia Readabl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7942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das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/die Tram, -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728058D-D908-D248-AC7C-53BC50DCF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7113" y="3299254"/>
            <a:ext cx="4217773" cy="316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08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müde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A852C67-3881-EB49-A13F-36D2BAF36388}"/>
              </a:ext>
            </a:extLst>
          </p:cNvPr>
          <p:cNvSpPr txBox="1"/>
          <p:nvPr/>
        </p:nvSpPr>
        <p:spPr>
          <a:xfrm>
            <a:off x="482600" y="3207658"/>
            <a:ext cx="108712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 err="1">
                <a:latin typeface="Lexia Readable" pitchFamily="2" charset="77"/>
                <a:ea typeface="Lexia Readable" pitchFamily="2" charset="77"/>
              </a:rPr>
              <a:t>fatigué-e</a:t>
            </a:r>
            <a:endParaRPr lang="fr-FR" sz="4000" b="1" dirty="0">
              <a:latin typeface="Lexia Readable" pitchFamily="2" charset="77"/>
              <a:ea typeface="Lexia Readabl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7219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die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Abfahrt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-en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B9AB09D-3FDC-574D-85CB-3047F81E785A}"/>
              </a:ext>
            </a:extLst>
          </p:cNvPr>
          <p:cNvSpPr txBox="1"/>
          <p:nvPr/>
        </p:nvSpPr>
        <p:spPr>
          <a:xfrm>
            <a:off x="482600" y="3207658"/>
            <a:ext cx="108712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le départ</a:t>
            </a:r>
          </a:p>
        </p:txBody>
      </p:sp>
    </p:spTree>
    <p:extLst>
      <p:ext uri="{BB962C8B-B14F-4D97-AF65-F5344CB8AC3E}">
        <p14:creationId xmlns:p14="http://schemas.microsoft.com/office/powerpoint/2010/main" val="235639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Treffpunkt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F13190C-9337-4641-8489-9D1F60478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5835" y="3651422"/>
            <a:ext cx="2020330" cy="20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14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die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Ankunft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-¨e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B9AB09D-3FDC-574D-85CB-3047F81E785A}"/>
              </a:ext>
            </a:extLst>
          </p:cNvPr>
          <p:cNvSpPr txBox="1"/>
          <p:nvPr/>
        </p:nvSpPr>
        <p:spPr>
          <a:xfrm>
            <a:off x="482600" y="3207658"/>
            <a:ext cx="108712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l’arrivée</a:t>
            </a:r>
          </a:p>
        </p:txBody>
      </p:sp>
    </p:spTree>
    <p:extLst>
      <p:ext uri="{BB962C8B-B14F-4D97-AF65-F5344CB8AC3E}">
        <p14:creationId xmlns:p14="http://schemas.microsoft.com/office/powerpoint/2010/main" val="194226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110653-9635-5740-90D2-EBDCEFF94E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316037"/>
          </a:xfrm>
        </p:spPr>
        <p:txBody>
          <a:bodyPr/>
          <a:lstStyle/>
          <a:p>
            <a:r>
              <a:rPr lang="fr-FR" b="1" dirty="0" err="1">
                <a:latin typeface="Lexia Readable" pitchFamily="2" charset="77"/>
                <a:ea typeface="Lexia Readable" pitchFamily="2" charset="77"/>
              </a:rPr>
              <a:t>Eine</a:t>
            </a:r>
            <a:r>
              <a:rPr lang="fr-FR" b="1" dirty="0"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b="1" dirty="0" err="1">
                <a:latin typeface="Lexia Readable" pitchFamily="2" charset="77"/>
                <a:ea typeface="Lexia Readable" pitchFamily="2" charset="77"/>
              </a:rPr>
              <a:t>Stadt</a:t>
            </a:r>
            <a:r>
              <a:rPr lang="fr-FR" b="1" dirty="0"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b="1" dirty="0" err="1">
                <a:latin typeface="Lexia Readable" pitchFamily="2" charset="77"/>
                <a:ea typeface="Lexia Readable" pitchFamily="2" charset="77"/>
              </a:rPr>
              <a:t>besichtigen</a:t>
            </a:r>
            <a:endParaRPr lang="fr-FR" b="1" dirty="0">
              <a:latin typeface="Lexia Readable" pitchFamily="2" charset="77"/>
              <a:ea typeface="Lexia Readabl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279433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die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Rückreise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B9AB09D-3FDC-574D-85CB-3047F81E785A}"/>
              </a:ext>
            </a:extLst>
          </p:cNvPr>
          <p:cNvSpPr txBox="1"/>
          <p:nvPr/>
        </p:nvSpPr>
        <p:spPr>
          <a:xfrm>
            <a:off x="482600" y="3207658"/>
            <a:ext cx="108712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le retour</a:t>
            </a:r>
          </a:p>
        </p:txBody>
      </p:sp>
    </p:spTree>
    <p:extLst>
      <p:ext uri="{BB962C8B-B14F-4D97-AF65-F5344CB8AC3E}">
        <p14:creationId xmlns:p14="http://schemas.microsoft.com/office/powerpoint/2010/main" val="61414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die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Strassenbahn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-en (D/A)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B9AB09D-3FDC-574D-85CB-3047F81E785A}"/>
              </a:ext>
            </a:extLst>
          </p:cNvPr>
          <p:cNvSpPr txBox="1"/>
          <p:nvPr/>
        </p:nvSpPr>
        <p:spPr>
          <a:xfrm>
            <a:off x="482600" y="3207658"/>
            <a:ext cx="108712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le tram(</a:t>
            </a:r>
            <a:r>
              <a:rPr lang="fr-FR" sz="4000" b="1" dirty="0" err="1">
                <a:latin typeface="Lexia Readable" pitchFamily="2" charset="77"/>
                <a:ea typeface="Lexia Readable" pitchFamily="2" charset="77"/>
              </a:rPr>
              <a:t>way</a:t>
            </a: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9166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die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Ruhe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(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Sg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.)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B9AB09D-3FDC-574D-85CB-3047F81E785A}"/>
              </a:ext>
            </a:extLst>
          </p:cNvPr>
          <p:cNvSpPr txBox="1"/>
          <p:nvPr/>
        </p:nvSpPr>
        <p:spPr>
          <a:xfrm>
            <a:off x="482600" y="3207658"/>
            <a:ext cx="108712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le silence</a:t>
            </a:r>
          </a:p>
        </p:txBody>
      </p:sp>
    </p:spTree>
    <p:extLst>
      <p:ext uri="{BB962C8B-B14F-4D97-AF65-F5344CB8AC3E}">
        <p14:creationId xmlns:p14="http://schemas.microsoft.com/office/powerpoint/2010/main" val="120450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Ab 22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Uhr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ist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Ruhe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B9AB09D-3FDC-574D-85CB-3047F81E785A}"/>
              </a:ext>
            </a:extLst>
          </p:cNvPr>
          <p:cNvSpPr txBox="1"/>
          <p:nvPr/>
        </p:nvSpPr>
        <p:spPr>
          <a:xfrm>
            <a:off x="482600" y="3207658"/>
            <a:ext cx="108712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À partir de 22h, le silence est de rigueur.</a:t>
            </a:r>
          </a:p>
        </p:txBody>
      </p:sp>
    </p:spTree>
    <p:extLst>
      <p:ext uri="{BB962C8B-B14F-4D97-AF65-F5344CB8AC3E}">
        <p14:creationId xmlns:p14="http://schemas.microsoft.com/office/powerpoint/2010/main" val="159885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hat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kein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Geld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mehr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B9AB09D-3FDC-574D-85CB-3047F81E785A}"/>
              </a:ext>
            </a:extLst>
          </p:cNvPr>
          <p:cNvSpPr txBox="1"/>
          <p:nvPr/>
        </p:nvSpPr>
        <p:spPr>
          <a:xfrm>
            <a:off x="482600" y="3207658"/>
            <a:ext cx="108712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Il n’a plus d’argent.</a:t>
            </a:r>
          </a:p>
        </p:txBody>
      </p:sp>
    </p:spTree>
    <p:extLst>
      <p:ext uri="{BB962C8B-B14F-4D97-AF65-F5344CB8AC3E}">
        <p14:creationId xmlns:p14="http://schemas.microsoft.com/office/powerpoint/2010/main" val="250822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pleite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sein, 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ist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pleite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E4E725F-86B0-F542-8ED6-D8520B20E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848" y="3231292"/>
            <a:ext cx="5298303" cy="298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32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leihen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leiht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hat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geliehen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B9AB09D-3FDC-574D-85CB-3047F81E785A}"/>
              </a:ext>
            </a:extLst>
          </p:cNvPr>
          <p:cNvSpPr txBox="1"/>
          <p:nvPr/>
        </p:nvSpPr>
        <p:spPr>
          <a:xfrm>
            <a:off x="482600" y="3207658"/>
            <a:ext cx="108712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Prêter</a:t>
            </a:r>
          </a:p>
        </p:txBody>
      </p:sp>
    </p:spTree>
    <p:extLst>
      <p:ext uri="{BB962C8B-B14F-4D97-AF65-F5344CB8AC3E}">
        <p14:creationId xmlns:p14="http://schemas.microsoft.com/office/powerpoint/2010/main" val="1922533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Man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kann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Fahrräder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leihen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B9AB09D-3FDC-574D-85CB-3047F81E785A}"/>
              </a:ext>
            </a:extLst>
          </p:cNvPr>
          <p:cNvSpPr txBox="1"/>
          <p:nvPr/>
        </p:nvSpPr>
        <p:spPr>
          <a:xfrm>
            <a:off x="482600" y="3207658"/>
            <a:ext cx="108712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On peut prêter des bicyclettes.</a:t>
            </a:r>
          </a:p>
        </p:txBody>
      </p:sp>
    </p:spTree>
    <p:extLst>
      <p:ext uri="{BB962C8B-B14F-4D97-AF65-F5344CB8AC3E}">
        <p14:creationId xmlns:p14="http://schemas.microsoft.com/office/powerpoint/2010/main" val="388389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das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Gepäck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(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Sg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.)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630C78C-0639-D041-AC6E-EEC352FE2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7561" y="2768944"/>
            <a:ext cx="5276878" cy="349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74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abgeben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gibt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ab,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hat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abgegeben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B9AB09D-3FDC-574D-85CB-3047F81E785A}"/>
              </a:ext>
            </a:extLst>
          </p:cNvPr>
          <p:cNvSpPr txBox="1"/>
          <p:nvPr/>
        </p:nvSpPr>
        <p:spPr>
          <a:xfrm>
            <a:off x="482600" y="3207658"/>
            <a:ext cx="108712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déposer</a:t>
            </a:r>
          </a:p>
        </p:txBody>
      </p:sp>
    </p:spTree>
    <p:extLst>
      <p:ext uri="{BB962C8B-B14F-4D97-AF65-F5344CB8AC3E}">
        <p14:creationId xmlns:p14="http://schemas.microsoft.com/office/powerpoint/2010/main" val="185479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die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Kirche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BC81E9D-2749-AD47-BB26-EC39A153F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5975" y="2976947"/>
            <a:ext cx="2380049" cy="316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93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Speisesaal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¨-e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B9AB09D-3FDC-574D-85CB-3047F81E785A}"/>
              </a:ext>
            </a:extLst>
          </p:cNvPr>
          <p:cNvSpPr txBox="1"/>
          <p:nvPr/>
        </p:nvSpPr>
        <p:spPr>
          <a:xfrm>
            <a:off x="482600" y="3207658"/>
            <a:ext cx="108712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la salle à manger</a:t>
            </a:r>
          </a:p>
        </p:txBody>
      </p:sp>
    </p:spTree>
    <p:extLst>
      <p:ext uri="{BB962C8B-B14F-4D97-AF65-F5344CB8AC3E}">
        <p14:creationId xmlns:p14="http://schemas.microsoft.com/office/powerpoint/2010/main" val="223425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8BC3A8D6-6E22-F046-9034-1FC263ED98BA}"/>
              </a:ext>
            </a:extLst>
          </p:cNvPr>
          <p:cNvSpPr txBox="1">
            <a:spLocks/>
          </p:cNvSpPr>
          <p:nvPr/>
        </p:nvSpPr>
        <p:spPr>
          <a:xfrm>
            <a:off x="1524000" y="1122363"/>
            <a:ext cx="9144000" cy="13160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 b="1" dirty="0" err="1">
                <a:latin typeface="Lexia Readable" pitchFamily="2" charset="77"/>
                <a:ea typeface="Lexia Readable" pitchFamily="2" charset="77"/>
              </a:rPr>
              <a:t>Nach</a:t>
            </a:r>
            <a:r>
              <a:rPr lang="fr-FR" sz="5400" b="1" dirty="0">
                <a:latin typeface="Lexia Readable" pitchFamily="2" charset="77"/>
                <a:ea typeface="Lexia Readable" pitchFamily="2" charset="77"/>
              </a:rPr>
              <a:t> der Party</a:t>
            </a:r>
          </a:p>
        </p:txBody>
      </p:sp>
    </p:spTree>
    <p:extLst>
      <p:ext uri="{BB962C8B-B14F-4D97-AF65-F5344CB8AC3E}">
        <p14:creationId xmlns:p14="http://schemas.microsoft.com/office/powerpoint/2010/main" val="7815668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280"/>
            <a:ext cx="10515600" cy="1038603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auspacken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packt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aus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hat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ausgepackt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77955C2-DD40-6840-84BD-6312B4B9C3AB}"/>
              </a:ext>
            </a:extLst>
          </p:cNvPr>
          <p:cNvSpPr txBox="1"/>
          <p:nvPr/>
        </p:nvSpPr>
        <p:spPr>
          <a:xfrm>
            <a:off x="482600" y="3207658"/>
            <a:ext cx="108712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ouvrir, déballer</a:t>
            </a:r>
          </a:p>
        </p:txBody>
      </p:sp>
    </p:spTree>
    <p:extLst>
      <p:ext uri="{BB962C8B-B14F-4D97-AF65-F5344CB8AC3E}">
        <p14:creationId xmlns:p14="http://schemas.microsoft.com/office/powerpoint/2010/main" val="106913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280"/>
            <a:ext cx="10515600" cy="1038603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Viktor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hat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die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Geschenke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ausgepackt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77955C2-DD40-6840-84BD-6312B4B9C3AB}"/>
              </a:ext>
            </a:extLst>
          </p:cNvPr>
          <p:cNvSpPr txBox="1"/>
          <p:nvPr/>
        </p:nvSpPr>
        <p:spPr>
          <a:xfrm>
            <a:off x="482600" y="3207658"/>
            <a:ext cx="108712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Viktor a ouvert les cadeaux.</a:t>
            </a:r>
          </a:p>
        </p:txBody>
      </p:sp>
    </p:spTree>
    <p:extLst>
      <p:ext uri="{BB962C8B-B14F-4D97-AF65-F5344CB8AC3E}">
        <p14:creationId xmlns:p14="http://schemas.microsoft.com/office/powerpoint/2010/main" val="349757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740892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reden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redet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hat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geredet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29D166-EB76-AD4F-B2A5-B802A4036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5704" y="2570547"/>
            <a:ext cx="3420591" cy="304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3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868482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Musik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hören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hört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hat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gehört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CC63935-B438-624A-8946-CA0A3A6BD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6550" y="3152861"/>
            <a:ext cx="3898900" cy="26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75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1144929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tanzen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tanzt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hat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getanzt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9C49B0D-CB39-D64A-AA5D-B1444E82F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609" y="2647607"/>
            <a:ext cx="5282781" cy="351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51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aufräumen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räumt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auf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hat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aufgeräumt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5A1473A5-26D1-2B4E-8C3C-78743752F348}"/>
              </a:ext>
            </a:extLst>
          </p:cNvPr>
          <p:cNvSpPr txBox="1">
            <a:spLocks/>
          </p:cNvSpPr>
          <p:nvPr/>
        </p:nvSpPr>
        <p:spPr>
          <a:xfrm>
            <a:off x="1524000" y="3770631"/>
            <a:ext cx="9144000" cy="13160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>
                <a:latin typeface="Lexia Readable" pitchFamily="2" charset="77"/>
                <a:ea typeface="Lexia Readable" pitchFamily="2" charset="77"/>
              </a:rPr>
              <a:t>ranger</a:t>
            </a:r>
          </a:p>
        </p:txBody>
      </p:sp>
    </p:spTree>
    <p:extLst>
      <p:ext uri="{BB962C8B-B14F-4D97-AF65-F5344CB8AC3E}">
        <p14:creationId xmlns:p14="http://schemas.microsoft.com/office/powerpoint/2010/main" val="106194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129"/>
            <a:ext cx="10515600" cy="1038603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Jens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und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Martina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haben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die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Küche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aufgeräumt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77955C2-DD40-6840-84BD-6312B4B9C3AB}"/>
              </a:ext>
            </a:extLst>
          </p:cNvPr>
          <p:cNvSpPr txBox="1"/>
          <p:nvPr/>
        </p:nvSpPr>
        <p:spPr>
          <a:xfrm>
            <a:off x="482600" y="3207658"/>
            <a:ext cx="108712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Jens et Martina ont rangé la cuisine.</a:t>
            </a:r>
          </a:p>
        </p:txBody>
      </p:sp>
    </p:spTree>
    <p:extLst>
      <p:ext uri="{BB962C8B-B14F-4D97-AF65-F5344CB8AC3E}">
        <p14:creationId xmlns:p14="http://schemas.microsoft.com/office/powerpoint/2010/main" val="60881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6401"/>
            <a:ext cx="10515600" cy="1081134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küssen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küsst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hat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geküsst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848B474-4605-5A43-8386-987F14C3D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2838" y="3397421"/>
            <a:ext cx="2066324" cy="206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09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Turm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¨e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7DBCF85-A796-E641-851F-639607091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350" y="3045941"/>
            <a:ext cx="2413300" cy="304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129"/>
            <a:ext cx="10515600" cy="1038603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Wer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hat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Jens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geküsst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77955C2-DD40-6840-84BD-6312B4B9C3AB}"/>
              </a:ext>
            </a:extLst>
          </p:cNvPr>
          <p:cNvSpPr txBox="1"/>
          <p:nvPr/>
        </p:nvSpPr>
        <p:spPr>
          <a:xfrm>
            <a:off x="482600" y="3207658"/>
            <a:ext cx="108712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Qui a embrassé Jens?</a:t>
            </a:r>
          </a:p>
        </p:txBody>
      </p:sp>
    </p:spTree>
    <p:extLst>
      <p:ext uri="{BB962C8B-B14F-4D97-AF65-F5344CB8AC3E}">
        <p14:creationId xmlns:p14="http://schemas.microsoft.com/office/powerpoint/2010/main" val="2149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129"/>
            <a:ext cx="10515600" cy="1038603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stimmen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77955C2-DD40-6840-84BD-6312B4B9C3AB}"/>
              </a:ext>
            </a:extLst>
          </p:cNvPr>
          <p:cNvSpPr txBox="1"/>
          <p:nvPr/>
        </p:nvSpPr>
        <p:spPr>
          <a:xfrm>
            <a:off x="482600" y="3207658"/>
            <a:ext cx="108712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être juste/vrai</a:t>
            </a:r>
          </a:p>
        </p:txBody>
      </p:sp>
    </p:spTree>
    <p:extLst>
      <p:ext uri="{BB962C8B-B14F-4D97-AF65-F5344CB8AC3E}">
        <p14:creationId xmlns:p14="http://schemas.microsoft.com/office/powerpoint/2010/main" val="372610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129"/>
            <a:ext cx="10515600" cy="1038603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Das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stimmt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77955C2-DD40-6840-84BD-6312B4B9C3AB}"/>
              </a:ext>
            </a:extLst>
          </p:cNvPr>
          <p:cNvSpPr txBox="1"/>
          <p:nvPr/>
        </p:nvSpPr>
        <p:spPr>
          <a:xfrm>
            <a:off x="482600" y="3207658"/>
            <a:ext cx="108712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C’est vrai/juste.</a:t>
            </a:r>
          </a:p>
        </p:txBody>
      </p:sp>
    </p:spTree>
    <p:extLst>
      <p:ext uri="{BB962C8B-B14F-4D97-AF65-F5344CB8AC3E}">
        <p14:creationId xmlns:p14="http://schemas.microsoft.com/office/powerpoint/2010/main" val="238379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129"/>
            <a:ext cx="10515600" cy="1038603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Das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stimmt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nicht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77955C2-DD40-6840-84BD-6312B4B9C3AB}"/>
              </a:ext>
            </a:extLst>
          </p:cNvPr>
          <p:cNvSpPr txBox="1"/>
          <p:nvPr/>
        </p:nvSpPr>
        <p:spPr>
          <a:xfrm>
            <a:off x="482600" y="3207658"/>
            <a:ext cx="108712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Ce n’est pas vrai/juste.</a:t>
            </a:r>
          </a:p>
        </p:txBody>
      </p:sp>
    </p:spTree>
    <p:extLst>
      <p:ext uri="{BB962C8B-B14F-4D97-AF65-F5344CB8AC3E}">
        <p14:creationId xmlns:p14="http://schemas.microsoft.com/office/powerpoint/2010/main" val="34807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613301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sauer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sein, 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ist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sauer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94409C0-6BBA-F547-A8FD-9D9A5B322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2851" y="2451443"/>
            <a:ext cx="3566297" cy="356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43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129"/>
            <a:ext cx="10515600" cy="1038603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Alexandra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ist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sauer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77955C2-DD40-6840-84BD-6312B4B9C3AB}"/>
              </a:ext>
            </a:extLst>
          </p:cNvPr>
          <p:cNvSpPr txBox="1"/>
          <p:nvPr/>
        </p:nvSpPr>
        <p:spPr>
          <a:xfrm>
            <a:off x="482600" y="3207658"/>
            <a:ext cx="108712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Alexandra est fâchée.</a:t>
            </a:r>
          </a:p>
        </p:txBody>
      </p:sp>
    </p:spTree>
    <p:extLst>
      <p:ext uri="{BB962C8B-B14F-4D97-AF65-F5344CB8AC3E}">
        <p14:creationId xmlns:p14="http://schemas.microsoft.com/office/powerpoint/2010/main" val="70147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129"/>
            <a:ext cx="10515600" cy="1038603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die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Menge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77955C2-DD40-6840-84BD-6312B4B9C3AB}"/>
              </a:ext>
            </a:extLst>
          </p:cNvPr>
          <p:cNvSpPr txBox="1"/>
          <p:nvPr/>
        </p:nvSpPr>
        <p:spPr>
          <a:xfrm>
            <a:off x="482600" y="3207658"/>
            <a:ext cx="108712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la quantité</a:t>
            </a:r>
          </a:p>
        </p:txBody>
      </p:sp>
    </p:spTree>
    <p:extLst>
      <p:ext uri="{BB962C8B-B14F-4D97-AF65-F5344CB8AC3E}">
        <p14:creationId xmlns:p14="http://schemas.microsoft.com/office/powerpoint/2010/main" val="97509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129"/>
            <a:ext cx="10515600" cy="1038603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Wir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haben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eine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ganze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Menge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gemacht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77955C2-DD40-6840-84BD-6312B4B9C3AB}"/>
              </a:ext>
            </a:extLst>
          </p:cNvPr>
          <p:cNvSpPr txBox="1"/>
          <p:nvPr/>
        </p:nvSpPr>
        <p:spPr>
          <a:xfrm>
            <a:off x="482600" y="3207658"/>
            <a:ext cx="108712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Nous avons fait pas mal de choses.</a:t>
            </a:r>
          </a:p>
        </p:txBody>
      </p:sp>
    </p:spTree>
    <p:extLst>
      <p:ext uri="{BB962C8B-B14F-4D97-AF65-F5344CB8AC3E}">
        <p14:creationId xmlns:p14="http://schemas.microsoft.com/office/powerpoint/2010/main" val="345466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129"/>
            <a:ext cx="10515600" cy="1038603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Schluss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77955C2-DD40-6840-84BD-6312B4B9C3AB}"/>
              </a:ext>
            </a:extLst>
          </p:cNvPr>
          <p:cNvSpPr txBox="1"/>
          <p:nvPr/>
        </p:nvSpPr>
        <p:spPr>
          <a:xfrm>
            <a:off x="482600" y="3207658"/>
            <a:ext cx="108712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la fin</a:t>
            </a:r>
          </a:p>
        </p:txBody>
      </p:sp>
    </p:spTree>
    <p:extLst>
      <p:ext uri="{BB962C8B-B14F-4D97-AF65-F5344CB8AC3E}">
        <p14:creationId xmlns:p14="http://schemas.microsoft.com/office/powerpoint/2010/main" val="122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129"/>
            <a:ext cx="10515600" cy="1038603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Um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elf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Uhr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ist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/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war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Schluss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77955C2-DD40-6840-84BD-6312B4B9C3AB}"/>
              </a:ext>
            </a:extLst>
          </p:cNvPr>
          <p:cNvSpPr txBox="1"/>
          <p:nvPr/>
        </p:nvSpPr>
        <p:spPr>
          <a:xfrm>
            <a:off x="482600" y="3207658"/>
            <a:ext cx="108712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À onze heure c’est/c’était fini.</a:t>
            </a:r>
          </a:p>
        </p:txBody>
      </p:sp>
    </p:spTree>
    <p:extLst>
      <p:ext uri="{BB962C8B-B14F-4D97-AF65-F5344CB8AC3E}">
        <p14:creationId xmlns:p14="http://schemas.microsoft.com/office/powerpoint/2010/main" val="391129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71F99380-BD23-9C44-B5CA-44B1C4CF3AFF}"/>
              </a:ext>
            </a:extLst>
          </p:cNvPr>
          <p:cNvSpPr txBox="1">
            <a:spLocks/>
          </p:cNvSpPr>
          <p:nvPr/>
        </p:nvSpPr>
        <p:spPr>
          <a:xfrm>
            <a:off x="838200" y="11628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die Brücke, 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F462BDE-131B-DB4C-B018-135FA23B1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3654" y="3348681"/>
            <a:ext cx="3764692" cy="282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67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129"/>
            <a:ext cx="10515600" cy="1038603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erst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77955C2-DD40-6840-84BD-6312B4B9C3AB}"/>
              </a:ext>
            </a:extLst>
          </p:cNvPr>
          <p:cNvSpPr txBox="1"/>
          <p:nvPr/>
        </p:nvSpPr>
        <p:spPr>
          <a:xfrm>
            <a:off x="482600" y="3207658"/>
            <a:ext cx="108712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ne… que…</a:t>
            </a:r>
          </a:p>
        </p:txBody>
      </p:sp>
    </p:spTree>
    <p:extLst>
      <p:ext uri="{BB962C8B-B14F-4D97-AF65-F5344CB8AC3E}">
        <p14:creationId xmlns:p14="http://schemas.microsoft.com/office/powerpoint/2010/main" val="232782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129"/>
            <a:ext cx="10515600" cy="1038603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Das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Fest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war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erst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um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11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Uhr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zu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Ende.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77955C2-DD40-6840-84BD-6312B4B9C3AB}"/>
              </a:ext>
            </a:extLst>
          </p:cNvPr>
          <p:cNvSpPr txBox="1"/>
          <p:nvPr/>
        </p:nvSpPr>
        <p:spPr>
          <a:xfrm>
            <a:off x="482600" y="3207658"/>
            <a:ext cx="108712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La fête ne s’est terminée qu’à 11h.</a:t>
            </a:r>
          </a:p>
        </p:txBody>
      </p:sp>
    </p:spTree>
    <p:extLst>
      <p:ext uri="{BB962C8B-B14F-4D97-AF65-F5344CB8AC3E}">
        <p14:creationId xmlns:p14="http://schemas.microsoft.com/office/powerpoint/2010/main" val="1658304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129"/>
            <a:ext cx="10515600" cy="1038603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vorbei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77955C2-DD40-6840-84BD-6312B4B9C3AB}"/>
              </a:ext>
            </a:extLst>
          </p:cNvPr>
          <p:cNvSpPr txBox="1"/>
          <p:nvPr/>
        </p:nvSpPr>
        <p:spPr>
          <a:xfrm>
            <a:off x="482600" y="3207658"/>
            <a:ext cx="108712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 err="1">
                <a:latin typeface="Lexia Readable" pitchFamily="2" charset="77"/>
                <a:ea typeface="Lexia Readable" pitchFamily="2" charset="77"/>
              </a:rPr>
              <a:t>fini-e</a:t>
            </a:r>
            <a:endParaRPr lang="fr-FR" sz="4000" b="1" dirty="0">
              <a:latin typeface="Lexia Readable" pitchFamily="2" charset="77"/>
              <a:ea typeface="Lexia Readabl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353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129"/>
            <a:ext cx="10515600" cy="1038603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Die Party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ist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vorbei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77955C2-DD40-6840-84BD-6312B4B9C3AB}"/>
              </a:ext>
            </a:extLst>
          </p:cNvPr>
          <p:cNvSpPr txBox="1"/>
          <p:nvPr/>
        </p:nvSpPr>
        <p:spPr>
          <a:xfrm>
            <a:off x="482600" y="3207658"/>
            <a:ext cx="108712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La fête est finie.</a:t>
            </a:r>
          </a:p>
        </p:txBody>
      </p:sp>
    </p:spTree>
    <p:extLst>
      <p:ext uri="{BB962C8B-B14F-4D97-AF65-F5344CB8AC3E}">
        <p14:creationId xmlns:p14="http://schemas.microsoft.com/office/powerpoint/2010/main" val="214354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8BC3A8D6-6E22-F046-9034-1FC263ED98BA}"/>
              </a:ext>
            </a:extLst>
          </p:cNvPr>
          <p:cNvSpPr txBox="1">
            <a:spLocks/>
          </p:cNvSpPr>
          <p:nvPr/>
        </p:nvSpPr>
        <p:spPr>
          <a:xfrm>
            <a:off x="1524000" y="1122363"/>
            <a:ext cx="9144000" cy="13160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 b="1" dirty="0">
                <a:latin typeface="Lexia Readable" pitchFamily="2" charset="77"/>
                <a:ea typeface="Lexia Readable" pitchFamily="2" charset="77"/>
              </a:rPr>
              <a:t>Fit </a:t>
            </a:r>
            <a:r>
              <a:rPr lang="fr-FR" sz="5400" b="1" dirty="0" err="1">
                <a:latin typeface="Lexia Readable" pitchFamily="2" charset="77"/>
                <a:ea typeface="Lexia Readable" pitchFamily="2" charset="77"/>
              </a:rPr>
              <a:t>für</a:t>
            </a:r>
            <a:r>
              <a:rPr lang="fr-FR" sz="5400" b="1" dirty="0">
                <a:latin typeface="Lexia Readable" pitchFamily="2" charset="77"/>
                <a:ea typeface="Lexia Readable" pitchFamily="2" charset="77"/>
              </a:rPr>
              <a:t> die </a:t>
            </a:r>
            <a:r>
              <a:rPr lang="fr-FR" sz="5400" b="1" dirty="0" err="1">
                <a:latin typeface="Lexia Readable" pitchFamily="2" charset="77"/>
                <a:ea typeface="Lexia Readable" pitchFamily="2" charset="77"/>
              </a:rPr>
              <a:t>Reise</a:t>
            </a:r>
            <a:endParaRPr lang="fr-FR" sz="5400" b="1" dirty="0">
              <a:latin typeface="Lexia Readable" pitchFamily="2" charset="77"/>
              <a:ea typeface="Lexia Readabl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9660324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129"/>
            <a:ext cx="10515600" cy="1038603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Wo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ist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die Toilette, bitte?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77955C2-DD40-6840-84BD-6312B4B9C3AB}"/>
              </a:ext>
            </a:extLst>
          </p:cNvPr>
          <p:cNvSpPr txBox="1"/>
          <p:nvPr/>
        </p:nvSpPr>
        <p:spPr>
          <a:xfrm>
            <a:off x="482600" y="3207658"/>
            <a:ext cx="108712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Où sont les toilettes, s’il vous plaît?</a:t>
            </a:r>
          </a:p>
        </p:txBody>
      </p:sp>
    </p:spTree>
    <p:extLst>
      <p:ext uri="{BB962C8B-B14F-4D97-AF65-F5344CB8AC3E}">
        <p14:creationId xmlns:p14="http://schemas.microsoft.com/office/powerpoint/2010/main" val="91617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129"/>
            <a:ext cx="10515600" cy="2026282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Wie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komme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ich</a:t>
            </a:r>
            <a:b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</a:b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…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zur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Polizei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?</a:t>
            </a:r>
            <a:b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</a:b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…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zum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Bahnhof?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77955C2-DD40-6840-84BD-6312B4B9C3AB}"/>
              </a:ext>
            </a:extLst>
          </p:cNvPr>
          <p:cNvSpPr txBox="1"/>
          <p:nvPr/>
        </p:nvSpPr>
        <p:spPr>
          <a:xfrm>
            <a:off x="482600" y="3207658"/>
            <a:ext cx="10871200" cy="2766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Comment est-ce que je vais </a:t>
            </a:r>
          </a:p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… à la police?</a:t>
            </a:r>
          </a:p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… à la gare?</a:t>
            </a:r>
          </a:p>
        </p:txBody>
      </p:sp>
    </p:spTree>
    <p:extLst>
      <p:ext uri="{BB962C8B-B14F-4D97-AF65-F5344CB8AC3E}">
        <p14:creationId xmlns:p14="http://schemas.microsoft.com/office/powerpoint/2010/main" val="215085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129"/>
            <a:ext cx="10515600" cy="1038603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Welcher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Bus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fährt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ins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Zentrum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77955C2-DD40-6840-84BD-6312B4B9C3AB}"/>
              </a:ext>
            </a:extLst>
          </p:cNvPr>
          <p:cNvSpPr txBox="1"/>
          <p:nvPr/>
        </p:nvSpPr>
        <p:spPr>
          <a:xfrm>
            <a:off x="482600" y="3207658"/>
            <a:ext cx="108712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Quel bus va dans le centre?</a:t>
            </a:r>
          </a:p>
        </p:txBody>
      </p:sp>
    </p:spTree>
    <p:extLst>
      <p:ext uri="{BB962C8B-B14F-4D97-AF65-F5344CB8AC3E}">
        <p14:creationId xmlns:p14="http://schemas.microsoft.com/office/powerpoint/2010/main" val="260355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129"/>
            <a:ext cx="10515600" cy="1038603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Wann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fährt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… 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77955C2-DD40-6840-84BD-6312B4B9C3AB}"/>
              </a:ext>
            </a:extLst>
          </p:cNvPr>
          <p:cNvSpPr txBox="1"/>
          <p:nvPr/>
        </p:nvSpPr>
        <p:spPr>
          <a:xfrm>
            <a:off x="482600" y="3207658"/>
            <a:ext cx="108712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À quelle heure part… ?</a:t>
            </a:r>
          </a:p>
        </p:txBody>
      </p:sp>
    </p:spTree>
    <p:extLst>
      <p:ext uri="{BB962C8B-B14F-4D97-AF65-F5344CB8AC3E}">
        <p14:creationId xmlns:p14="http://schemas.microsoft.com/office/powerpoint/2010/main" val="71907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129"/>
            <a:ext cx="10515600" cy="1038603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Gibt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es hier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Fahrkarten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77955C2-DD40-6840-84BD-6312B4B9C3AB}"/>
              </a:ext>
            </a:extLst>
          </p:cNvPr>
          <p:cNvSpPr txBox="1"/>
          <p:nvPr/>
        </p:nvSpPr>
        <p:spPr>
          <a:xfrm>
            <a:off x="482600" y="3207658"/>
            <a:ext cx="108712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Y </a:t>
            </a:r>
            <a:r>
              <a:rPr lang="fr-FR" sz="4000" b="1" dirty="0" err="1">
                <a:latin typeface="Lexia Readable" pitchFamily="2" charset="77"/>
                <a:ea typeface="Lexia Readable" pitchFamily="2" charset="77"/>
              </a:rPr>
              <a:t>a-t-il</a:t>
            </a: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 des billets ici?</a:t>
            </a:r>
          </a:p>
        </p:txBody>
      </p:sp>
    </p:spTree>
    <p:extLst>
      <p:ext uri="{BB962C8B-B14F-4D97-AF65-F5344CB8AC3E}">
        <p14:creationId xmlns:p14="http://schemas.microsoft.com/office/powerpoint/2010/main" val="300279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das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Stadion,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Stadien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AF38EAD-DCC1-D441-A540-8F609686C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6693" y="3077519"/>
            <a:ext cx="4558614" cy="303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60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129"/>
            <a:ext cx="10515600" cy="1038603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Kann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man hier… 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77955C2-DD40-6840-84BD-6312B4B9C3AB}"/>
              </a:ext>
            </a:extLst>
          </p:cNvPr>
          <p:cNvSpPr txBox="1"/>
          <p:nvPr/>
        </p:nvSpPr>
        <p:spPr>
          <a:xfrm>
            <a:off x="482600" y="3207658"/>
            <a:ext cx="108712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Peut-on … ici?</a:t>
            </a:r>
          </a:p>
        </p:txBody>
      </p:sp>
    </p:spTree>
    <p:extLst>
      <p:ext uri="{BB962C8B-B14F-4D97-AF65-F5344CB8AC3E}">
        <p14:creationId xmlns:p14="http://schemas.microsoft.com/office/powerpoint/2010/main" val="1355753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129"/>
            <a:ext cx="10515600" cy="1038603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Kann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ich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bitte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noch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eine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Cola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haben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77955C2-DD40-6840-84BD-6312B4B9C3AB}"/>
              </a:ext>
            </a:extLst>
          </p:cNvPr>
          <p:cNvSpPr txBox="1"/>
          <p:nvPr/>
        </p:nvSpPr>
        <p:spPr>
          <a:xfrm>
            <a:off x="482600" y="3207658"/>
            <a:ext cx="108712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Pourrais-je avoir encore un coca, s’il </a:t>
            </a:r>
            <a:r>
              <a:rPr lang="fr-FR" sz="4000" b="1">
                <a:latin typeface="Lexia Readable" pitchFamily="2" charset="77"/>
                <a:ea typeface="Lexia Readable" pitchFamily="2" charset="77"/>
              </a:rPr>
              <a:t>vous plaît?</a:t>
            </a:r>
            <a:endParaRPr lang="fr-FR" sz="4000" b="1" dirty="0">
              <a:latin typeface="Lexia Readable" pitchFamily="2" charset="77"/>
              <a:ea typeface="Lexia Readabl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5830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die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Polizei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19A1C79-2851-784C-937A-5BE336646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2189" y="3163329"/>
            <a:ext cx="5467622" cy="327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42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steigen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steigt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ist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gestiegen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78629"/>
            <a:ext cx="10515600" cy="29983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>
              <a:latin typeface="Lexia Readable" pitchFamily="2" charset="77"/>
              <a:ea typeface="Lexia Readable" pitchFamily="2" charset="77"/>
            </a:endParaRPr>
          </a:p>
          <a:p>
            <a:pPr marL="0" indent="0" algn="ctr">
              <a:buNone/>
            </a:pPr>
            <a:r>
              <a:rPr lang="fr-FR" sz="4400" b="1" dirty="0">
                <a:latin typeface="Lexia Readable" pitchFamily="2" charset="77"/>
                <a:ea typeface="Lexia Readable" pitchFamily="2" charset="77"/>
              </a:rPr>
              <a:t>monter (en haut de la tour)</a:t>
            </a:r>
          </a:p>
        </p:txBody>
      </p:sp>
    </p:spTree>
    <p:extLst>
      <p:ext uri="{BB962C8B-B14F-4D97-AF65-F5344CB8AC3E}">
        <p14:creationId xmlns:p14="http://schemas.microsoft.com/office/powerpoint/2010/main" val="343287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3948</TotalTime>
  <Words>581</Words>
  <Application>Microsoft Macintosh PowerPoint</Application>
  <PresentationFormat>Grand écran</PresentationFormat>
  <Paragraphs>134</Paragraphs>
  <Slides>71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71</vt:i4>
      </vt:variant>
    </vt:vector>
  </HeadingPairs>
  <TitlesOfParts>
    <vt:vector size="76" baseType="lpstr">
      <vt:lpstr>Lexia Readable</vt:lpstr>
      <vt:lpstr>Arial</vt:lpstr>
      <vt:lpstr>Calibri</vt:lpstr>
      <vt:lpstr>Calibri Light</vt:lpstr>
      <vt:lpstr>Thème Office</vt:lpstr>
      <vt:lpstr>Wortschatz Kapitel 6</vt:lpstr>
      <vt:lpstr>Klassenfahrt nach Basel</vt:lpstr>
      <vt:lpstr>Eine Stadt besichtigen</vt:lpstr>
      <vt:lpstr>die Kirche, n</vt:lpstr>
      <vt:lpstr>der Turm, ¨e</vt:lpstr>
      <vt:lpstr>Présentation PowerPoint</vt:lpstr>
      <vt:lpstr>das Stadion, Stadien</vt:lpstr>
      <vt:lpstr>die Polizei</vt:lpstr>
      <vt:lpstr>steigen, er steigt, er ist gestiegen</vt:lpstr>
      <vt:lpstr>besichtigen, er besichtigt, er hat besichtigt</vt:lpstr>
      <vt:lpstr>der Meter, -</vt:lpstr>
      <vt:lpstr>die Altstadt, ¨-e</vt:lpstr>
      <vt:lpstr>das Kunstmuseum, -museen</vt:lpstr>
      <vt:lpstr>die Sehenswürdigkeit, -en</vt:lpstr>
      <vt:lpstr>mehr als</vt:lpstr>
      <vt:lpstr>Die Brücke ist mehr als 200 Meter lang.</vt:lpstr>
      <vt:lpstr>antik</vt:lpstr>
      <vt:lpstr>römisch</vt:lpstr>
      <vt:lpstr>Présentation PowerPoint</vt:lpstr>
      <vt:lpstr>die Reise, -n </vt:lpstr>
      <vt:lpstr>das Taschengeld (Sg.)</vt:lpstr>
      <vt:lpstr>das Souvenir, -s </vt:lpstr>
      <vt:lpstr>das Internet, WLAN</vt:lpstr>
      <vt:lpstr>gratis</vt:lpstr>
      <vt:lpstr>das/die Tram, - </vt:lpstr>
      <vt:lpstr>müde</vt:lpstr>
      <vt:lpstr>die Abfahrt, -en</vt:lpstr>
      <vt:lpstr>der Treffpunkt, -e</vt:lpstr>
      <vt:lpstr>die Ankunft, -¨e</vt:lpstr>
      <vt:lpstr>die Rückreise, -n</vt:lpstr>
      <vt:lpstr>die Strassenbahn, -en (D/A)</vt:lpstr>
      <vt:lpstr>die Ruhe (Sg.)</vt:lpstr>
      <vt:lpstr>Ab 22 Uhr ist Ruhe.</vt:lpstr>
      <vt:lpstr>Er hat kein Geld mehr.</vt:lpstr>
      <vt:lpstr>pleite sein, er ist pleite</vt:lpstr>
      <vt:lpstr>leihen, leiht, er hat geliehen</vt:lpstr>
      <vt:lpstr>Man kann Fahrräder leihen.</vt:lpstr>
      <vt:lpstr>das Gepäck (Sg.)</vt:lpstr>
      <vt:lpstr>abgeben, er gibt ab, hat abgegeben</vt:lpstr>
      <vt:lpstr>der Speisesaal, ¨-e</vt:lpstr>
      <vt:lpstr>Présentation PowerPoint</vt:lpstr>
      <vt:lpstr>auspacken, er packt aus, hat ausgepackt</vt:lpstr>
      <vt:lpstr>Viktor hat die Geschenke ausgepackt.</vt:lpstr>
      <vt:lpstr>reden, er redet, hat geredet</vt:lpstr>
      <vt:lpstr>Musik hören, er hört, hat gehört</vt:lpstr>
      <vt:lpstr>tanzen, er tanzt, hat getanzt</vt:lpstr>
      <vt:lpstr>aufräumen, er räumt auf, hat aufgeräumt</vt:lpstr>
      <vt:lpstr>Jens und Martina haben die Küche aufgeräumt.</vt:lpstr>
      <vt:lpstr>küssen, er küsst, hat geküsst</vt:lpstr>
      <vt:lpstr>Wer hat Jens geküsst?</vt:lpstr>
      <vt:lpstr>stimmen</vt:lpstr>
      <vt:lpstr>Das stimmt.</vt:lpstr>
      <vt:lpstr>Das stimmt nicht.</vt:lpstr>
      <vt:lpstr>sauer sein, er ist sauer</vt:lpstr>
      <vt:lpstr>Alexandra ist sauer.</vt:lpstr>
      <vt:lpstr>die Menge, -n</vt:lpstr>
      <vt:lpstr>Wir haben eine ganze Menge gemacht.</vt:lpstr>
      <vt:lpstr>der Schluss</vt:lpstr>
      <vt:lpstr>Um elf Uhr ist/war Schluss.</vt:lpstr>
      <vt:lpstr>erst</vt:lpstr>
      <vt:lpstr>Das Fest war erst um 11 Uhr zu Ende.</vt:lpstr>
      <vt:lpstr>vorbei</vt:lpstr>
      <vt:lpstr>Die Party ist vorbei.</vt:lpstr>
      <vt:lpstr>Présentation PowerPoint</vt:lpstr>
      <vt:lpstr>Wo ist die Toilette, bitte?</vt:lpstr>
      <vt:lpstr>Wie komme ich … zur Polizei? … zum Bahnhof?</vt:lpstr>
      <vt:lpstr>Welcher Bus fährt ins Zentrum?</vt:lpstr>
      <vt:lpstr>Wann fährt… ?</vt:lpstr>
      <vt:lpstr>Gibt es hier Fahrkarten?</vt:lpstr>
      <vt:lpstr>Kann man hier… ?</vt:lpstr>
      <vt:lpstr>Kann ich bitte noch eine Cola haben?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Imperativ</dc:title>
  <dc:creator>Microsoft Office User</dc:creator>
  <cp:lastModifiedBy>Danièle BAECHLER</cp:lastModifiedBy>
  <cp:revision>120</cp:revision>
  <dcterms:created xsi:type="dcterms:W3CDTF">2018-09-04T06:28:48Z</dcterms:created>
  <dcterms:modified xsi:type="dcterms:W3CDTF">2019-01-20T16:36:35Z</dcterms:modified>
</cp:coreProperties>
</file>