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95" r:id="rId3"/>
    <p:sldId id="353" r:id="rId4"/>
    <p:sldId id="262" r:id="rId5"/>
    <p:sldId id="297" r:id="rId6"/>
    <p:sldId id="298" r:id="rId7"/>
    <p:sldId id="299" r:id="rId8"/>
    <p:sldId id="266" r:id="rId9"/>
    <p:sldId id="300" r:id="rId10"/>
    <p:sldId id="301" r:id="rId11"/>
    <p:sldId id="302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2" r:id="rId22"/>
    <p:sldId id="314" r:id="rId23"/>
    <p:sldId id="315" r:id="rId24"/>
    <p:sldId id="348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50" r:id="rId33"/>
    <p:sldId id="337" r:id="rId34"/>
    <p:sldId id="338" r:id="rId35"/>
    <p:sldId id="339" r:id="rId36"/>
    <p:sldId id="340" r:id="rId37"/>
    <p:sldId id="341" r:id="rId38"/>
    <p:sldId id="342" r:id="rId39"/>
    <p:sldId id="352" r:id="rId40"/>
    <p:sldId id="351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3"/>
    <p:restoredTop sz="94444"/>
  </p:normalViewPr>
  <p:slideViewPr>
    <p:cSldViewPr snapToGrid="0" snapToObjects="1">
      <p:cViewPr varScale="1">
        <p:scale>
          <a:sx n="77" d="100"/>
          <a:sy n="77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68E31-5810-9749-A21E-2E8B94F57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C4D679-4675-CF4E-8B9B-7FFD4EDD7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121413-5DC9-D647-8F9F-2F99DEEE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3F1EA0-F548-E14A-87BB-6B5B24F4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E1E6DC-E0E7-A041-B4CE-29DC092E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43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4A98CD-3436-A240-8263-90AF6E07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CF0233-E93C-0A4F-BC24-826D3C564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A061A-2BD5-7544-8F8B-45E35E7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6AE6AB-9DA5-7345-8774-6B3905FDD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4BCE-C36B-794B-B968-53D277A38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9963EF-A95F-C848-88EB-60E4AC55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24FE9F-B894-C843-974A-015E9E09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D658A-4BDE-DE41-B134-51EE7124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28C55-795E-DD4F-BF9D-CED1E9B01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98B00-B2BD-D34E-A56F-DF312FBE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1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7BB23-688D-604B-A662-B0C4A1A2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D5F6D-022A-5747-9864-D64EBC72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771A03-BBAF-C741-B529-5ADAE33F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7E5AD0-30A7-CB4A-975D-4DBD9F32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6491CA-1E76-D346-B87C-6DF527DB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1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20ED38-A548-194E-8B9C-0F40BE025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79FDFE-1E28-F148-B938-67E9632F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1CDDB-2DCB-144B-82CD-CB3D77D3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6AB19-25F5-DF44-8399-B2782501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4AAF5-92E7-AC47-9AA7-9898EB6B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02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8BF6E-668C-E14B-89AB-7CA63E3A8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32C3D-8C7B-3945-9F20-5CBB66849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E63279-9928-A141-8930-EAD994431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D02303-0886-1146-BAD6-71A23DAE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62799C-64B0-6E42-835C-97227A66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7FB065-8D5C-724A-968F-E5A83C16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95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D2D4D-F4E9-0443-A415-43310D2C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ACFD1B-5298-DC40-8E88-B6D24FA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0E5E85-2673-8D48-8EC6-ED463066A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4D918C7-9BEC-3A46-B70C-D1D292517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9230E8-B3AA-0449-B4F6-BDF50E627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A3EBFED-2CC7-9F4B-909B-24BA54BA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CE4D1D-4B18-EB45-9CD3-CE81ACED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A4A013-B6D2-9F4B-ACD2-DD7D16C1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9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E99035-10F7-E642-BB43-EB26548F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A5E86D2-0EA0-DF4F-B70C-5ED0A984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AB80A1-C44E-F84E-A834-356069A8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5019E4-40F1-CB41-AF33-74670133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25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FA397B3-9134-FA4C-A8A8-EE457D60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1CF5C5-93B3-C849-9E0A-CA865AB0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4EB03-FD9B-DD45-A4E7-437C484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7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C14BC-8554-404A-80E7-12FC3FB9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BF16A3-386B-7449-9709-C2E41EAD5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E415B2-EAB4-214F-AEEC-40F50F83A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735681-586F-AE4C-AA46-0E47A22B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A89F6-5A3D-294C-A430-A54A7128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FBA5C-65A9-2242-BB3B-E0FCFB6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6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00A95-D523-B64A-897A-374CD719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4D9D0E7-B63B-B941-896E-9667F8B7B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B31584-900A-4447-B0E8-915F77954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387B0C-DCD1-7B4F-A693-329E8E97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2F2792-03E4-4348-9798-AC0B0235B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6588AD-E559-6342-9177-2DC214D9C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64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64E15D-7D1C-9942-9326-71E1A782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CC64E0-7F4A-AA41-B6C7-A7087C823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FE1E8-DD28-0D43-881D-811BA5121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89BF-C277-4446-B38C-6A378E6E9C40}" type="datetimeFigureOut">
              <a:rPr lang="fr-FR" smtClean="0"/>
              <a:t>26/10/2018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6DC596-C95F-6048-8532-CE0CB54C5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36573-3EEB-EB42-AF99-EE906FB77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EF1ED-BD2F-F043-8DCA-0509DCB660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110653-9635-5740-90D2-EBDCEFF94E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Wortschatz</a:t>
            </a:r>
            <a:r>
              <a:rPr lang="fr-FR" dirty="0"/>
              <a:t> – </a:t>
            </a:r>
            <a:r>
              <a:rPr lang="fr-FR" dirty="0" err="1"/>
              <a:t>Kapitel</a:t>
            </a:r>
            <a:r>
              <a:rPr lang="fr-FR" dirty="0"/>
              <a:t>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79CF15-2738-4741-AFB7-651364255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dirty="0" err="1"/>
              <a:t>Meine</a:t>
            </a:r>
            <a:r>
              <a:rPr lang="fr-FR" sz="4400" dirty="0"/>
              <a:t> </a:t>
            </a:r>
            <a:r>
              <a:rPr lang="fr-FR" sz="4400" dirty="0" err="1"/>
              <a:t>Stadt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08976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</a:t>
            </a:r>
            <a:r>
              <a:rPr lang="fr-FR" b="1" dirty="0" err="1">
                <a:solidFill>
                  <a:srgbClr val="FF0000"/>
                </a:solidFill>
              </a:rPr>
              <a:t>Weg</a:t>
            </a:r>
            <a:r>
              <a:rPr lang="fr-FR" b="1" dirty="0">
                <a:solidFill>
                  <a:srgbClr val="FF0000"/>
                </a:solidFill>
              </a:rPr>
              <a:t>, -e</a:t>
            </a:r>
          </a:p>
        </p:txBody>
      </p:sp>
      <p:sp>
        <p:nvSpPr>
          <p:cNvPr id="3" name="AutoShape 2" descr="Bildergebnis für weg">
            <a:extLst>
              <a:ext uri="{FF2B5EF4-FFF2-40B4-BE49-F238E27FC236}">
                <a16:creationId xmlns:a16="http://schemas.microsoft.com/office/drawing/2014/main" id="{D1D8D870-F94C-FA47-8762-A685953733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6550" y="2139950"/>
            <a:ext cx="38989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4" name="Picture 4" descr="Piste En Bois, Web, L'Écart, Nature, Sentier, Printemps">
            <a:extLst>
              <a:ext uri="{FF2B5EF4-FFF2-40B4-BE49-F238E27FC236}">
                <a16:creationId xmlns:a16="http://schemas.microsoft.com/office/drawing/2014/main" id="{F3E186C5-BDB9-924A-965B-508A087008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38" y="2139950"/>
            <a:ext cx="5620124" cy="371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rechts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8" name="Picture 4" descr="Bildergebnis für rechts">
            <a:extLst>
              <a:ext uri="{FF2B5EF4-FFF2-40B4-BE49-F238E27FC236}">
                <a16:creationId xmlns:a16="http://schemas.microsoft.com/office/drawing/2014/main" id="{25CD8C83-9376-1D4E-A7BE-EDCF0FF1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45494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5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links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links icon">
            <a:extLst>
              <a:ext uri="{FF2B5EF4-FFF2-40B4-BE49-F238E27FC236}">
                <a16:creationId xmlns:a16="http://schemas.microsoft.com/office/drawing/2014/main" id="{C04EF47C-444B-2E4A-BED4-2F0E420ACA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1473200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links icon">
            <a:extLst>
              <a:ext uri="{FF2B5EF4-FFF2-40B4-BE49-F238E27FC236}">
                <a16:creationId xmlns:a16="http://schemas.microsoft.com/office/drawing/2014/main" id="{38A876AA-B65D-3546-8676-0E6A7ACF70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2600" y="1625600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4" name="Picture 6" descr="Bildergebnis für links icon">
            <a:extLst>
              <a:ext uri="{FF2B5EF4-FFF2-40B4-BE49-F238E27FC236}">
                <a16:creationId xmlns:a16="http://schemas.microsoft.com/office/drawing/2014/main" id="{03DA9725-3DC8-8441-B5C4-5A4AE92F7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45494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3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geradeaus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geradeaus">
            <a:extLst>
              <a:ext uri="{FF2B5EF4-FFF2-40B4-BE49-F238E27FC236}">
                <a16:creationId xmlns:a16="http://schemas.microsoft.com/office/drawing/2014/main" id="{21E4020A-CC77-DF4C-B4D9-1025F486C5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1473200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Bildergebnis für geradeaus">
            <a:extLst>
              <a:ext uri="{FF2B5EF4-FFF2-40B4-BE49-F238E27FC236}">
                <a16:creationId xmlns:a16="http://schemas.microsoft.com/office/drawing/2014/main" id="{40DEA678-9DDC-504D-9FA2-DF656E654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2600" y="1625600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8" name="Picture 6" descr="Bildergebnis für geradeaus fahren">
            <a:extLst>
              <a:ext uri="{FF2B5EF4-FFF2-40B4-BE49-F238E27FC236}">
                <a16:creationId xmlns:a16="http://schemas.microsoft.com/office/drawing/2014/main" id="{DDEB9E47-106A-3A4A-8E75-017F5672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045494"/>
            <a:ext cx="39116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Gehr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rechts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und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dann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geradeaus</a:t>
            </a:r>
            <a:r>
              <a:rPr lang="fr-FR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0059D-E8F6-1E4E-850B-C8F9EC8F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Va à droite et ensuite tout droit.</a:t>
            </a:r>
          </a:p>
        </p:txBody>
      </p:sp>
    </p:spTree>
    <p:extLst>
      <p:ext uri="{BB962C8B-B14F-4D97-AF65-F5344CB8AC3E}">
        <p14:creationId xmlns:p14="http://schemas.microsoft.com/office/powerpoint/2010/main" val="4312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7F23A8-1660-684E-A93C-761A70505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486" y="2168399"/>
            <a:ext cx="4141027" cy="319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auf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E26402-17C5-134F-AD72-7F189AB3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2484110"/>
            <a:ext cx="4880257" cy="303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unter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E1BB89E-6B42-BE4F-A224-76820B054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08" y="2711886"/>
            <a:ext cx="4029420" cy="25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vor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34DA7C-8A22-1E4B-8C40-BA9F8AE4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190" y="2630767"/>
            <a:ext cx="4009775" cy="25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hinter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17AD693-3BDA-844B-8132-AC6431F8B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316" y="2717426"/>
            <a:ext cx="4393996" cy="250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DBF66-935E-1345-993E-171901326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 der </a:t>
            </a:r>
            <a:r>
              <a:rPr lang="fr-FR" dirty="0" err="1"/>
              <a:t>Stadt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7860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C21D9EE-5D86-B64E-8BE5-77685639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2978897"/>
            <a:ext cx="3426758" cy="23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neben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850497-6558-DF49-AF68-9F70AF67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91" y="2855632"/>
            <a:ext cx="3617753" cy="20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5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über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77891B-2D03-4F4B-A12D-9A6FF633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18" y="2718173"/>
            <a:ext cx="3051362" cy="251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zwischen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D2D2BC-FC03-054E-80A3-E5A82136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27" y="2779059"/>
            <a:ext cx="3451411" cy="26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DBF66-935E-1345-993E-171901326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Geschäfte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76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</a:t>
            </a:r>
            <a:r>
              <a:rPr lang="fr-FR" b="1" dirty="0" err="1">
                <a:solidFill>
                  <a:srgbClr val="FF0000"/>
                </a:solidFill>
              </a:rPr>
              <a:t>Bäckerei</a:t>
            </a:r>
            <a:r>
              <a:rPr lang="fr-FR" b="1" dirty="0">
                <a:solidFill>
                  <a:srgbClr val="FF0000"/>
                </a:solidFill>
              </a:rPr>
              <a:t>, -en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bäckerei">
            <a:extLst>
              <a:ext uri="{FF2B5EF4-FFF2-40B4-BE49-F238E27FC236}">
                <a16:creationId xmlns:a16="http://schemas.microsoft.com/office/drawing/2014/main" id="{0595FE2C-C667-7546-B985-8513B247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196215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316" name="Picture 4" descr="Bildergebnis für bäckerei">
            <a:extLst>
              <a:ext uri="{FF2B5EF4-FFF2-40B4-BE49-F238E27FC236}">
                <a16:creationId xmlns:a16="http://schemas.microsoft.com/office/drawing/2014/main" id="{74F9D4C4-4305-E549-B4F6-D525EFA9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9" y="2211916"/>
            <a:ext cx="5479421" cy="36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9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Kiosk, -e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AutoShape 2" descr="Bildergebnis für im kiosk">
            <a:extLst>
              <a:ext uri="{FF2B5EF4-FFF2-40B4-BE49-F238E27FC236}">
                <a16:creationId xmlns:a16="http://schemas.microsoft.com/office/drawing/2014/main" id="{0F5AF127-F53B-6B4D-BF04-244BC51D2D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2063750"/>
            <a:ext cx="39116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0" name="Picture 4" descr="Bildergebnis für im kiosk">
            <a:extLst>
              <a:ext uri="{FF2B5EF4-FFF2-40B4-BE49-F238E27FC236}">
                <a16:creationId xmlns:a16="http://schemas.microsoft.com/office/drawing/2014/main" id="{1F86875E-91F6-514B-A7AF-CBEB1938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7" y="2063750"/>
            <a:ext cx="5215466" cy="37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</a:t>
            </a:r>
            <a:r>
              <a:rPr lang="fr-FR" b="1" dirty="0" err="1">
                <a:solidFill>
                  <a:srgbClr val="FF0000"/>
                </a:solidFill>
              </a:rPr>
              <a:t>Apotheke</a:t>
            </a:r>
            <a:r>
              <a:rPr lang="fr-FR" b="1" dirty="0">
                <a:solidFill>
                  <a:srgbClr val="FF0000"/>
                </a:solidFill>
              </a:rPr>
              <a:t>, -n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 descr="Bildergebnis für apotheke">
            <a:extLst>
              <a:ext uri="{FF2B5EF4-FFF2-40B4-BE49-F238E27FC236}">
                <a16:creationId xmlns:a16="http://schemas.microsoft.com/office/drawing/2014/main" id="{B61F80CC-B9E3-6545-878B-438358C6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706" y="2106083"/>
            <a:ext cx="4977094" cy="366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6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Post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AutoShape 2" descr="Bildergebnis für postkasten haus">
            <a:extLst>
              <a:ext uri="{FF2B5EF4-FFF2-40B4-BE49-F238E27FC236}">
                <a16:creationId xmlns:a16="http://schemas.microsoft.com/office/drawing/2014/main" id="{EC7639E1-DFE6-2743-957B-ED22B1A11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18000" y="1060450"/>
            <a:ext cx="3556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postkasten haus">
            <a:extLst>
              <a:ext uri="{FF2B5EF4-FFF2-40B4-BE49-F238E27FC236}">
                <a16:creationId xmlns:a16="http://schemas.microsoft.com/office/drawing/2014/main" id="{80FE11C7-3C61-274F-AEAE-0C546B20A5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2127250"/>
            <a:ext cx="39116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390" name="Picture 6" descr="Bildergebnis für postkasten haus">
            <a:extLst>
              <a:ext uri="{FF2B5EF4-FFF2-40B4-BE49-F238E27FC236}">
                <a16:creationId xmlns:a16="http://schemas.microsoft.com/office/drawing/2014/main" id="{D993A95C-7EC1-F545-9F75-A6010BC6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17" y="2127250"/>
            <a:ext cx="5488165" cy="36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Bank, -en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 descr="Bildergebnis für bank schweiz">
            <a:extLst>
              <a:ext uri="{FF2B5EF4-FFF2-40B4-BE49-F238E27FC236}">
                <a16:creationId xmlns:a16="http://schemas.microsoft.com/office/drawing/2014/main" id="{89DC4822-0ADD-5941-81E8-D7D6513C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34" y="2434165"/>
            <a:ext cx="5833533" cy="29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Das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Zentrum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0059D-E8F6-1E4E-850B-C8F9EC8F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Le centre</a:t>
            </a:r>
          </a:p>
        </p:txBody>
      </p:sp>
    </p:spTree>
    <p:extLst>
      <p:ext uri="{BB962C8B-B14F-4D97-AF65-F5344CB8AC3E}">
        <p14:creationId xmlns:p14="http://schemas.microsoft.com/office/powerpoint/2010/main" val="3085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Einkaufen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er </a:t>
            </a:r>
            <a:r>
              <a:rPr lang="fr-FR" b="1" dirty="0" err="1">
                <a:solidFill>
                  <a:srgbClr val="FF0000"/>
                </a:solidFill>
              </a:rPr>
              <a:t>kauft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ein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 descr="Bildergebnis für einkaufen">
            <a:extLst>
              <a:ext uri="{FF2B5EF4-FFF2-40B4-BE49-F238E27FC236}">
                <a16:creationId xmlns:a16="http://schemas.microsoft.com/office/drawing/2014/main" id="{01EB717A-1FBC-5C49-9894-B2BDC8EB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3" y="2008716"/>
            <a:ext cx="5810157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9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Bezahlen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er </a:t>
            </a:r>
            <a:r>
              <a:rPr lang="fr-FR" b="1" dirty="0" err="1">
                <a:solidFill>
                  <a:srgbClr val="FF0000"/>
                </a:solidFill>
              </a:rPr>
              <a:t>bezahlt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bezahlen euro">
            <a:extLst>
              <a:ext uri="{FF2B5EF4-FFF2-40B4-BE49-F238E27FC236}">
                <a16:creationId xmlns:a16="http://schemas.microsoft.com/office/drawing/2014/main" id="{0C1169CB-DF36-D342-9D73-EEFF6ABCC2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2101850"/>
            <a:ext cx="39116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60" name="Picture 4" descr="Bildergebnis für bezahlen euro">
            <a:extLst>
              <a:ext uri="{FF2B5EF4-FFF2-40B4-BE49-F238E27FC236}">
                <a16:creationId xmlns:a16="http://schemas.microsoft.com/office/drawing/2014/main" id="{72F2E780-818F-7C42-BBC5-4CD242CA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659" y="2188369"/>
            <a:ext cx="5448682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3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DBF66-935E-1345-993E-171901326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Schulsachen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824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Das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Blatt</a:t>
            </a:r>
            <a:r>
              <a:rPr lang="fr-FR" b="1" dirty="0">
                <a:solidFill>
                  <a:srgbClr val="FF0000"/>
                </a:solidFill>
              </a:rPr>
              <a:t>, -¨er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blatt papier">
            <a:extLst>
              <a:ext uri="{FF2B5EF4-FFF2-40B4-BE49-F238E27FC236}">
                <a16:creationId xmlns:a16="http://schemas.microsoft.com/office/drawing/2014/main" id="{50392E31-4D35-DC4C-8042-30A3C7D9F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1130300"/>
            <a:ext cx="39116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7652" name="Picture 4" descr="Bildergebnis für blatt papier">
            <a:extLst>
              <a:ext uri="{FF2B5EF4-FFF2-40B4-BE49-F238E27FC236}">
                <a16:creationId xmlns:a16="http://schemas.microsoft.com/office/drawing/2014/main" id="{7D87757A-5452-7A47-8D24-9CFAA3DA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69" y="1880394"/>
            <a:ext cx="3017462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8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</a:t>
            </a:r>
            <a:r>
              <a:rPr lang="fr-FR" b="1" dirty="0" err="1">
                <a:solidFill>
                  <a:srgbClr val="FF0000"/>
                </a:solidFill>
              </a:rPr>
              <a:t>Kuli</a:t>
            </a:r>
            <a:r>
              <a:rPr lang="fr-FR" b="1" dirty="0">
                <a:solidFill>
                  <a:srgbClr val="FF0000"/>
                </a:solidFill>
              </a:rPr>
              <a:t>, -s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kuli">
            <a:extLst>
              <a:ext uri="{FF2B5EF4-FFF2-40B4-BE49-F238E27FC236}">
                <a16:creationId xmlns:a16="http://schemas.microsoft.com/office/drawing/2014/main" id="{50282090-D204-7B4D-B5BD-5B0A4A92F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3150" y="1568450"/>
            <a:ext cx="49657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76" name="Picture 4" descr="Bildergebnis für kuli">
            <a:extLst>
              <a:ext uri="{FF2B5EF4-FFF2-40B4-BE49-F238E27FC236}">
                <a16:creationId xmlns:a16="http://schemas.microsoft.com/office/drawing/2014/main" id="{E9A8AC16-5E39-8B45-9E34-5846DB872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22" y="2178050"/>
            <a:ext cx="5483755" cy="364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1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</a:t>
            </a:r>
            <a:r>
              <a:rPr lang="fr-FR" b="1" dirty="0" err="1">
                <a:solidFill>
                  <a:srgbClr val="FF0000"/>
                </a:solidFill>
              </a:rPr>
              <a:t>Bleistift</a:t>
            </a:r>
            <a:r>
              <a:rPr lang="fr-FR" b="1" dirty="0">
                <a:solidFill>
                  <a:srgbClr val="FF0000"/>
                </a:solidFill>
              </a:rPr>
              <a:t>, -e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 descr="Bildergebnis für bleistift">
            <a:extLst>
              <a:ext uri="{FF2B5EF4-FFF2-40B4-BE49-F238E27FC236}">
                <a16:creationId xmlns:a16="http://schemas.microsoft.com/office/drawing/2014/main" id="{04371EFE-1224-D448-9C1B-3577D365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284" y="2533649"/>
            <a:ext cx="6967240" cy="251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3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</a:t>
            </a:r>
            <a:r>
              <a:rPr lang="fr-FR" b="1" dirty="0" err="1">
                <a:solidFill>
                  <a:srgbClr val="FF0000"/>
                </a:solidFill>
              </a:rPr>
              <a:t>Radiergummi</a:t>
            </a:r>
            <a:r>
              <a:rPr lang="fr-FR" b="1" dirty="0">
                <a:solidFill>
                  <a:srgbClr val="FF0000"/>
                </a:solidFill>
              </a:rPr>
              <a:t>, -s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 descr="Bildergebnis für radiergummi">
            <a:extLst>
              <a:ext uri="{FF2B5EF4-FFF2-40B4-BE49-F238E27FC236}">
                <a16:creationId xmlns:a16="http://schemas.microsoft.com/office/drawing/2014/main" id="{BBD73BA7-AC94-6A4F-8AC2-D9DBE9304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343944"/>
            <a:ext cx="4965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Das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Lineal</a:t>
            </a:r>
            <a:r>
              <a:rPr lang="fr-FR" b="1" dirty="0">
                <a:solidFill>
                  <a:srgbClr val="FF0000"/>
                </a:solidFill>
              </a:rPr>
              <a:t>, -e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AutoShape 2" descr="Bildergebnis für lineal">
            <a:extLst>
              <a:ext uri="{FF2B5EF4-FFF2-40B4-BE49-F238E27FC236}">
                <a16:creationId xmlns:a16="http://schemas.microsoft.com/office/drawing/2014/main" id="{CDA53BA9-0DD4-054D-9078-1BA7F1F00C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3150" y="2603500"/>
            <a:ext cx="49657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lineal">
            <a:extLst>
              <a:ext uri="{FF2B5EF4-FFF2-40B4-BE49-F238E27FC236}">
                <a16:creationId xmlns:a16="http://schemas.microsoft.com/office/drawing/2014/main" id="{711848EC-7FF0-CC48-893B-280EB14C21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2609850"/>
            <a:ext cx="4940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750" name="Picture 6" descr="Bildergebnis für lineal">
            <a:extLst>
              <a:ext uri="{FF2B5EF4-FFF2-40B4-BE49-F238E27FC236}">
                <a16:creationId xmlns:a16="http://schemas.microsoft.com/office/drawing/2014/main" id="{4B93601C-B59A-3746-9C0A-DC650F55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16" y="2528094"/>
            <a:ext cx="5877767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</a:t>
            </a:r>
            <a:r>
              <a:rPr lang="fr-FR" b="1" dirty="0" err="1">
                <a:solidFill>
                  <a:srgbClr val="FF0000"/>
                </a:solidFill>
              </a:rPr>
              <a:t>Schere</a:t>
            </a:r>
            <a:r>
              <a:rPr lang="fr-FR" b="1" dirty="0">
                <a:solidFill>
                  <a:srgbClr val="FF0000"/>
                </a:solidFill>
              </a:rPr>
              <a:t>, -n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2" descr="Bildergebnis für schere">
            <a:extLst>
              <a:ext uri="{FF2B5EF4-FFF2-40B4-BE49-F238E27FC236}">
                <a16:creationId xmlns:a16="http://schemas.microsoft.com/office/drawing/2014/main" id="{6F2CA5A4-20A4-BD46-AE4A-326AAA1B7D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13150" y="1676400"/>
            <a:ext cx="49657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772" name="Picture 4" descr="Bildergebnis für schere">
            <a:extLst>
              <a:ext uri="{FF2B5EF4-FFF2-40B4-BE49-F238E27FC236}">
                <a16:creationId xmlns:a16="http://schemas.microsoft.com/office/drawing/2014/main" id="{42BACD6D-81F6-024C-BB22-6E140E103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343944"/>
            <a:ext cx="4965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6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DBF66-935E-1345-993E-171901326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Geschichte</a:t>
            </a:r>
            <a:r>
              <a:rPr lang="fr-FR" dirty="0"/>
              <a:t> </a:t>
            </a:r>
            <a:r>
              <a:rPr lang="fr-FR" dirty="0" err="1"/>
              <a:t>verstehen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58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Das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Hotel</a:t>
            </a:r>
            <a:r>
              <a:rPr lang="fr-FR" b="1" dirty="0">
                <a:solidFill>
                  <a:srgbClr val="FF0000"/>
                </a:solidFill>
              </a:rPr>
              <a:t>, -s</a:t>
            </a:r>
          </a:p>
        </p:txBody>
      </p:sp>
      <p:pic>
        <p:nvPicPr>
          <p:cNvPr id="1026" name="Picture 2" descr="Résultat de recherche d'images pour &quot;hotel&quot;">
            <a:extLst>
              <a:ext uri="{FF2B5EF4-FFF2-40B4-BE49-F238E27FC236}">
                <a16:creationId xmlns:a16="http://schemas.microsoft.com/office/drawing/2014/main" id="{F591D81E-BB6A-A84F-9F3E-D7F286DE7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720" y="2341033"/>
            <a:ext cx="745855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Das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Handy</a:t>
            </a:r>
            <a:r>
              <a:rPr lang="fr-FR" b="1" dirty="0">
                <a:solidFill>
                  <a:srgbClr val="FF0000"/>
                </a:solidFill>
              </a:rPr>
              <a:t>, -s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AutoShape 4" descr="Résultat de recherche d'images pour &quot;samsung&quot;">
            <a:extLst>
              <a:ext uri="{FF2B5EF4-FFF2-40B4-BE49-F238E27FC236}">
                <a16:creationId xmlns:a16="http://schemas.microsoft.com/office/drawing/2014/main" id="{26369D7F-4616-7C4A-8649-2452488665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7900" y="622300"/>
            <a:ext cx="51562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3794" name="Picture 2" descr="Bildergebnis für handy">
            <a:extLst>
              <a:ext uri="{FF2B5EF4-FFF2-40B4-BE49-F238E27FC236}">
                <a16:creationId xmlns:a16="http://schemas.microsoft.com/office/drawing/2014/main" id="{C5D1964B-D150-E246-82B0-7B684BF7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2" y="2118782"/>
            <a:ext cx="3793067" cy="379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4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</a:t>
            </a:r>
            <a:r>
              <a:rPr lang="fr-FR" b="1" dirty="0" err="1">
                <a:solidFill>
                  <a:srgbClr val="FF0000"/>
                </a:solidFill>
              </a:rPr>
              <a:t>Sportplatz</a:t>
            </a:r>
            <a:r>
              <a:rPr lang="fr-FR" b="1" dirty="0">
                <a:solidFill>
                  <a:srgbClr val="FF0000"/>
                </a:solidFill>
              </a:rPr>
              <a:t>, -¨e</a:t>
            </a:r>
          </a:p>
        </p:txBody>
      </p:sp>
      <p:sp>
        <p:nvSpPr>
          <p:cNvPr id="3" name="AutoShape 2" descr="Bildergebnis für sportplatz">
            <a:extLst>
              <a:ext uri="{FF2B5EF4-FFF2-40B4-BE49-F238E27FC236}">
                <a16:creationId xmlns:a16="http://schemas.microsoft.com/office/drawing/2014/main" id="{9992C327-34B2-4447-9C49-6FC29D501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sportplatz">
            <a:extLst>
              <a:ext uri="{FF2B5EF4-FFF2-40B4-BE49-F238E27FC236}">
                <a16:creationId xmlns:a16="http://schemas.microsoft.com/office/drawing/2014/main" id="{49A15CB4-35B0-E445-A472-D1102BAE1B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2330450"/>
            <a:ext cx="39116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Bildergebnis für sportplatz">
            <a:extLst>
              <a:ext uri="{FF2B5EF4-FFF2-40B4-BE49-F238E27FC236}">
                <a16:creationId xmlns:a16="http://schemas.microsoft.com/office/drawing/2014/main" id="{749F99DE-FF58-5248-8D0C-5ADF6D5559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2600" y="2482850"/>
            <a:ext cx="39116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 descr="Bildergebnis für sportplatz">
            <a:extLst>
              <a:ext uri="{FF2B5EF4-FFF2-40B4-BE49-F238E27FC236}">
                <a16:creationId xmlns:a16="http://schemas.microsoft.com/office/drawing/2014/main" id="{6236C6F1-A356-2844-A2D8-049D0C71D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45000" y="2635250"/>
            <a:ext cx="39116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0" name="Picture 12" descr="Bildergebnis für sportplatz">
            <a:extLst>
              <a:ext uri="{FF2B5EF4-FFF2-40B4-BE49-F238E27FC236}">
                <a16:creationId xmlns:a16="http://schemas.microsoft.com/office/drawing/2014/main" id="{4B7F51A8-1D52-7046-A87A-D9FC5769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819275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4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Der Bahnhof, -¨e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AutoShape 2" descr="Bildergebnis für bahnhof">
            <a:extLst>
              <a:ext uri="{FF2B5EF4-FFF2-40B4-BE49-F238E27FC236}">
                <a16:creationId xmlns:a16="http://schemas.microsoft.com/office/drawing/2014/main" id="{D239D018-3634-0340-8C0C-62804FC88E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196215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bahnhof">
            <a:extLst>
              <a:ext uri="{FF2B5EF4-FFF2-40B4-BE49-F238E27FC236}">
                <a16:creationId xmlns:a16="http://schemas.microsoft.com/office/drawing/2014/main" id="{A9FF1AA2-AE6B-E740-AA91-55D700186B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2600" y="2114550"/>
            <a:ext cx="39116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 descr="Bildergebnis für bahnhof">
            <a:extLst>
              <a:ext uri="{FF2B5EF4-FFF2-40B4-BE49-F238E27FC236}">
                <a16:creationId xmlns:a16="http://schemas.microsoft.com/office/drawing/2014/main" id="{0E63C411-3E91-FD40-9C35-B7F8CE87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76" y="1844145"/>
            <a:ext cx="6084447" cy="404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44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</a:t>
            </a:r>
            <a:r>
              <a:rPr lang="fr-FR" b="1" dirty="0" err="1">
                <a:solidFill>
                  <a:srgbClr val="FF0000"/>
                </a:solidFill>
              </a:rPr>
              <a:t>Fahrkarte</a:t>
            </a:r>
            <a:r>
              <a:rPr lang="fr-FR" b="1" dirty="0">
                <a:solidFill>
                  <a:srgbClr val="FF0000"/>
                </a:solidFill>
              </a:rPr>
              <a:t>, -n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Bildergebnis für fahrkarte">
            <a:extLst>
              <a:ext uri="{FF2B5EF4-FFF2-40B4-BE49-F238E27FC236}">
                <a16:creationId xmlns:a16="http://schemas.microsoft.com/office/drawing/2014/main" id="{6107E746-DEF9-C448-B119-CA70053A8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/>
          <a:stretch/>
        </p:blipFill>
        <p:spPr bwMode="auto">
          <a:xfrm>
            <a:off x="4219465" y="2616994"/>
            <a:ext cx="3753069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warten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er </a:t>
            </a:r>
            <a:r>
              <a:rPr lang="fr-FR" b="1" dirty="0" err="1">
                <a:solidFill>
                  <a:srgbClr val="FF0000"/>
                </a:solidFill>
              </a:rPr>
              <a:t>wartet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B0059D-E8F6-1E4E-850B-C8F9EC8F8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400" b="1" dirty="0"/>
          </a:p>
          <a:p>
            <a:pPr marL="0" indent="0" algn="ctr">
              <a:buNone/>
            </a:pPr>
            <a:r>
              <a:rPr lang="fr-FR" sz="4400" b="1" dirty="0"/>
              <a:t>attendre</a:t>
            </a:r>
          </a:p>
        </p:txBody>
      </p:sp>
    </p:spTree>
    <p:extLst>
      <p:ext uri="{BB962C8B-B14F-4D97-AF65-F5344CB8AC3E}">
        <p14:creationId xmlns:p14="http://schemas.microsoft.com/office/powerpoint/2010/main" val="42756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F8745-D6C5-B94B-A75B-61CE9648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Die Bank, -¨e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C84977-79A4-DC41-A1C4-BDE3E837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AutoShape 2" descr="Bildergebnis für die Bank park">
            <a:extLst>
              <a:ext uri="{FF2B5EF4-FFF2-40B4-BE49-F238E27FC236}">
                <a16:creationId xmlns:a16="http://schemas.microsoft.com/office/drawing/2014/main" id="{45C1ED87-1EDE-EC49-91D3-6B3FF7E8F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40200" y="2127250"/>
            <a:ext cx="39116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Bildergebnis für die Bank park">
            <a:extLst>
              <a:ext uri="{FF2B5EF4-FFF2-40B4-BE49-F238E27FC236}">
                <a16:creationId xmlns:a16="http://schemas.microsoft.com/office/drawing/2014/main" id="{AF65E697-FEB6-1B44-B4E9-DDC2755723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92600" y="2279650"/>
            <a:ext cx="39116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6" name="Picture 6" descr="Bildergebnis für die Bank park">
            <a:extLst>
              <a:ext uri="{FF2B5EF4-FFF2-40B4-BE49-F238E27FC236}">
                <a16:creationId xmlns:a16="http://schemas.microsoft.com/office/drawing/2014/main" id="{3F2B7911-9A99-3C46-86DD-579C8279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127250"/>
            <a:ext cx="5308600" cy="35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135</Words>
  <Application>Microsoft Macintosh PowerPoint</Application>
  <PresentationFormat>Grand écran</PresentationFormat>
  <Paragraphs>47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Wortschatz – Kapitel 2</vt:lpstr>
      <vt:lpstr>In der Stadt</vt:lpstr>
      <vt:lpstr>Das Zentrum</vt:lpstr>
      <vt:lpstr>Das Hotel, -s</vt:lpstr>
      <vt:lpstr>Der Sportplatz, -¨e</vt:lpstr>
      <vt:lpstr>Der Bahnhof, -¨e</vt:lpstr>
      <vt:lpstr>Die Fahrkarte, -n</vt:lpstr>
      <vt:lpstr>warten er wartet</vt:lpstr>
      <vt:lpstr>Die Bank, -¨e</vt:lpstr>
      <vt:lpstr>Der Weg, -e</vt:lpstr>
      <vt:lpstr>rechts</vt:lpstr>
      <vt:lpstr>links</vt:lpstr>
      <vt:lpstr>geradeaus</vt:lpstr>
      <vt:lpstr>Gehr rechts und dann geradeaus.</vt:lpstr>
      <vt:lpstr>an</vt:lpstr>
      <vt:lpstr>auf</vt:lpstr>
      <vt:lpstr>unter</vt:lpstr>
      <vt:lpstr>vor</vt:lpstr>
      <vt:lpstr>hinter</vt:lpstr>
      <vt:lpstr>in</vt:lpstr>
      <vt:lpstr>neben</vt:lpstr>
      <vt:lpstr>über</vt:lpstr>
      <vt:lpstr>zwischen</vt:lpstr>
      <vt:lpstr>Geschäfte</vt:lpstr>
      <vt:lpstr>Die Bäckerei, -en</vt:lpstr>
      <vt:lpstr>Der Kiosk, -e</vt:lpstr>
      <vt:lpstr>Die Apotheke, -n</vt:lpstr>
      <vt:lpstr>Die Post</vt:lpstr>
      <vt:lpstr>Die Bank, -en</vt:lpstr>
      <vt:lpstr>Einkaufen er kauft ein</vt:lpstr>
      <vt:lpstr>Bezahlen er bezahlt</vt:lpstr>
      <vt:lpstr>Schulsachen</vt:lpstr>
      <vt:lpstr>Das Blatt, -¨er</vt:lpstr>
      <vt:lpstr>Der Kuli, -s</vt:lpstr>
      <vt:lpstr>Der Bleistift, -e</vt:lpstr>
      <vt:lpstr>Der Radiergummi, -s</vt:lpstr>
      <vt:lpstr>Das Lineal, -e</vt:lpstr>
      <vt:lpstr>Die Schere, -n</vt:lpstr>
      <vt:lpstr>Eine Geschichte verstehen</vt:lpstr>
      <vt:lpstr>Das Handy, -s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Imperativ</dc:title>
  <dc:creator>Microsoft Office User</dc:creator>
  <cp:lastModifiedBy>Sandra FASEL</cp:lastModifiedBy>
  <cp:revision>33</cp:revision>
  <dcterms:created xsi:type="dcterms:W3CDTF">2018-09-04T06:28:48Z</dcterms:created>
  <dcterms:modified xsi:type="dcterms:W3CDTF">2018-10-26T08:11:11Z</dcterms:modified>
</cp:coreProperties>
</file>