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5" r:id="rId9"/>
    <p:sldId id="266" r:id="rId10"/>
    <p:sldId id="268" r:id="rId11"/>
    <p:sldId id="267" r:id="rId12"/>
    <p:sldId id="261" r:id="rId13"/>
    <p:sldId id="270" r:id="rId14"/>
    <p:sldId id="271" r:id="rId15"/>
    <p:sldId id="272" r:id="rId16"/>
    <p:sldId id="273" r:id="rId17"/>
    <p:sldId id="274" r:id="rId18"/>
    <p:sldId id="276" r:id="rId19"/>
    <p:sldId id="277" r:id="rId20"/>
    <p:sldId id="278" r:id="rId21"/>
    <p:sldId id="279" r:id="rId22"/>
    <p:sldId id="280" r:id="rId23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07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6127"/>
    <p:restoredTop sz="94663"/>
  </p:normalViewPr>
  <p:slideViewPr>
    <p:cSldViewPr snapToGrid="0" snapToObjects="1">
      <p:cViewPr>
        <p:scale>
          <a:sx n="123" d="100"/>
          <a:sy n="123" d="100"/>
        </p:scale>
        <p:origin x="-104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1BAA8-74E6-E848-B36A-657FC0B566E0}" type="datetimeFigureOut">
              <a:rPr lang="de-DE" smtClean="0"/>
              <a:t>30.10.20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1D8EA-E111-4A46-93D8-AE6D9F343D16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8762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1BAA8-74E6-E848-B36A-657FC0B566E0}" type="datetimeFigureOut">
              <a:rPr lang="de-DE" smtClean="0"/>
              <a:t>30.10.20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1D8EA-E111-4A46-93D8-AE6D9F343D16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4994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1BAA8-74E6-E848-B36A-657FC0B566E0}" type="datetimeFigureOut">
              <a:rPr lang="de-DE" smtClean="0"/>
              <a:t>30.10.20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1D8EA-E111-4A46-93D8-AE6D9F343D16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1865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1BAA8-74E6-E848-B36A-657FC0B566E0}" type="datetimeFigureOut">
              <a:rPr lang="de-DE" smtClean="0"/>
              <a:t>30.10.20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1D8EA-E111-4A46-93D8-AE6D9F343D16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9128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1BAA8-74E6-E848-B36A-657FC0B566E0}" type="datetimeFigureOut">
              <a:rPr lang="de-DE" smtClean="0"/>
              <a:t>30.10.20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1D8EA-E111-4A46-93D8-AE6D9F343D16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2870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1BAA8-74E6-E848-B36A-657FC0B566E0}" type="datetimeFigureOut">
              <a:rPr lang="de-DE" smtClean="0"/>
              <a:t>30.10.20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1D8EA-E111-4A46-93D8-AE6D9F343D16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718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1BAA8-74E6-E848-B36A-657FC0B566E0}" type="datetimeFigureOut">
              <a:rPr lang="de-DE" smtClean="0"/>
              <a:t>30.10.20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1D8EA-E111-4A46-93D8-AE6D9F343D16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983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1BAA8-74E6-E848-B36A-657FC0B566E0}" type="datetimeFigureOut">
              <a:rPr lang="de-DE" smtClean="0"/>
              <a:t>30.10.20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1D8EA-E111-4A46-93D8-AE6D9F343D16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4391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1BAA8-74E6-E848-B36A-657FC0B566E0}" type="datetimeFigureOut">
              <a:rPr lang="de-DE" smtClean="0"/>
              <a:t>30.10.20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1D8EA-E111-4A46-93D8-AE6D9F343D16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9218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1BAA8-74E6-E848-B36A-657FC0B566E0}" type="datetimeFigureOut">
              <a:rPr lang="de-DE" smtClean="0"/>
              <a:t>30.10.20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1D8EA-E111-4A46-93D8-AE6D9F343D16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341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1BAA8-74E6-E848-B36A-657FC0B566E0}" type="datetimeFigureOut">
              <a:rPr lang="de-DE" smtClean="0"/>
              <a:t>30.10.20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1D8EA-E111-4A46-93D8-AE6D9F343D16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3465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D1BAA8-74E6-E848-B36A-657FC0B566E0}" type="datetimeFigureOut">
              <a:rPr lang="de-DE" smtClean="0"/>
              <a:t>30.10.20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1D8EA-E111-4A46-93D8-AE6D9F343D16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6180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5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5" Type="http://schemas.microsoft.com/office/2007/relationships/media" Target="../media/media6.mp3"/><Relationship Id="rId4" Type="http://schemas.openxmlformats.org/officeDocument/2006/relationships/audio" Target="../media/media5.mp3"/><Relationship Id="rId9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8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5" Type="http://schemas.microsoft.com/office/2007/relationships/media" Target="../media/media9.mp3"/><Relationship Id="rId4" Type="http://schemas.openxmlformats.org/officeDocument/2006/relationships/audio" Target="../media/media8.mp3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gk9</a:t>
            </a:r>
            <a:br>
              <a:rPr lang="de-DE" dirty="0"/>
            </a:br>
            <a:r>
              <a:rPr lang="de-DE" dirty="0"/>
              <a:t>Kapitel 2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Kursbuch</a:t>
            </a:r>
          </a:p>
        </p:txBody>
      </p:sp>
    </p:spTree>
    <p:extLst>
      <p:ext uri="{BB962C8B-B14F-4D97-AF65-F5344CB8AC3E}">
        <p14:creationId xmlns:p14="http://schemas.microsoft.com/office/powerpoint/2010/main" val="1960937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7"/>
          <a:stretch/>
        </p:blipFill>
        <p:spPr bwMode="auto">
          <a:xfrm>
            <a:off x="188838" y="175700"/>
            <a:ext cx="8724900" cy="323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7535530"/>
              </p:ext>
            </p:extLst>
          </p:nvPr>
        </p:nvGraphicFramePr>
        <p:xfrm>
          <a:off x="554516" y="3407706"/>
          <a:ext cx="7697118" cy="3261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58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21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067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0231">
                <a:tc>
                  <a:txBody>
                    <a:bodyPr/>
                    <a:lstStyle/>
                    <a:p>
                      <a:r>
                        <a:rPr lang="fr-CH" sz="2800" dirty="0"/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CH" sz="2800" i="1" dirty="0"/>
                        <a:t>der </a:t>
                      </a:r>
                      <a:r>
                        <a:rPr lang="fr-CH" sz="2800" i="1" dirty="0" err="1"/>
                        <a:t>Supermarkt</a:t>
                      </a:r>
                      <a:endParaRPr lang="fr-CH" sz="2800" i="1" dirty="0"/>
                    </a:p>
                    <a:p>
                      <a:endParaRPr lang="fr-CH" sz="2800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CH" sz="2800" i="1" dirty="0"/>
                        <a:t>vor </a:t>
                      </a:r>
                      <a:r>
                        <a:rPr lang="fr-CH" sz="2800" b="1" i="1" dirty="0" err="1"/>
                        <a:t>dem</a:t>
                      </a:r>
                      <a:r>
                        <a:rPr lang="fr-CH" sz="2800" i="1" dirty="0"/>
                        <a:t> </a:t>
                      </a:r>
                      <a:r>
                        <a:rPr lang="fr-CH" sz="2800" i="1" dirty="0" err="1"/>
                        <a:t>Supermarkt</a:t>
                      </a:r>
                      <a:endParaRPr lang="fr-CH" sz="2800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r-CH" sz="2800" dirty="0"/>
                        <a:t>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CH" sz="2800" dirty="0"/>
                    </a:p>
                    <a:p>
                      <a:endParaRPr lang="fr-CH" sz="2800" dirty="0"/>
                    </a:p>
                    <a:p>
                      <a:endParaRPr lang="fr-CH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CH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0231">
                <a:tc>
                  <a:txBody>
                    <a:bodyPr/>
                    <a:lstStyle/>
                    <a:p>
                      <a:r>
                        <a:rPr lang="fr-CH" sz="2800" dirty="0"/>
                        <a:t>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CH" sz="2800" dirty="0"/>
                    </a:p>
                    <a:p>
                      <a:endParaRPr lang="fr-CH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CH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1178804" y="4373696"/>
            <a:ext cx="7271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514350" indent="-514350">
              <a:spcAft>
                <a:spcPts val="300"/>
              </a:spcAft>
              <a:buAutoNum type="arabicPeriod"/>
              <a:defRPr sz="2600" b="1">
                <a:solidFill>
                  <a:srgbClr val="0000FF"/>
                </a:solidFill>
              </a:defRPr>
            </a:lvl1pPr>
          </a:lstStyle>
          <a:p>
            <a:pPr marL="0" indent="0">
              <a:buNone/>
            </a:pPr>
            <a:r>
              <a:rPr lang="fr-CH" sz="2800" b="0" dirty="0" err="1"/>
              <a:t>das</a:t>
            </a:r>
            <a:r>
              <a:rPr lang="fr-CH" sz="2800" b="0" dirty="0"/>
              <a:t> Kino				</a:t>
            </a:r>
            <a:r>
              <a:rPr lang="fr-CH" sz="2800" b="0" dirty="0" err="1"/>
              <a:t>neben</a:t>
            </a:r>
            <a:r>
              <a:rPr lang="fr-CH" sz="2800" b="0" dirty="0"/>
              <a:t> </a:t>
            </a:r>
            <a:r>
              <a:rPr lang="fr-CH" sz="2800" dirty="0" err="1"/>
              <a:t>dem</a:t>
            </a:r>
            <a:r>
              <a:rPr lang="fr-CH" sz="2800" b="0" dirty="0"/>
              <a:t> Kino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178804" y="5722069"/>
            <a:ext cx="6753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514350" indent="-514350">
              <a:spcAft>
                <a:spcPts val="300"/>
              </a:spcAft>
              <a:buAutoNum type="arabicPeriod"/>
              <a:defRPr sz="2600" b="1">
                <a:solidFill>
                  <a:srgbClr val="0000FF"/>
                </a:solidFill>
              </a:defRPr>
            </a:lvl1pPr>
          </a:lstStyle>
          <a:p>
            <a:pPr marL="0" indent="0">
              <a:buNone/>
            </a:pPr>
            <a:r>
              <a:rPr lang="fr-CH" sz="2800" b="0" dirty="0"/>
              <a:t>die Bank				</a:t>
            </a:r>
            <a:r>
              <a:rPr lang="fr-CH" sz="2800" b="0" dirty="0" err="1"/>
              <a:t>auf</a:t>
            </a:r>
            <a:r>
              <a:rPr lang="fr-CH" sz="2800" b="0" dirty="0"/>
              <a:t> </a:t>
            </a:r>
            <a:r>
              <a:rPr lang="fr-CH" sz="2800" dirty="0"/>
              <a:t>der </a:t>
            </a:r>
            <a:r>
              <a:rPr lang="fr-CH" sz="2800" b="0" dirty="0"/>
              <a:t>Bank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178804" y="4765274"/>
            <a:ext cx="7271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514350" indent="-514350">
              <a:spcAft>
                <a:spcPts val="300"/>
              </a:spcAft>
              <a:buAutoNum type="arabicPeriod"/>
              <a:defRPr sz="2600" b="1">
                <a:solidFill>
                  <a:srgbClr val="0000FF"/>
                </a:solidFill>
              </a:defRPr>
            </a:lvl1pPr>
          </a:lstStyle>
          <a:p>
            <a:pPr marL="0" indent="0">
              <a:buNone/>
            </a:pPr>
            <a:r>
              <a:rPr lang="fr-CH" sz="2800" b="0" dirty="0" err="1"/>
              <a:t>das</a:t>
            </a:r>
            <a:r>
              <a:rPr lang="fr-CH" sz="2800" b="0" dirty="0"/>
              <a:t> </a:t>
            </a:r>
            <a:r>
              <a:rPr lang="fr-CH" sz="2800" b="0" dirty="0" err="1"/>
              <a:t>Kaufhaus</a:t>
            </a:r>
            <a:r>
              <a:rPr lang="fr-CH" sz="2800" b="0" dirty="0"/>
              <a:t>		</a:t>
            </a:r>
            <a:r>
              <a:rPr lang="fr-CH" sz="2800" dirty="0" err="1"/>
              <a:t>im</a:t>
            </a:r>
            <a:r>
              <a:rPr lang="fr-CH" sz="2800" b="0" dirty="0"/>
              <a:t> </a:t>
            </a:r>
            <a:r>
              <a:rPr lang="fr-CH" sz="2800" b="0" dirty="0" err="1"/>
              <a:t>Kaufhaus</a:t>
            </a:r>
            <a:endParaRPr lang="fr-CH" sz="2800" b="0" dirty="0"/>
          </a:p>
        </p:txBody>
      </p:sp>
      <p:sp>
        <p:nvSpPr>
          <p:cNvPr id="8" name="ZoneTexte 7"/>
          <p:cNvSpPr txBox="1"/>
          <p:nvPr/>
        </p:nvSpPr>
        <p:spPr>
          <a:xfrm>
            <a:off x="1178804" y="6118356"/>
            <a:ext cx="7271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514350" indent="-514350">
              <a:spcAft>
                <a:spcPts val="300"/>
              </a:spcAft>
              <a:buAutoNum type="arabicPeriod"/>
              <a:defRPr sz="2600" b="1">
                <a:solidFill>
                  <a:srgbClr val="0000FF"/>
                </a:solidFill>
              </a:defRPr>
            </a:lvl1pPr>
          </a:lstStyle>
          <a:p>
            <a:pPr marL="0" indent="0">
              <a:buNone/>
            </a:pPr>
            <a:r>
              <a:rPr lang="fr-CH" sz="2800" b="0" dirty="0"/>
              <a:t>die </a:t>
            </a:r>
            <a:r>
              <a:rPr lang="fr-CH" sz="2800" b="0" dirty="0" err="1"/>
              <a:t>Apotheke</a:t>
            </a:r>
            <a:r>
              <a:rPr lang="fr-CH" sz="2800" b="0" dirty="0"/>
              <a:t>		</a:t>
            </a:r>
            <a:r>
              <a:rPr lang="fr-CH" sz="2800" b="0" dirty="0" err="1"/>
              <a:t>über</a:t>
            </a:r>
            <a:r>
              <a:rPr lang="fr-CH" sz="2800" dirty="0"/>
              <a:t> der</a:t>
            </a:r>
            <a:r>
              <a:rPr lang="fr-CH" sz="2800" b="0" dirty="0"/>
              <a:t> </a:t>
            </a:r>
            <a:r>
              <a:rPr lang="fr-CH" sz="2800" b="0" dirty="0" err="1"/>
              <a:t>Apotheke</a:t>
            </a:r>
            <a:endParaRPr lang="fr-CH" sz="2800" b="0" dirty="0"/>
          </a:p>
        </p:txBody>
      </p:sp>
      <p:sp>
        <p:nvSpPr>
          <p:cNvPr id="10" name="ZoneTexte 9"/>
          <p:cNvSpPr txBox="1"/>
          <p:nvPr/>
        </p:nvSpPr>
        <p:spPr>
          <a:xfrm>
            <a:off x="1167789" y="3850476"/>
            <a:ext cx="7271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514350" indent="-514350">
              <a:spcAft>
                <a:spcPts val="300"/>
              </a:spcAft>
              <a:buAutoNum type="arabicPeriod"/>
              <a:defRPr sz="2600" b="1">
                <a:solidFill>
                  <a:srgbClr val="0000FF"/>
                </a:solidFill>
              </a:defRPr>
            </a:lvl1pPr>
          </a:lstStyle>
          <a:p>
            <a:pPr marL="0" indent="0">
              <a:buNone/>
            </a:pPr>
            <a:r>
              <a:rPr lang="fr-CH" sz="2800" b="0" dirty="0"/>
              <a:t>der </a:t>
            </a:r>
            <a:r>
              <a:rPr lang="fr-CH" sz="2800" b="0" dirty="0" err="1"/>
              <a:t>Apfelbaum</a:t>
            </a:r>
            <a:r>
              <a:rPr lang="fr-CH" sz="2800" b="0" dirty="0"/>
              <a:t>		</a:t>
            </a:r>
            <a:r>
              <a:rPr lang="fr-CH" sz="2800" b="0" dirty="0" err="1"/>
              <a:t>unter</a:t>
            </a:r>
            <a:r>
              <a:rPr lang="fr-CH" sz="2800" b="0" dirty="0"/>
              <a:t> </a:t>
            </a:r>
            <a:r>
              <a:rPr lang="fr-CH" sz="2800" dirty="0" err="1"/>
              <a:t>dem</a:t>
            </a:r>
            <a:r>
              <a:rPr lang="fr-CH" sz="2800" b="0" dirty="0"/>
              <a:t> </a:t>
            </a:r>
            <a:r>
              <a:rPr lang="fr-CH" sz="2800" b="0" dirty="0" err="1"/>
              <a:t>Apfelbaum</a:t>
            </a:r>
            <a:endParaRPr lang="fr-CH" sz="2800" b="0" dirty="0"/>
          </a:p>
        </p:txBody>
      </p:sp>
      <p:sp>
        <p:nvSpPr>
          <p:cNvPr id="11" name="ZoneTexte 10"/>
          <p:cNvSpPr txBox="1"/>
          <p:nvPr/>
        </p:nvSpPr>
        <p:spPr>
          <a:xfrm>
            <a:off x="1178804" y="5179284"/>
            <a:ext cx="7271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514350" indent="-514350">
              <a:spcAft>
                <a:spcPts val="300"/>
              </a:spcAft>
              <a:buAutoNum type="arabicPeriod"/>
              <a:defRPr sz="2600" b="1">
                <a:solidFill>
                  <a:srgbClr val="0000FF"/>
                </a:solidFill>
              </a:defRPr>
            </a:lvl1pPr>
          </a:lstStyle>
          <a:p>
            <a:pPr marL="0" indent="0">
              <a:buNone/>
            </a:pPr>
            <a:r>
              <a:rPr lang="fr-CH" sz="2800" b="0" dirty="0" err="1"/>
              <a:t>das</a:t>
            </a:r>
            <a:r>
              <a:rPr lang="fr-CH" sz="2800" b="0" dirty="0"/>
              <a:t> Sofa				</a:t>
            </a:r>
            <a:r>
              <a:rPr lang="fr-CH" sz="2800" b="0" dirty="0" err="1"/>
              <a:t>zwischen</a:t>
            </a:r>
            <a:r>
              <a:rPr lang="fr-CH" sz="2800" b="0" dirty="0"/>
              <a:t> </a:t>
            </a:r>
            <a:r>
              <a:rPr lang="fr-CH" sz="2800" dirty="0" err="1"/>
              <a:t>dem</a:t>
            </a:r>
            <a:r>
              <a:rPr lang="fr-CH" sz="2800" b="0" dirty="0"/>
              <a:t> Sofa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875402" y="2776251"/>
            <a:ext cx="537623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CH" sz="1200" dirty="0"/>
          </a:p>
          <a:p>
            <a:endParaRPr lang="fr-CH" sz="12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8" t="18872" r="7650" b="66763"/>
          <a:stretch/>
        </p:blipFill>
        <p:spPr bwMode="auto">
          <a:xfrm>
            <a:off x="2875402" y="2533357"/>
            <a:ext cx="4833875" cy="792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771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7"/>
          <a:stretch/>
        </p:blipFill>
        <p:spPr bwMode="auto">
          <a:xfrm>
            <a:off x="188838" y="836712"/>
            <a:ext cx="8724900" cy="323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36027" y="4286321"/>
            <a:ext cx="81672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2400" b="1">
                <a:solidFill>
                  <a:srgbClr val="0000FF"/>
                </a:solidFill>
              </a:defRPr>
            </a:lvl1pPr>
          </a:lstStyle>
          <a:p>
            <a:pPr>
              <a:spcAft>
                <a:spcPts val="600"/>
              </a:spcAft>
            </a:pPr>
            <a:r>
              <a:rPr lang="fr-CH" sz="2600" dirty="0"/>
              <a:t>Die </a:t>
            </a:r>
            <a:r>
              <a:rPr lang="fr-CH" sz="2600" dirty="0" err="1"/>
              <a:t>Jacke</a:t>
            </a:r>
            <a:r>
              <a:rPr lang="fr-CH" sz="2600" dirty="0"/>
              <a:t> </a:t>
            </a:r>
            <a:r>
              <a:rPr lang="fr-CH" sz="2600" dirty="0" err="1"/>
              <a:t>ist</a:t>
            </a:r>
            <a:r>
              <a:rPr lang="fr-CH" sz="2600" dirty="0"/>
              <a:t> </a:t>
            </a:r>
            <a:r>
              <a:rPr lang="fr-CH" sz="2600" dirty="0" err="1"/>
              <a:t>unter</a:t>
            </a:r>
            <a:r>
              <a:rPr lang="fr-CH" sz="2600" dirty="0"/>
              <a:t> </a:t>
            </a:r>
            <a:r>
              <a:rPr lang="fr-CH" sz="2600" dirty="0" err="1"/>
              <a:t>dem</a:t>
            </a:r>
            <a:r>
              <a:rPr lang="fr-CH" sz="2600" dirty="0"/>
              <a:t> </a:t>
            </a:r>
            <a:r>
              <a:rPr lang="fr-CH" sz="2600" dirty="0" err="1"/>
              <a:t>Kaninchen</a:t>
            </a:r>
            <a:r>
              <a:rPr lang="fr-CH" sz="2600" dirty="0"/>
              <a:t> (</a:t>
            </a:r>
            <a:r>
              <a:rPr lang="fr-CH" sz="2600" dirty="0" err="1"/>
              <a:t>im</a:t>
            </a:r>
            <a:r>
              <a:rPr lang="fr-CH" sz="2600" dirty="0"/>
              <a:t> Zimmer </a:t>
            </a:r>
            <a:r>
              <a:rPr lang="fr-CH" sz="2600" dirty="0" err="1"/>
              <a:t>von</a:t>
            </a:r>
            <a:r>
              <a:rPr lang="fr-CH" sz="2600" dirty="0"/>
              <a:t> </a:t>
            </a:r>
            <a:r>
              <a:rPr lang="fr-CH" sz="2600" dirty="0" err="1"/>
              <a:t>Klara</a:t>
            </a:r>
            <a:r>
              <a:rPr lang="fr-CH" sz="2600" dirty="0"/>
              <a:t>).</a:t>
            </a:r>
          </a:p>
          <a:p>
            <a:pPr>
              <a:spcAft>
                <a:spcPts val="600"/>
              </a:spcAft>
            </a:pPr>
            <a:r>
              <a:rPr lang="fr-CH" sz="2600" dirty="0" err="1"/>
              <a:t>Das</a:t>
            </a:r>
            <a:r>
              <a:rPr lang="fr-CH" sz="2600" dirty="0"/>
              <a:t> </a:t>
            </a:r>
            <a:r>
              <a:rPr lang="fr-CH" sz="2600" dirty="0" err="1"/>
              <a:t>Portmonnaie</a:t>
            </a:r>
            <a:r>
              <a:rPr lang="fr-CH" sz="2600" dirty="0"/>
              <a:t> </a:t>
            </a:r>
            <a:r>
              <a:rPr lang="fr-CH" sz="2600" dirty="0" err="1"/>
              <a:t>ist</a:t>
            </a:r>
            <a:r>
              <a:rPr lang="fr-CH" sz="2600" dirty="0"/>
              <a:t> </a:t>
            </a:r>
            <a:r>
              <a:rPr lang="fr-CH" sz="2600" dirty="0" err="1"/>
              <a:t>auf</a:t>
            </a:r>
            <a:r>
              <a:rPr lang="fr-CH" sz="2600" dirty="0"/>
              <a:t> </a:t>
            </a:r>
            <a:r>
              <a:rPr lang="fr-CH" sz="2600" dirty="0" err="1"/>
              <a:t>dem</a:t>
            </a:r>
            <a:r>
              <a:rPr lang="fr-CH" sz="2600" dirty="0"/>
              <a:t> Sofa.</a:t>
            </a:r>
          </a:p>
          <a:p>
            <a:pPr>
              <a:spcAft>
                <a:spcPts val="600"/>
              </a:spcAft>
            </a:pPr>
            <a:r>
              <a:rPr lang="fr-CH" sz="2600" dirty="0" err="1"/>
              <a:t>Das</a:t>
            </a:r>
            <a:r>
              <a:rPr lang="fr-CH" sz="2600" dirty="0"/>
              <a:t> </a:t>
            </a:r>
            <a:r>
              <a:rPr lang="fr-CH" sz="2600" dirty="0" err="1"/>
              <a:t>Handy</a:t>
            </a:r>
            <a:r>
              <a:rPr lang="fr-CH" sz="2600" dirty="0"/>
              <a:t> </a:t>
            </a:r>
            <a:r>
              <a:rPr lang="fr-CH" sz="2600" dirty="0" err="1"/>
              <a:t>ist</a:t>
            </a:r>
            <a:r>
              <a:rPr lang="fr-CH" sz="2600" dirty="0"/>
              <a:t> </a:t>
            </a:r>
            <a:r>
              <a:rPr lang="fr-CH" sz="2600" dirty="0" err="1"/>
              <a:t>auf</a:t>
            </a:r>
            <a:r>
              <a:rPr lang="fr-CH" sz="2600" dirty="0"/>
              <a:t> der Bank (</a:t>
            </a:r>
            <a:r>
              <a:rPr lang="fr-CH" sz="2600" dirty="0" err="1"/>
              <a:t>im</a:t>
            </a:r>
            <a:r>
              <a:rPr lang="fr-CH" sz="2600" dirty="0"/>
              <a:t> Park).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2930486" y="3459297"/>
            <a:ext cx="5056743" cy="5847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CH" sz="1600" dirty="0"/>
          </a:p>
          <a:p>
            <a:endParaRPr lang="fr-CH" sz="1600" dirty="0"/>
          </a:p>
        </p:txBody>
      </p:sp>
    </p:spTree>
    <p:extLst>
      <p:ext uri="{BB962C8B-B14F-4D97-AF65-F5344CB8AC3E}">
        <p14:creationId xmlns:p14="http://schemas.microsoft.com/office/powerpoint/2010/main" val="348703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87" y="843619"/>
            <a:ext cx="8466667" cy="49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k9_KB_Track_01.12_K02_A5a.mp3" descr="gk9_KB_Track_01.12_K02_A5a.mp3">
            <a:hlinkClick r:id="" action="ppaction://media"/>
            <a:extLst>
              <a:ext uri="{FF2B5EF4-FFF2-40B4-BE49-F238E27FC236}">
                <a16:creationId xmlns:a16="http://schemas.microsoft.com/office/drawing/2014/main" id="{1F903A3C-371C-7346-ADEE-7B944D5092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08773" y="736811"/>
            <a:ext cx="599040" cy="59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84163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05" y="773060"/>
            <a:ext cx="8660997" cy="2355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30505" y="2666082"/>
            <a:ext cx="569572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CH" dirty="0"/>
          </a:p>
          <a:p>
            <a:endParaRPr lang="fr-CH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41" y="2324763"/>
            <a:ext cx="5403486" cy="4371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586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548681"/>
            <a:ext cx="8640000" cy="5023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961090" y="373649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2400" b="1">
                <a:solidFill>
                  <a:srgbClr val="FF0000"/>
                </a:solidFill>
              </a:defRPr>
            </a:lvl1pPr>
          </a:lstStyle>
          <a:p>
            <a:r>
              <a:rPr lang="fr-CH" dirty="0">
                <a:solidFill>
                  <a:srgbClr val="2B07C3"/>
                </a:solidFill>
              </a:rPr>
              <a:t>1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971600" y="435425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b="1" dirty="0">
                <a:solidFill>
                  <a:srgbClr val="2B07C3"/>
                </a:solidFill>
              </a:rPr>
              <a:t>2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971600" y="4024522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b="1" dirty="0">
                <a:solidFill>
                  <a:srgbClr val="2B07C3"/>
                </a:solidFill>
              </a:rPr>
              <a:t>3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971600" y="4991812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b="1" dirty="0">
                <a:solidFill>
                  <a:srgbClr val="2B07C3"/>
                </a:solidFill>
              </a:rPr>
              <a:t>4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971600" y="4652792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b="1" dirty="0">
                <a:solidFill>
                  <a:srgbClr val="2B07C3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41961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1792230"/>
            <a:ext cx="8640000" cy="3273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52552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2" r="2749"/>
          <a:stretch/>
        </p:blipFill>
        <p:spPr bwMode="auto">
          <a:xfrm>
            <a:off x="665018" y="831740"/>
            <a:ext cx="7813965" cy="5194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2038066" y="5867980"/>
            <a:ext cx="4373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2B07C3"/>
                </a:solidFill>
              </a:rPr>
              <a:t>Der </a:t>
            </a:r>
            <a:r>
              <a:rPr lang="fr-CH" sz="2400" b="1" dirty="0" err="1">
                <a:solidFill>
                  <a:srgbClr val="2B07C3"/>
                </a:solidFill>
              </a:rPr>
              <a:t>Weg</a:t>
            </a:r>
            <a:r>
              <a:rPr lang="fr-CH" sz="2400" b="1" dirty="0">
                <a:solidFill>
                  <a:srgbClr val="2B07C3"/>
                </a:solidFill>
              </a:rPr>
              <a:t> </a:t>
            </a:r>
            <a:r>
              <a:rPr lang="fr-CH" sz="2400" b="1" dirty="0" err="1">
                <a:solidFill>
                  <a:srgbClr val="2B07C3"/>
                </a:solidFill>
              </a:rPr>
              <a:t>von</a:t>
            </a:r>
            <a:r>
              <a:rPr lang="fr-CH" sz="2400" b="1" dirty="0">
                <a:solidFill>
                  <a:srgbClr val="2B07C3"/>
                </a:solidFill>
              </a:rPr>
              <a:t> Mia </a:t>
            </a:r>
            <a:r>
              <a:rPr lang="fr-CH" sz="2400" b="1" dirty="0" err="1">
                <a:solidFill>
                  <a:srgbClr val="2B07C3"/>
                </a:solidFill>
              </a:rPr>
              <a:t>ist</a:t>
            </a:r>
            <a:r>
              <a:rPr lang="fr-CH" sz="2400" b="1" dirty="0">
                <a:solidFill>
                  <a:srgbClr val="2B07C3"/>
                </a:solidFill>
              </a:rPr>
              <a:t> </a:t>
            </a:r>
            <a:r>
              <a:rPr lang="fr-CH" sz="2400" b="1" dirty="0" err="1">
                <a:solidFill>
                  <a:srgbClr val="2B07C3"/>
                </a:solidFill>
              </a:rPr>
              <a:t>blau</a:t>
            </a:r>
            <a:r>
              <a:rPr lang="fr-CH" sz="2400" b="1" dirty="0">
                <a:solidFill>
                  <a:srgbClr val="2B07C3"/>
                </a:solidFill>
              </a:rPr>
              <a:t>.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38684" y="3757165"/>
            <a:ext cx="7473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2400" b="1" dirty="0">
                <a:solidFill>
                  <a:srgbClr val="FF0000"/>
                </a:solidFill>
              </a:rPr>
              <a:t>Ben </a:t>
            </a:r>
          </a:p>
          <a:p>
            <a:pPr algn="ctr"/>
            <a:r>
              <a:rPr lang="fr-CH" sz="2400" b="1" dirty="0">
                <a:solidFill>
                  <a:srgbClr val="FF0000"/>
                </a:solidFill>
              </a:rPr>
              <a:t>rot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405250" y="2276872"/>
            <a:ext cx="10534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2400" b="1" dirty="0">
                <a:solidFill>
                  <a:srgbClr val="00B050"/>
                </a:solidFill>
              </a:rPr>
              <a:t>Jasmin</a:t>
            </a:r>
          </a:p>
          <a:p>
            <a:pPr algn="ctr"/>
            <a:r>
              <a:rPr lang="fr-CH" sz="2400" b="1" dirty="0" err="1">
                <a:solidFill>
                  <a:srgbClr val="00B050"/>
                </a:solidFill>
              </a:rPr>
              <a:t>grün</a:t>
            </a:r>
            <a:endParaRPr lang="fr-CH" sz="2400" b="1" dirty="0">
              <a:solidFill>
                <a:srgbClr val="00B050"/>
              </a:solidFill>
            </a:endParaRPr>
          </a:p>
        </p:txBody>
      </p:sp>
      <p:pic>
        <p:nvPicPr>
          <p:cNvPr id="2" name="gk9_KB_Track_01.13_K02_A7c_1.mp3" descr="gk9_KB_Track_01.13_K02_A7c_1.mp3">
            <a:hlinkClick r:id="" action="ppaction://media"/>
            <a:extLst>
              <a:ext uri="{FF2B5EF4-FFF2-40B4-BE49-F238E27FC236}">
                <a16:creationId xmlns:a16="http://schemas.microsoft.com/office/drawing/2014/main" id="{E54C9540-05A4-CA48-ACB8-1A806BC8DE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65653" y="102273"/>
            <a:ext cx="529690" cy="529690"/>
          </a:xfrm>
          <a:prstGeom prst="rect">
            <a:avLst/>
          </a:prstGeom>
        </p:spPr>
      </p:pic>
      <p:pic>
        <p:nvPicPr>
          <p:cNvPr id="3" name="gk9_KB_Track_01.14_K02_A7c_2.mp3" descr="gk9_KB_Track_01.14_K02_A7c_2.mp3">
            <a:hlinkClick r:id="" action="ppaction://media"/>
            <a:extLst>
              <a:ext uri="{FF2B5EF4-FFF2-40B4-BE49-F238E27FC236}">
                <a16:creationId xmlns:a16="http://schemas.microsoft.com/office/drawing/2014/main" id="{B6407D35-E9FA-0B4A-BCBC-237ED679F46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99512" y="831739"/>
            <a:ext cx="495831" cy="495831"/>
          </a:xfrm>
          <a:prstGeom prst="rect">
            <a:avLst/>
          </a:prstGeom>
        </p:spPr>
      </p:pic>
      <p:pic>
        <p:nvPicPr>
          <p:cNvPr id="4" name="gk9_KB_Track_01.15_K02_A7c_3.mp3" descr="gk9_KB_Track_01.15_K02_A7c_3.mp3">
            <a:hlinkClick r:id="" action="ppaction://media"/>
            <a:extLst>
              <a:ext uri="{FF2B5EF4-FFF2-40B4-BE49-F238E27FC236}">
                <a16:creationId xmlns:a16="http://schemas.microsoft.com/office/drawing/2014/main" id="{DCB42DD1-1E49-9B47-BD3D-6D3FB60DD50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99512" y="1527347"/>
            <a:ext cx="498867" cy="49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45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"/>
          <a:stretch/>
        </p:blipFill>
        <p:spPr bwMode="auto">
          <a:xfrm>
            <a:off x="299378" y="242998"/>
            <a:ext cx="8439418" cy="2858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contenu 3"/>
          <p:cNvSpPr txBox="1">
            <a:spLocks/>
          </p:cNvSpPr>
          <p:nvPr/>
        </p:nvSpPr>
        <p:spPr>
          <a:xfrm>
            <a:off x="299378" y="3219465"/>
            <a:ext cx="86484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de-DE" sz="2400" b="1" dirty="0">
                <a:solidFill>
                  <a:srgbClr val="2B07C3"/>
                </a:solidFill>
              </a:rPr>
              <a:t>A: Du bist am Marktplatz. Geh zuerst geradeaus. An der zweiten Kreuzung gehst du nach rechts. Dann weiter geradeaus. Der Supermarkt ist links an der Kreuzung. </a:t>
            </a:r>
            <a:endParaRPr lang="fr-CH" sz="2400" b="1" dirty="0">
              <a:solidFill>
                <a:srgbClr val="2B07C3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99378" y="4521045"/>
            <a:ext cx="8935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2B07C3"/>
                </a:solidFill>
              </a:rPr>
              <a:t>B: Du bist am Stadtmuseum. Geh zuerst nach rechts. An der Kreuzung gehst du nach links. Dann weiter geradeaus. Dann kommt noch eine Kreuzung. Die U-Bahn ist rechts hinter der Kreuzung. </a:t>
            </a:r>
            <a:endParaRPr lang="fr-CH" sz="2400" b="1" dirty="0">
              <a:solidFill>
                <a:srgbClr val="2B07C3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95840" y="5854953"/>
            <a:ext cx="91566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2B07C3"/>
                </a:solidFill>
              </a:rPr>
              <a:t>C: Du bist an der U-Bahn. Geh zuerst nach links. Dann gehst du nach rechts und dann wieder nach rechts. Die Post ist hinter der Schule.</a:t>
            </a:r>
            <a:endParaRPr lang="fr-CH" sz="2400" b="1" dirty="0">
              <a:solidFill>
                <a:srgbClr val="2B07C3"/>
              </a:solidFill>
            </a:endParaRPr>
          </a:p>
        </p:txBody>
      </p:sp>
      <p:pic>
        <p:nvPicPr>
          <p:cNvPr id="2" name="gk9_KB_Track_01.16_K02_A7d_A.mp3" descr="gk9_KB_Track_01.16_K02_A7d_A.mp3">
            <a:hlinkClick r:id="" action="ppaction://media"/>
            <a:extLst>
              <a:ext uri="{FF2B5EF4-FFF2-40B4-BE49-F238E27FC236}">
                <a16:creationId xmlns:a16="http://schemas.microsoft.com/office/drawing/2014/main" id="{7947CB21-7BF0-134F-9F47-0D9DAE862A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92377" y="172050"/>
            <a:ext cx="486025" cy="486025"/>
          </a:xfrm>
          <a:prstGeom prst="rect">
            <a:avLst/>
          </a:prstGeom>
        </p:spPr>
      </p:pic>
      <p:pic>
        <p:nvPicPr>
          <p:cNvPr id="6" name="gk9_KB_Track_01.17_K02_A7d_B.mp3" descr="gk9_KB_Track_01.17_K02_A7d_B.mp3">
            <a:hlinkClick r:id="" action="ppaction://media"/>
            <a:extLst>
              <a:ext uri="{FF2B5EF4-FFF2-40B4-BE49-F238E27FC236}">
                <a16:creationId xmlns:a16="http://schemas.microsoft.com/office/drawing/2014/main" id="{39CB7C22-4F67-EE44-82C4-A47A97BE8E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92377" y="658075"/>
            <a:ext cx="550238" cy="550238"/>
          </a:xfrm>
          <a:prstGeom prst="rect">
            <a:avLst/>
          </a:prstGeom>
        </p:spPr>
      </p:pic>
      <p:pic>
        <p:nvPicPr>
          <p:cNvPr id="7" name="gk9_KB_Track_01.18_K02_A7d_C.mp3" descr="gk9_KB_Track_01.18_K02_A7d_C.mp3">
            <a:hlinkClick r:id="" action="ppaction://media"/>
            <a:extLst>
              <a:ext uri="{FF2B5EF4-FFF2-40B4-BE49-F238E27FC236}">
                <a16:creationId xmlns:a16="http://schemas.microsoft.com/office/drawing/2014/main" id="{0941C8BA-EB2F-1045-9B3B-F21461CE7C6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71829" y="1206778"/>
            <a:ext cx="600575" cy="60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23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8" y="344788"/>
            <a:ext cx="8920328" cy="4784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 rot="21267438">
            <a:off x="5780498" y="2084793"/>
            <a:ext cx="1735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err="1">
                <a:solidFill>
                  <a:srgbClr val="2B07C3"/>
                </a:solidFill>
              </a:rPr>
              <a:t>Curio</a:t>
            </a:r>
            <a:endParaRPr lang="fr-CH" sz="2200" b="1" dirty="0">
              <a:solidFill>
                <a:srgbClr val="2B07C3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 rot="21362216">
            <a:off x="6265892" y="2351490"/>
            <a:ext cx="1178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err="1">
                <a:solidFill>
                  <a:srgbClr val="2B07C3"/>
                </a:solidFill>
              </a:rPr>
              <a:t>gross</a:t>
            </a:r>
            <a:endParaRPr lang="fr-CH" sz="2200" b="1" dirty="0">
              <a:solidFill>
                <a:srgbClr val="2B07C3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 rot="21256012">
            <a:off x="6356853" y="2573789"/>
            <a:ext cx="1873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2B07C3"/>
                </a:solidFill>
              </a:rPr>
              <a:t>Restaurants</a:t>
            </a:r>
            <a:endParaRPr lang="fr-CH" sz="2200" b="1" dirty="0">
              <a:solidFill>
                <a:srgbClr val="2B07C3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 rot="21155628">
            <a:off x="7048216" y="2838923"/>
            <a:ext cx="756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2B07C3"/>
                </a:solidFill>
              </a:rPr>
              <a:t>Bar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710519" y="2902846"/>
            <a:ext cx="1433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2B07C3"/>
                </a:solidFill>
              </a:rPr>
              <a:t>Volleyball</a:t>
            </a:r>
            <a:endParaRPr lang="fr-CH" sz="2200" b="1" dirty="0">
              <a:solidFill>
                <a:srgbClr val="2B07C3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 rot="21213875">
            <a:off x="7175685" y="3308348"/>
            <a:ext cx="1780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err="1">
                <a:solidFill>
                  <a:srgbClr val="2B07C3"/>
                </a:solidFill>
              </a:rPr>
              <a:t>Supermarkt</a:t>
            </a:r>
            <a:endParaRPr lang="fr-CH" sz="2200" b="1" dirty="0">
              <a:solidFill>
                <a:srgbClr val="2B07C3"/>
              </a:solidFill>
            </a:endParaRPr>
          </a:p>
        </p:txBody>
      </p:sp>
      <p:pic>
        <p:nvPicPr>
          <p:cNvPr id="2" name="gk9_KB_Track_01.19_K02_A8a.mp3" descr="gk9_KB_Track_01.19_K02_A8a.mp3">
            <a:hlinkClick r:id="" action="ppaction://media"/>
            <a:extLst>
              <a:ext uri="{FF2B5EF4-FFF2-40B4-BE49-F238E27FC236}">
                <a16:creationId xmlns:a16="http://schemas.microsoft.com/office/drawing/2014/main" id="{C6AB8490-E008-3540-81BF-6852DAF9D7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95436" y="220484"/>
            <a:ext cx="524755" cy="524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23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305" y="116632"/>
            <a:ext cx="6227391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6588224" y="1268760"/>
            <a:ext cx="1656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2B07C3"/>
                </a:solidFill>
              </a:rPr>
              <a:t>Intonation</a:t>
            </a:r>
          </a:p>
          <a:p>
            <a:r>
              <a:rPr lang="de-DE" sz="2400" b="1" dirty="0">
                <a:solidFill>
                  <a:srgbClr val="2B07C3"/>
                </a:solidFill>
              </a:rPr>
              <a:t>Aussprache</a:t>
            </a:r>
          </a:p>
          <a:p>
            <a:r>
              <a:rPr lang="de-DE" sz="2400" b="1" dirty="0">
                <a:solidFill>
                  <a:srgbClr val="2B07C3"/>
                </a:solidFill>
              </a:rPr>
              <a:t>Mimik, …</a:t>
            </a:r>
            <a:endParaRPr lang="fr-CH" sz="2400" b="1" dirty="0">
              <a:solidFill>
                <a:srgbClr val="2B07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13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308" y="762822"/>
            <a:ext cx="7172325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58" t="17207" r="3853" b="18198"/>
          <a:stretch/>
        </p:blipFill>
        <p:spPr bwMode="auto">
          <a:xfrm rot="5400000">
            <a:off x="2560620" y="4103262"/>
            <a:ext cx="503670" cy="33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48776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1"/>
          <a:stretch/>
        </p:blipFill>
        <p:spPr bwMode="auto">
          <a:xfrm>
            <a:off x="252000" y="1601509"/>
            <a:ext cx="8640000" cy="3654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98270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5" y="1482379"/>
            <a:ext cx="8783586" cy="373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6109749" y="3103073"/>
            <a:ext cx="768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b="1" dirty="0">
                <a:solidFill>
                  <a:srgbClr val="2B07C3"/>
                </a:solidFill>
              </a:rPr>
              <a:t>links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925596" y="3350047"/>
            <a:ext cx="966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b="1" dirty="0" err="1">
                <a:solidFill>
                  <a:srgbClr val="2B07C3"/>
                </a:solidFill>
              </a:rPr>
              <a:t>rechts</a:t>
            </a:r>
            <a:endParaRPr lang="fr-CH" sz="2400" b="1" dirty="0">
              <a:solidFill>
                <a:srgbClr val="2B07C3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504852" y="3585937"/>
            <a:ext cx="1498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b="1" dirty="0" err="1">
                <a:solidFill>
                  <a:srgbClr val="2B07C3"/>
                </a:solidFill>
              </a:rPr>
              <a:t>geradeaus</a:t>
            </a:r>
            <a:endParaRPr lang="fr-CH" sz="2400" b="1" dirty="0">
              <a:solidFill>
                <a:srgbClr val="2B07C3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724655" y="3924980"/>
            <a:ext cx="1016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b="1" dirty="0" err="1">
                <a:solidFill>
                  <a:srgbClr val="2B07C3"/>
                </a:solidFill>
              </a:rPr>
              <a:t>Ampel</a:t>
            </a:r>
            <a:endParaRPr lang="fr-CH" sz="2400" b="1" dirty="0">
              <a:solidFill>
                <a:srgbClr val="2B07C3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334889" y="5002272"/>
            <a:ext cx="1372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b="1" dirty="0" err="1">
                <a:solidFill>
                  <a:srgbClr val="2B07C3"/>
                </a:solidFill>
              </a:rPr>
              <a:t>Kreuzung</a:t>
            </a:r>
            <a:endParaRPr lang="fr-CH" sz="2400" b="1" dirty="0">
              <a:solidFill>
                <a:srgbClr val="2B07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95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1243588"/>
            <a:ext cx="8640000" cy="4370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94962" y="2174478"/>
            <a:ext cx="893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b="1" dirty="0">
                <a:solidFill>
                  <a:srgbClr val="2B07C3"/>
                </a:solidFill>
              </a:rPr>
              <a:t>1 </a:t>
            </a:r>
            <a:r>
              <a:rPr lang="fr-CH" sz="2400" b="1" dirty="0" err="1">
                <a:solidFill>
                  <a:srgbClr val="2B07C3"/>
                </a:solidFill>
              </a:rPr>
              <a:t>auf</a:t>
            </a:r>
            <a:r>
              <a:rPr lang="fr-CH" sz="2400" b="1" dirty="0">
                <a:solidFill>
                  <a:srgbClr val="2B07C3"/>
                </a:solidFill>
              </a:rPr>
              <a:t>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544229" y="2174478"/>
            <a:ext cx="1248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b="1" dirty="0">
                <a:solidFill>
                  <a:srgbClr val="2B07C3"/>
                </a:solidFill>
              </a:rPr>
              <a:t>2  </a:t>
            </a:r>
            <a:r>
              <a:rPr lang="fr-CH" sz="2400" b="1" dirty="0" err="1">
                <a:solidFill>
                  <a:srgbClr val="2B07C3"/>
                </a:solidFill>
              </a:rPr>
              <a:t>hinter</a:t>
            </a:r>
            <a:endParaRPr lang="fr-CH" sz="2400" b="1" dirty="0">
              <a:solidFill>
                <a:srgbClr val="2B07C3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992075" y="2174478"/>
            <a:ext cx="1072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b="1" dirty="0">
                <a:solidFill>
                  <a:srgbClr val="2B07C3"/>
                </a:solidFill>
              </a:rPr>
              <a:t>3  </a:t>
            </a:r>
            <a:r>
              <a:rPr lang="fr-CH" sz="2400" b="1" dirty="0" err="1">
                <a:solidFill>
                  <a:srgbClr val="2B07C3"/>
                </a:solidFill>
              </a:rPr>
              <a:t>über</a:t>
            </a:r>
            <a:endParaRPr lang="fr-CH" sz="2400" b="1" dirty="0">
              <a:solidFill>
                <a:srgbClr val="2B07C3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94962" y="2660727"/>
            <a:ext cx="1639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b="1" dirty="0">
                <a:solidFill>
                  <a:srgbClr val="2B07C3"/>
                </a:solidFill>
              </a:rPr>
              <a:t>4  </a:t>
            </a:r>
            <a:r>
              <a:rPr lang="fr-CH" sz="2400" b="1" dirty="0" err="1">
                <a:solidFill>
                  <a:srgbClr val="2B07C3"/>
                </a:solidFill>
              </a:rPr>
              <a:t>zwischen</a:t>
            </a:r>
            <a:endParaRPr lang="fr-CH" sz="2400" b="1" dirty="0">
              <a:solidFill>
                <a:srgbClr val="2B07C3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948757" y="2660960"/>
            <a:ext cx="895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b="1" dirty="0">
                <a:solidFill>
                  <a:srgbClr val="2B07C3"/>
                </a:solidFill>
              </a:rPr>
              <a:t>5  vor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992075" y="2660492"/>
            <a:ext cx="1284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b="1" dirty="0">
                <a:solidFill>
                  <a:srgbClr val="2B07C3"/>
                </a:solidFill>
              </a:rPr>
              <a:t>6  </a:t>
            </a:r>
            <a:r>
              <a:rPr lang="fr-CH" sz="2400" b="1" dirty="0" err="1">
                <a:solidFill>
                  <a:srgbClr val="2B07C3"/>
                </a:solidFill>
              </a:rPr>
              <a:t>neben</a:t>
            </a:r>
            <a:endParaRPr lang="fr-CH" sz="2400" b="1" dirty="0">
              <a:solidFill>
                <a:srgbClr val="2B07C3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79376" y="3146976"/>
            <a:ext cx="718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b="1" dirty="0">
                <a:solidFill>
                  <a:srgbClr val="2B07C3"/>
                </a:solidFill>
              </a:rPr>
              <a:t>7  in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575898" y="3146975"/>
            <a:ext cx="795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b="1" dirty="0">
                <a:solidFill>
                  <a:srgbClr val="2B07C3"/>
                </a:solidFill>
              </a:rPr>
              <a:t>8  an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705444" y="3146974"/>
            <a:ext cx="1104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b="1" dirty="0">
                <a:solidFill>
                  <a:srgbClr val="2B07C3"/>
                </a:solidFill>
              </a:rPr>
              <a:t>9 </a:t>
            </a:r>
            <a:r>
              <a:rPr lang="fr-CH" sz="2400" b="1" dirty="0" err="1">
                <a:solidFill>
                  <a:srgbClr val="2B07C3"/>
                </a:solidFill>
              </a:rPr>
              <a:t>unter</a:t>
            </a:r>
            <a:endParaRPr lang="fr-CH" sz="2400" b="1" dirty="0">
              <a:solidFill>
                <a:srgbClr val="2B07C3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03994F3-51CF-1243-95EF-A17FE2E2C667}"/>
              </a:ext>
            </a:extLst>
          </p:cNvPr>
          <p:cNvSpPr txBox="1"/>
          <p:nvPr/>
        </p:nvSpPr>
        <p:spPr>
          <a:xfrm>
            <a:off x="3325434" y="5183525"/>
            <a:ext cx="3071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b="1" dirty="0">
                <a:solidFill>
                  <a:srgbClr val="2B07C3"/>
                </a:solidFill>
              </a:rPr>
              <a:t>… </a:t>
            </a:r>
            <a:r>
              <a:rPr lang="fr-CH" sz="2400" b="1" dirty="0" err="1">
                <a:solidFill>
                  <a:srgbClr val="2B07C3"/>
                </a:solidFill>
              </a:rPr>
              <a:t>neben</a:t>
            </a:r>
            <a:r>
              <a:rPr lang="fr-CH" sz="2400" b="1" dirty="0">
                <a:solidFill>
                  <a:srgbClr val="2B07C3"/>
                </a:solidFill>
              </a:rPr>
              <a:t> </a:t>
            </a:r>
            <a:r>
              <a:rPr lang="fr-CH" sz="2400" b="1" dirty="0" err="1">
                <a:solidFill>
                  <a:srgbClr val="2B07C3"/>
                </a:solidFill>
              </a:rPr>
              <a:t>dem</a:t>
            </a:r>
            <a:r>
              <a:rPr lang="fr-CH" sz="2400" b="1" dirty="0">
                <a:solidFill>
                  <a:srgbClr val="2B07C3"/>
                </a:solidFill>
              </a:rPr>
              <a:t> Bahnhof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93C755F-CBFF-C249-A892-ED050D3D2623}"/>
              </a:ext>
            </a:extLst>
          </p:cNvPr>
          <p:cNvSpPr txBox="1"/>
          <p:nvPr/>
        </p:nvSpPr>
        <p:spPr>
          <a:xfrm>
            <a:off x="3408561" y="5560685"/>
            <a:ext cx="3342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b="1" dirty="0">
                <a:solidFill>
                  <a:srgbClr val="2B07C3"/>
                </a:solidFill>
              </a:rPr>
              <a:t>… </a:t>
            </a:r>
            <a:r>
              <a:rPr lang="fr-CH" sz="2400" b="1" dirty="0" err="1">
                <a:solidFill>
                  <a:srgbClr val="2B07C3"/>
                </a:solidFill>
              </a:rPr>
              <a:t>hinter</a:t>
            </a:r>
            <a:r>
              <a:rPr lang="fr-CH" sz="2400" b="1" dirty="0">
                <a:solidFill>
                  <a:srgbClr val="2B07C3"/>
                </a:solidFill>
              </a:rPr>
              <a:t> </a:t>
            </a:r>
            <a:r>
              <a:rPr lang="fr-CH" sz="2400" b="1" dirty="0" err="1">
                <a:solidFill>
                  <a:srgbClr val="2B07C3"/>
                </a:solidFill>
              </a:rPr>
              <a:t>dem</a:t>
            </a:r>
            <a:r>
              <a:rPr lang="fr-CH" sz="2400" b="1" dirty="0">
                <a:solidFill>
                  <a:srgbClr val="2B07C3"/>
                </a:solidFill>
              </a:rPr>
              <a:t> Restaurant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B8D7E8D-2E4C-1446-AFD1-040D6873F411}"/>
              </a:ext>
            </a:extLst>
          </p:cNvPr>
          <p:cNvSpPr txBox="1"/>
          <p:nvPr/>
        </p:nvSpPr>
        <p:spPr>
          <a:xfrm>
            <a:off x="3325434" y="5940577"/>
            <a:ext cx="6218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b="1" dirty="0">
                <a:solidFill>
                  <a:srgbClr val="2B07C3"/>
                </a:solidFill>
              </a:rPr>
              <a:t>… </a:t>
            </a:r>
            <a:r>
              <a:rPr lang="fr-CH" sz="2400" b="1" dirty="0" err="1">
                <a:solidFill>
                  <a:srgbClr val="2B07C3"/>
                </a:solidFill>
              </a:rPr>
              <a:t>zwischen</a:t>
            </a:r>
            <a:r>
              <a:rPr lang="fr-CH" sz="2400" b="1" dirty="0">
                <a:solidFill>
                  <a:srgbClr val="2B07C3"/>
                </a:solidFill>
              </a:rPr>
              <a:t> </a:t>
            </a:r>
            <a:r>
              <a:rPr lang="fr-CH" sz="2400" b="1" dirty="0" err="1">
                <a:solidFill>
                  <a:srgbClr val="2B07C3"/>
                </a:solidFill>
              </a:rPr>
              <a:t>dem</a:t>
            </a:r>
            <a:r>
              <a:rPr lang="fr-CH" sz="2400" b="1" dirty="0">
                <a:solidFill>
                  <a:srgbClr val="2B07C3"/>
                </a:solidFill>
              </a:rPr>
              <a:t> </a:t>
            </a:r>
            <a:r>
              <a:rPr lang="fr-CH" sz="2400" b="1" dirty="0" err="1">
                <a:solidFill>
                  <a:srgbClr val="2B07C3"/>
                </a:solidFill>
              </a:rPr>
              <a:t>Supermarkt</a:t>
            </a:r>
            <a:r>
              <a:rPr lang="fr-CH" sz="2400" b="1" dirty="0">
                <a:solidFill>
                  <a:srgbClr val="2B07C3"/>
                </a:solidFill>
              </a:rPr>
              <a:t> </a:t>
            </a:r>
            <a:r>
              <a:rPr lang="fr-CH" sz="2400" b="1" dirty="0" err="1">
                <a:solidFill>
                  <a:srgbClr val="2B07C3"/>
                </a:solidFill>
              </a:rPr>
              <a:t>und</a:t>
            </a:r>
            <a:r>
              <a:rPr lang="fr-CH" sz="2400" b="1" dirty="0">
                <a:solidFill>
                  <a:srgbClr val="2B07C3"/>
                </a:solidFill>
              </a:rPr>
              <a:t> der </a:t>
            </a:r>
            <a:r>
              <a:rPr lang="fr-CH" sz="2400" b="1" dirty="0" err="1">
                <a:solidFill>
                  <a:srgbClr val="2B07C3"/>
                </a:solidFill>
              </a:rPr>
              <a:t>Apotheke</a:t>
            </a:r>
            <a:endParaRPr lang="fr-CH" sz="2400" b="1" dirty="0">
              <a:solidFill>
                <a:srgbClr val="2B07C3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369F117-00D4-134B-865B-E9A122CFAC86}"/>
              </a:ext>
            </a:extLst>
          </p:cNvPr>
          <p:cNvSpPr txBox="1"/>
          <p:nvPr/>
        </p:nvSpPr>
        <p:spPr>
          <a:xfrm>
            <a:off x="3401008" y="6348515"/>
            <a:ext cx="2542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b="1" dirty="0">
                <a:solidFill>
                  <a:srgbClr val="2B07C3"/>
                </a:solidFill>
              </a:rPr>
              <a:t>… vor der </a:t>
            </a:r>
            <a:r>
              <a:rPr lang="fr-CH" sz="2400" b="1" dirty="0" err="1">
                <a:solidFill>
                  <a:srgbClr val="2B07C3"/>
                </a:solidFill>
              </a:rPr>
              <a:t>Bäckerei</a:t>
            </a:r>
            <a:endParaRPr lang="fr-CH" sz="2400" b="1" dirty="0">
              <a:solidFill>
                <a:srgbClr val="2B07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48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37" y="2583630"/>
            <a:ext cx="5409371" cy="2719465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 rotWithShape="1">
          <a:blip r:embed="rId5"/>
          <a:srcRect t="3060"/>
          <a:stretch/>
        </p:blipFill>
        <p:spPr>
          <a:xfrm>
            <a:off x="4856350" y="640517"/>
            <a:ext cx="4299438" cy="2550487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907118" y="5303095"/>
            <a:ext cx="46181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00FF"/>
                </a:solidFill>
              </a:rPr>
              <a:t>Er wohnt in der Marktstraße (Ecke Kirchplatz), über der Bäckerei.</a:t>
            </a:r>
          </a:p>
        </p:txBody>
      </p:sp>
      <p:pic>
        <p:nvPicPr>
          <p:cNvPr id="2" name="gk9_KB_Track_01.09_K02_A1c.mp3" descr="gk9_KB_Track_01.09_K02_A1c.mp3">
            <a:hlinkClick r:id="" action="ppaction://media"/>
            <a:extLst>
              <a:ext uri="{FF2B5EF4-FFF2-40B4-BE49-F238E27FC236}">
                <a16:creationId xmlns:a16="http://schemas.microsoft.com/office/drawing/2014/main" id="{8D55FF16-8E38-0F43-BD42-70C1B04670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05367" y="4400177"/>
            <a:ext cx="830997" cy="83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8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186635"/>
            <a:ext cx="8647043" cy="343875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54000" y="3646579"/>
            <a:ext cx="889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00FF"/>
                </a:solidFill>
              </a:rPr>
              <a:t>In der Bäckerei gibt es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3103845" y="3663035"/>
            <a:ext cx="4951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00FF"/>
                </a:solidFill>
              </a:rPr>
              <a:t>Brot und Brötchen.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254000" y="3996646"/>
            <a:ext cx="889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00FF"/>
                </a:solidFill>
              </a:rPr>
              <a:t>Auf dem Sportplatz kann man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4056262" y="4020841"/>
            <a:ext cx="273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00FF"/>
                </a:solidFill>
              </a:rPr>
              <a:t>Fußball spielen.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254000" y="4364590"/>
            <a:ext cx="889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00FF"/>
                </a:solidFill>
              </a:rPr>
              <a:t>Im Krankenhaus gibt es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305587" y="4361162"/>
            <a:ext cx="2737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00FF"/>
                </a:solidFill>
              </a:rPr>
              <a:t>viele Ärzte.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254000" y="4748954"/>
            <a:ext cx="889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00FF"/>
                </a:solidFill>
              </a:rPr>
              <a:t>Am Bahnhof kann ich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3068448" y="4741451"/>
            <a:ext cx="3212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00FF"/>
                </a:solidFill>
              </a:rPr>
              <a:t>Fahrkarten kaufen.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254000" y="5085592"/>
            <a:ext cx="889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00FF"/>
                </a:solidFill>
              </a:rPr>
              <a:t>Im Kino kann ich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2399734" y="5072425"/>
            <a:ext cx="4628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00FF"/>
                </a:solidFill>
              </a:rPr>
              <a:t>einen Film sehen.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251798" y="5486627"/>
            <a:ext cx="889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00FF"/>
                </a:solidFill>
              </a:rPr>
              <a:t>In der Apotheke kann man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250129" y="5484425"/>
            <a:ext cx="889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00FF"/>
                </a:solidFill>
              </a:rPr>
              <a:t>In der Apotheke kann man Medikamente kaufen.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260639" y="5867657"/>
            <a:ext cx="889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00FF"/>
                </a:solidFill>
              </a:rPr>
              <a:t>Im Supermarkt gibt es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3103845" y="5876262"/>
            <a:ext cx="4611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00FF"/>
                </a:solidFill>
              </a:rPr>
              <a:t>Wurst, Käse, Bananen, Shampoo.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251798" y="6299821"/>
            <a:ext cx="889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00FF"/>
                </a:solidFill>
              </a:rPr>
              <a:t>Am Kiosk gibt es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2399734" y="6310269"/>
            <a:ext cx="4126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00FF"/>
                </a:solidFill>
              </a:rPr>
              <a:t>Zeitschriften und Zeitungen.</a:t>
            </a:r>
          </a:p>
        </p:txBody>
      </p:sp>
    </p:spTree>
    <p:extLst>
      <p:ext uri="{BB962C8B-B14F-4D97-AF65-F5344CB8AC3E}">
        <p14:creationId xmlns:p14="http://schemas.microsoft.com/office/powerpoint/2010/main" val="319429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4"/>
          <a:stretch/>
        </p:blipFill>
        <p:spPr bwMode="auto">
          <a:xfrm>
            <a:off x="879841" y="288199"/>
            <a:ext cx="6242680" cy="3967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necteur droit 7"/>
          <p:cNvCxnSpPr/>
          <p:nvPr/>
        </p:nvCxnSpPr>
        <p:spPr>
          <a:xfrm flipV="1">
            <a:off x="5107678" y="1779208"/>
            <a:ext cx="816601" cy="48022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5899766" y="1464472"/>
            <a:ext cx="1930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2000" b="1">
                <a:solidFill>
                  <a:srgbClr val="0000FF"/>
                </a:solidFill>
              </a:defRPr>
            </a:lvl1pPr>
          </a:lstStyle>
          <a:p>
            <a:r>
              <a:rPr lang="fr-CH" sz="2400" dirty="0" err="1"/>
              <a:t>schwarze</a:t>
            </a:r>
            <a:r>
              <a:rPr lang="fr-CH" sz="2400" dirty="0"/>
              <a:t> </a:t>
            </a:r>
            <a:r>
              <a:rPr lang="fr-CH" sz="2400" dirty="0" err="1"/>
              <a:t>Katze</a:t>
            </a:r>
            <a:endParaRPr lang="fr-CH" sz="2400" dirty="0"/>
          </a:p>
        </p:txBody>
      </p:sp>
      <p:cxnSp>
        <p:nvCxnSpPr>
          <p:cNvPr id="12" name="Connecteur droit 11"/>
          <p:cNvCxnSpPr/>
          <p:nvPr/>
        </p:nvCxnSpPr>
        <p:spPr>
          <a:xfrm flipV="1">
            <a:off x="2091559" y="2604818"/>
            <a:ext cx="1198179" cy="37182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323702" y="2631270"/>
            <a:ext cx="1949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2400" b="1">
                <a:solidFill>
                  <a:srgbClr val="0000FF"/>
                </a:solidFill>
              </a:defRPr>
            </a:lvl1pPr>
          </a:lstStyle>
          <a:p>
            <a:pPr algn="ctr"/>
            <a:r>
              <a:rPr lang="fr-CH" dirty="0" err="1"/>
              <a:t>Schulsachen</a:t>
            </a:r>
            <a:r>
              <a:rPr lang="fr-CH" dirty="0"/>
              <a:t> </a:t>
            </a:r>
          </a:p>
          <a:p>
            <a:pPr algn="ctr"/>
            <a:r>
              <a:rPr lang="fr-CH" dirty="0" err="1"/>
              <a:t>verlieren</a:t>
            </a:r>
            <a:endParaRPr lang="fr-CH" dirty="0"/>
          </a:p>
        </p:txBody>
      </p:sp>
      <p:cxnSp>
        <p:nvCxnSpPr>
          <p:cNvPr id="16" name="Connecteur droit 15"/>
          <p:cNvCxnSpPr>
            <a:endCxn id="18" idx="1"/>
          </p:cNvCxnSpPr>
          <p:nvPr/>
        </p:nvCxnSpPr>
        <p:spPr>
          <a:xfrm>
            <a:off x="5260078" y="2604818"/>
            <a:ext cx="1215752" cy="30475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6475830" y="2678735"/>
            <a:ext cx="1930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2000" b="1">
                <a:solidFill>
                  <a:srgbClr val="0000FF"/>
                </a:solidFill>
              </a:defRPr>
            </a:lvl1pPr>
          </a:lstStyle>
          <a:p>
            <a:r>
              <a:rPr lang="fr-CH" sz="2400" dirty="0"/>
              <a:t>Lotto </a:t>
            </a:r>
            <a:r>
              <a:rPr lang="fr-CH" sz="2400" dirty="0" err="1"/>
              <a:t>spielen</a:t>
            </a:r>
            <a:endParaRPr lang="fr-CH" sz="2400" dirty="0"/>
          </a:p>
        </p:txBody>
      </p:sp>
      <p:cxnSp>
        <p:nvCxnSpPr>
          <p:cNvPr id="19" name="Connecteur droit 18"/>
          <p:cNvCxnSpPr>
            <a:stCxn id="21" idx="0"/>
          </p:cNvCxnSpPr>
          <p:nvPr/>
        </p:nvCxnSpPr>
        <p:spPr>
          <a:xfrm flipV="1">
            <a:off x="3537008" y="2748011"/>
            <a:ext cx="262204" cy="33083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2358459" y="3078845"/>
            <a:ext cx="2357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2000" b="1">
                <a:solidFill>
                  <a:srgbClr val="0000FF"/>
                </a:solidFill>
              </a:defRPr>
            </a:lvl1pPr>
          </a:lstStyle>
          <a:p>
            <a:r>
              <a:rPr lang="fr-CH" sz="2400" dirty="0" err="1"/>
              <a:t>zu</a:t>
            </a:r>
            <a:r>
              <a:rPr lang="fr-CH" sz="2400" dirty="0"/>
              <a:t> </a:t>
            </a:r>
            <a:r>
              <a:rPr lang="fr-CH" sz="2400" dirty="0" err="1"/>
              <a:t>Hause</a:t>
            </a:r>
            <a:r>
              <a:rPr lang="fr-CH" sz="2400" dirty="0"/>
              <a:t> </a:t>
            </a:r>
            <a:r>
              <a:rPr lang="fr-CH" sz="2400" dirty="0" err="1"/>
              <a:t>bleiben</a:t>
            </a:r>
            <a:endParaRPr lang="fr-CH" sz="2400" dirty="0"/>
          </a:p>
        </p:txBody>
      </p:sp>
      <p:sp>
        <p:nvSpPr>
          <p:cNvPr id="20" name="ZoneTexte 19"/>
          <p:cNvSpPr txBox="1"/>
          <p:nvPr/>
        </p:nvSpPr>
        <p:spPr>
          <a:xfrm>
            <a:off x="273357" y="4279115"/>
            <a:ext cx="3636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2400" b="1">
                <a:solidFill>
                  <a:srgbClr val="0000FF"/>
                </a:solidFill>
              </a:defRPr>
            </a:lvl1pPr>
          </a:lstStyle>
          <a:p>
            <a:r>
              <a:rPr lang="fr-CH" dirty="0" err="1"/>
              <a:t>Wer</a:t>
            </a:r>
            <a:r>
              <a:rPr lang="fr-CH" dirty="0"/>
              <a:t>? 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273357" y="4751289"/>
            <a:ext cx="862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2400" b="1">
                <a:solidFill>
                  <a:srgbClr val="0000FF"/>
                </a:solidFill>
              </a:defRPr>
            </a:lvl1pPr>
          </a:lstStyle>
          <a:p>
            <a:r>
              <a:rPr lang="fr-CH" dirty="0" err="1"/>
              <a:t>Wo</a:t>
            </a:r>
            <a:r>
              <a:rPr lang="fr-CH" dirty="0"/>
              <a:t>? 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273357" y="5247985"/>
            <a:ext cx="3989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2400" b="1">
                <a:solidFill>
                  <a:srgbClr val="0000FF"/>
                </a:solidFill>
              </a:defRPr>
            </a:lvl1pPr>
          </a:lstStyle>
          <a:p>
            <a:r>
              <a:rPr lang="fr-CH" dirty="0" err="1"/>
              <a:t>Wann</a:t>
            </a:r>
            <a:r>
              <a:rPr lang="fr-CH" dirty="0"/>
              <a:t>? 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273357" y="5735455"/>
            <a:ext cx="8402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2400" b="1">
                <a:solidFill>
                  <a:srgbClr val="0000FF"/>
                </a:solidFill>
              </a:defRPr>
            </a:lvl1pPr>
          </a:lstStyle>
          <a:p>
            <a:r>
              <a:rPr lang="fr-CH" dirty="0" err="1"/>
              <a:t>Was</a:t>
            </a:r>
            <a:r>
              <a:rPr lang="fr-CH" dirty="0"/>
              <a:t>? </a:t>
            </a:r>
          </a:p>
        </p:txBody>
      </p:sp>
      <p:pic>
        <p:nvPicPr>
          <p:cNvPr id="2" name="gk9_KB_Track_01.10_K02_A3b.mp3" descr="gk9_KB_Track_01.10_K02_A3b.mp3">
            <a:hlinkClick r:id="" action="ppaction://media"/>
            <a:extLst>
              <a:ext uri="{FF2B5EF4-FFF2-40B4-BE49-F238E27FC236}">
                <a16:creationId xmlns:a16="http://schemas.microsoft.com/office/drawing/2014/main" id="{3651BC9C-2CA1-384A-908C-4FB6E31BC4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50313" y="3349332"/>
            <a:ext cx="549956" cy="54995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200B8E4-6721-3743-93A6-44366D2B5EC5}"/>
              </a:ext>
            </a:extLst>
          </p:cNvPr>
          <p:cNvSpPr txBox="1"/>
          <p:nvPr/>
        </p:nvSpPr>
        <p:spPr>
          <a:xfrm>
            <a:off x="5499995" y="1064887"/>
            <a:ext cx="2500635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2000" b="1">
                <a:solidFill>
                  <a:srgbClr val="0000FF"/>
                </a:solidFill>
              </a:defRPr>
            </a:lvl1pPr>
          </a:lstStyle>
          <a:p>
            <a:r>
              <a:rPr lang="fr-CH" sz="2400" dirty="0" err="1"/>
              <a:t>Mögliche</a:t>
            </a:r>
            <a:r>
              <a:rPr lang="fr-CH" sz="2400" dirty="0"/>
              <a:t> </a:t>
            </a:r>
            <a:r>
              <a:rPr lang="fr-CH" sz="2400" dirty="0" err="1"/>
              <a:t>Ideen</a:t>
            </a:r>
            <a:endParaRPr lang="fr-CH" sz="2400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3919A76-919C-184D-BAD3-52B3D9E44035}"/>
              </a:ext>
            </a:extLst>
          </p:cNvPr>
          <p:cNvSpPr txBox="1"/>
          <p:nvPr/>
        </p:nvSpPr>
        <p:spPr>
          <a:xfrm>
            <a:off x="1079152" y="4279115"/>
            <a:ext cx="3636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2400" b="1">
                <a:solidFill>
                  <a:srgbClr val="0000FF"/>
                </a:solidFill>
              </a:defRPr>
            </a:lvl1pPr>
          </a:lstStyle>
          <a:p>
            <a:r>
              <a:rPr lang="fr-CH" dirty="0" err="1"/>
              <a:t>Klara</a:t>
            </a:r>
            <a:r>
              <a:rPr lang="fr-CH" dirty="0"/>
              <a:t> </a:t>
            </a:r>
            <a:r>
              <a:rPr lang="fr-CH" dirty="0" err="1"/>
              <a:t>und</a:t>
            </a:r>
            <a:r>
              <a:rPr lang="fr-CH" dirty="0"/>
              <a:t> Jakob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BBBDF74A-6E18-9C4B-82C5-75AA5830CC3E}"/>
              </a:ext>
            </a:extLst>
          </p:cNvPr>
          <p:cNvSpPr txBox="1"/>
          <p:nvPr/>
        </p:nvSpPr>
        <p:spPr>
          <a:xfrm>
            <a:off x="982278" y="4751289"/>
            <a:ext cx="862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2400" b="1">
                <a:solidFill>
                  <a:srgbClr val="0000FF"/>
                </a:solidFill>
              </a:defRPr>
            </a:lvl1pPr>
          </a:lstStyle>
          <a:p>
            <a:r>
              <a:rPr lang="fr-CH" dirty="0" err="1"/>
              <a:t>im</a:t>
            </a:r>
            <a:r>
              <a:rPr lang="fr-CH" dirty="0"/>
              <a:t> Zimmer </a:t>
            </a:r>
            <a:r>
              <a:rPr lang="fr-CH" dirty="0" err="1"/>
              <a:t>von</a:t>
            </a:r>
            <a:r>
              <a:rPr lang="fr-CH" dirty="0"/>
              <a:t> </a:t>
            </a:r>
            <a:r>
              <a:rPr lang="fr-CH" dirty="0" err="1"/>
              <a:t>Klara</a:t>
            </a:r>
            <a:r>
              <a:rPr lang="fr-CH" dirty="0"/>
              <a:t> / in der Wald</a:t>
            </a:r>
            <a:r>
              <a:rPr lang="de-DE" dirty="0" err="1"/>
              <a:t>straße</a:t>
            </a:r>
            <a:r>
              <a:rPr lang="de-DE" dirty="0"/>
              <a:t> </a:t>
            </a:r>
            <a:r>
              <a:rPr lang="fr-CH" dirty="0"/>
              <a:t>/ </a:t>
            </a:r>
            <a:r>
              <a:rPr lang="fr-CH" dirty="0" err="1"/>
              <a:t>über</a:t>
            </a:r>
            <a:r>
              <a:rPr lang="fr-CH" dirty="0"/>
              <a:t> der </a:t>
            </a:r>
            <a:r>
              <a:rPr lang="fr-CH" dirty="0" err="1"/>
              <a:t>Apotheke</a:t>
            </a:r>
            <a:endParaRPr lang="fr-CH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7C31570A-A452-D144-9700-5B69D3453F98}"/>
              </a:ext>
            </a:extLst>
          </p:cNvPr>
          <p:cNvSpPr txBox="1"/>
          <p:nvPr/>
        </p:nvSpPr>
        <p:spPr>
          <a:xfrm>
            <a:off x="1252110" y="5263281"/>
            <a:ext cx="3989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2400" b="1">
                <a:solidFill>
                  <a:srgbClr val="0000FF"/>
                </a:solidFill>
              </a:defRPr>
            </a:lvl1pPr>
          </a:lstStyle>
          <a:p>
            <a:r>
              <a:rPr lang="fr-CH" dirty="0" err="1"/>
              <a:t>Freitag</a:t>
            </a:r>
            <a:r>
              <a:rPr lang="fr-CH" dirty="0"/>
              <a:t>, der 13.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8647C93E-26F0-BA42-BC06-D1960ACE6C69}"/>
              </a:ext>
            </a:extLst>
          </p:cNvPr>
          <p:cNvSpPr txBox="1"/>
          <p:nvPr/>
        </p:nvSpPr>
        <p:spPr>
          <a:xfrm>
            <a:off x="1091980" y="5717026"/>
            <a:ext cx="8402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2400" b="1">
                <a:solidFill>
                  <a:srgbClr val="0000FF"/>
                </a:solidFill>
              </a:defRPr>
            </a:lvl1pPr>
          </a:lstStyle>
          <a:p>
            <a:r>
              <a:rPr lang="fr-CH" dirty="0"/>
              <a:t>Jakob </a:t>
            </a:r>
            <a:r>
              <a:rPr lang="fr-CH" dirty="0" err="1"/>
              <a:t>ruft</a:t>
            </a:r>
            <a:r>
              <a:rPr lang="fr-CH" dirty="0"/>
              <a:t> </a:t>
            </a:r>
            <a:r>
              <a:rPr lang="fr-CH" dirty="0" err="1"/>
              <a:t>Klara</a:t>
            </a:r>
            <a:r>
              <a:rPr lang="fr-CH" dirty="0"/>
              <a:t> an ; er </a:t>
            </a:r>
            <a:r>
              <a:rPr lang="fr-CH" dirty="0" err="1"/>
              <a:t>möchte</a:t>
            </a:r>
            <a:r>
              <a:rPr lang="fr-CH" dirty="0"/>
              <a:t> </a:t>
            </a:r>
            <a:r>
              <a:rPr lang="fr-CH" dirty="0" err="1"/>
              <a:t>Klara</a:t>
            </a:r>
            <a:r>
              <a:rPr lang="fr-CH" dirty="0"/>
              <a:t> </a:t>
            </a:r>
            <a:r>
              <a:rPr lang="fr-CH" dirty="0" err="1"/>
              <a:t>treffen</a:t>
            </a:r>
            <a:r>
              <a:rPr lang="fr-CH" dirty="0"/>
              <a:t>. / </a:t>
            </a:r>
            <a:r>
              <a:rPr lang="fr-CH" dirty="0" err="1"/>
              <a:t>Klara</a:t>
            </a:r>
            <a:r>
              <a:rPr lang="fr-CH" dirty="0"/>
              <a:t> </a:t>
            </a:r>
            <a:r>
              <a:rPr lang="fr-CH" dirty="0" err="1"/>
              <a:t>sucht</a:t>
            </a:r>
            <a:r>
              <a:rPr lang="fr-CH" dirty="0"/>
              <a:t> </a:t>
            </a:r>
            <a:r>
              <a:rPr lang="fr-CH" dirty="0" err="1"/>
              <a:t>ihre</a:t>
            </a:r>
            <a:r>
              <a:rPr lang="fr-CH" dirty="0"/>
              <a:t> </a:t>
            </a:r>
            <a:r>
              <a:rPr lang="fr-CH" dirty="0" err="1"/>
              <a:t>Jacke</a:t>
            </a:r>
            <a:r>
              <a:rPr lang="fr-CH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7849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1"/>
      <p:bldP spid="15" grpId="0"/>
      <p:bldP spid="18" grpId="0"/>
      <p:bldP spid="21" grpId="0"/>
      <p:bldP spid="20" grpId="0"/>
      <p:bldP spid="23" grpId="0"/>
      <p:bldP spid="24" grpId="0"/>
      <p:bldP spid="25" grpId="0"/>
      <p:bldP spid="17" grpId="0"/>
      <p:bldP spid="22" grpId="0"/>
      <p:bldP spid="26" grpId="0"/>
      <p:bldP spid="2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64704"/>
            <a:ext cx="7128792" cy="2394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609600" y="3284297"/>
            <a:ext cx="7788166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2400" b="1">
                <a:solidFill>
                  <a:srgbClr val="0000FF"/>
                </a:solidFill>
              </a:defRPr>
            </a:lvl1pPr>
          </a:lstStyle>
          <a:p>
            <a:pPr>
              <a:spcAft>
                <a:spcPts val="600"/>
              </a:spcAft>
            </a:pPr>
            <a:r>
              <a:rPr lang="fr-CH" sz="2600" dirty="0" err="1"/>
              <a:t>aussteigen</a:t>
            </a:r>
            <a:r>
              <a:rPr lang="fr-CH" sz="2600" dirty="0"/>
              <a:t>, er </a:t>
            </a:r>
            <a:r>
              <a:rPr lang="fr-CH" sz="2600" dirty="0" err="1"/>
              <a:t>steigt</a:t>
            </a:r>
            <a:r>
              <a:rPr lang="fr-CH" sz="2600" dirty="0"/>
              <a:t> </a:t>
            </a:r>
            <a:r>
              <a:rPr lang="fr-CH" sz="2600" dirty="0" err="1"/>
              <a:t>aus</a:t>
            </a:r>
            <a:endParaRPr lang="fr-CH" sz="2600" dirty="0"/>
          </a:p>
          <a:p>
            <a:pPr>
              <a:spcAft>
                <a:spcPts val="600"/>
              </a:spcAft>
            </a:pPr>
            <a:r>
              <a:rPr lang="fr-CH" sz="2600" dirty="0"/>
              <a:t> </a:t>
            </a:r>
            <a:r>
              <a:rPr lang="fr-CH" sz="2600" dirty="0">
                <a:sym typeface="Wingdings" panose="05000000000000000000" pitchFamily="2" charset="2"/>
              </a:rPr>
              <a:t> descendre</a:t>
            </a:r>
          </a:p>
          <a:p>
            <a:pPr>
              <a:spcAft>
                <a:spcPts val="600"/>
              </a:spcAft>
            </a:pPr>
            <a:endParaRPr lang="fr-CH" sz="800" dirty="0">
              <a:sym typeface="Wingdings" panose="05000000000000000000" pitchFamily="2" charset="2"/>
            </a:endParaRPr>
          </a:p>
          <a:p>
            <a:pPr>
              <a:spcAft>
                <a:spcPts val="600"/>
              </a:spcAft>
            </a:pPr>
            <a:r>
              <a:rPr lang="fr-CH" sz="2600" dirty="0" err="1">
                <a:sym typeface="Wingdings" panose="05000000000000000000" pitchFamily="2" charset="2"/>
              </a:rPr>
              <a:t>das</a:t>
            </a:r>
            <a:r>
              <a:rPr lang="fr-CH" sz="2600" dirty="0">
                <a:sym typeface="Wingdings" panose="05000000000000000000" pitchFamily="2" charset="2"/>
              </a:rPr>
              <a:t> </a:t>
            </a:r>
            <a:r>
              <a:rPr lang="fr-CH" sz="2600" dirty="0" err="1">
                <a:sym typeface="Wingdings" panose="05000000000000000000" pitchFamily="2" charset="2"/>
              </a:rPr>
              <a:t>Kaufhaus</a:t>
            </a:r>
            <a:r>
              <a:rPr lang="fr-CH" sz="2600" dirty="0">
                <a:sym typeface="Wingdings" panose="05000000000000000000" pitchFamily="2" charset="2"/>
              </a:rPr>
              <a:t> 					</a:t>
            </a:r>
          </a:p>
          <a:p>
            <a:pPr marL="457200" indent="-457200">
              <a:spcAft>
                <a:spcPts val="600"/>
              </a:spcAft>
              <a:buFont typeface="Wingdings"/>
              <a:buChar char="à"/>
            </a:pPr>
            <a:r>
              <a:rPr lang="fr-CH" sz="2600" dirty="0">
                <a:sym typeface="Wingdings" panose="05000000000000000000" pitchFamily="2" charset="2"/>
              </a:rPr>
              <a:t>le centre commercial</a:t>
            </a:r>
          </a:p>
          <a:p>
            <a:pPr>
              <a:spcAft>
                <a:spcPts val="600"/>
              </a:spcAft>
            </a:pPr>
            <a:endParaRPr lang="fr-CH" sz="800" dirty="0">
              <a:sym typeface="Wingdings" panose="05000000000000000000" pitchFamily="2" charset="2"/>
            </a:endParaRPr>
          </a:p>
          <a:p>
            <a:pPr>
              <a:spcAft>
                <a:spcPts val="600"/>
              </a:spcAft>
            </a:pPr>
            <a:r>
              <a:rPr lang="fr-CH" sz="2600" dirty="0" err="1">
                <a:sym typeface="Wingdings" panose="05000000000000000000" pitchFamily="2" charset="2"/>
              </a:rPr>
              <a:t>bezahlen</a:t>
            </a:r>
            <a:r>
              <a:rPr lang="fr-CH" sz="2600" dirty="0">
                <a:sym typeface="Wingdings" panose="05000000000000000000" pitchFamily="2" charset="2"/>
              </a:rPr>
              <a:t> 							</a:t>
            </a:r>
          </a:p>
          <a:p>
            <a:pPr>
              <a:spcAft>
                <a:spcPts val="600"/>
              </a:spcAft>
            </a:pPr>
            <a:r>
              <a:rPr lang="fr-CH" sz="2600" dirty="0">
                <a:sym typeface="Wingdings" panose="05000000000000000000" pitchFamily="2" charset="2"/>
              </a:rPr>
              <a:t> payer</a:t>
            </a:r>
            <a:endParaRPr lang="fr-CH" sz="2600" dirty="0"/>
          </a:p>
        </p:txBody>
      </p:sp>
    </p:spTree>
    <p:extLst>
      <p:ext uri="{BB962C8B-B14F-4D97-AF65-F5344CB8AC3E}">
        <p14:creationId xmlns:p14="http://schemas.microsoft.com/office/powerpoint/2010/main" val="89518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184" y="692696"/>
            <a:ext cx="7000875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019503" y="4005064"/>
            <a:ext cx="69105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800" b="1" dirty="0">
                <a:solidFill>
                  <a:srgbClr val="2B07C3"/>
                </a:solidFill>
              </a:rPr>
              <a:t>_____</a:t>
            </a:r>
            <a:r>
              <a:rPr lang="fr-CH" sz="2800" b="1" dirty="0"/>
              <a:t> Jakob. Mein Portemonnaie </a:t>
            </a:r>
            <a:r>
              <a:rPr lang="fr-CH" sz="2800" b="1" dirty="0">
                <a:solidFill>
                  <a:srgbClr val="2B07C3"/>
                </a:solidFill>
              </a:rPr>
              <a:t>____</a:t>
            </a:r>
            <a:r>
              <a:rPr lang="fr-CH" sz="2800" b="1" dirty="0"/>
              <a:t> </a:t>
            </a:r>
            <a:r>
              <a:rPr lang="fr-CH" sz="2800" b="1" dirty="0" err="1"/>
              <a:t>weg</a:t>
            </a:r>
            <a:r>
              <a:rPr lang="fr-CH" sz="2800" b="1" dirty="0"/>
              <a:t>. </a:t>
            </a:r>
          </a:p>
          <a:p>
            <a:r>
              <a:rPr lang="fr-CH" sz="2800" b="1" dirty="0" err="1"/>
              <a:t>Ich</a:t>
            </a:r>
            <a:r>
              <a:rPr lang="fr-CH" sz="2800" b="1" dirty="0"/>
              <a:t> </a:t>
            </a:r>
            <a:r>
              <a:rPr lang="fr-CH" sz="2800" b="1" dirty="0" err="1"/>
              <a:t>k</a:t>
            </a:r>
            <a:r>
              <a:rPr lang="fr-CH" sz="2800" b="1" dirty="0" err="1">
                <a:solidFill>
                  <a:srgbClr val="2B07C3"/>
                </a:solidFill>
              </a:rPr>
              <a:t>_____</a:t>
            </a:r>
            <a:r>
              <a:rPr lang="fr-CH" sz="2800" b="1" dirty="0" err="1"/>
              <a:t>e</a:t>
            </a:r>
            <a:r>
              <a:rPr lang="fr-CH" sz="2800" b="1" dirty="0"/>
              <a:t> </a:t>
            </a:r>
            <a:r>
              <a:rPr lang="fr-CH" sz="2800" b="1" dirty="0" err="1"/>
              <a:t>vielleicht</a:t>
            </a:r>
            <a:r>
              <a:rPr lang="fr-CH" sz="2800" b="1" dirty="0"/>
              <a:t> n</a:t>
            </a:r>
            <a:r>
              <a:rPr lang="fr-CH" sz="2800" b="1" dirty="0">
                <a:solidFill>
                  <a:srgbClr val="2B07C3"/>
                </a:solidFill>
              </a:rPr>
              <a:t>____</a:t>
            </a:r>
            <a:r>
              <a:rPr lang="fr-CH" sz="2800" b="1" dirty="0"/>
              <a:t> </a:t>
            </a:r>
            <a:r>
              <a:rPr lang="fr-CH" sz="2800" b="1" dirty="0" err="1"/>
              <a:t>pünktlich</a:t>
            </a:r>
            <a:r>
              <a:rPr lang="fr-CH" sz="2800" b="1" dirty="0"/>
              <a:t>. </a:t>
            </a:r>
            <a:r>
              <a:rPr lang="fr-CH" sz="2800" b="1" dirty="0" err="1"/>
              <a:t>Warte</a:t>
            </a:r>
            <a:r>
              <a:rPr lang="fr-CH" sz="2800" b="1" dirty="0"/>
              <a:t> </a:t>
            </a:r>
            <a:r>
              <a:rPr lang="fr-CH" sz="2800" b="1" dirty="0" err="1"/>
              <a:t>b</a:t>
            </a:r>
            <a:r>
              <a:rPr lang="fr-CH" sz="2800" b="1" dirty="0" err="1">
                <a:solidFill>
                  <a:srgbClr val="2B07C3"/>
                </a:solidFill>
              </a:rPr>
              <a:t>__</a:t>
            </a:r>
            <a:r>
              <a:rPr lang="fr-CH" sz="2800" b="1" dirty="0" err="1"/>
              <a:t>e</a:t>
            </a:r>
            <a:r>
              <a:rPr lang="fr-CH" sz="2800" b="1" dirty="0"/>
              <a:t>. </a:t>
            </a:r>
            <a:r>
              <a:rPr lang="fr-CH" sz="2800" b="1" dirty="0" err="1"/>
              <a:t>Klara</a:t>
            </a:r>
            <a:r>
              <a:rPr lang="fr-CH" sz="2800" b="1" dirty="0"/>
              <a:t>.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C7A9771-ABA6-B24F-BFCE-721BBBA53DC4}"/>
              </a:ext>
            </a:extLst>
          </p:cNvPr>
          <p:cNvSpPr txBox="1"/>
          <p:nvPr/>
        </p:nvSpPr>
        <p:spPr>
          <a:xfrm>
            <a:off x="1019503" y="4005064"/>
            <a:ext cx="6910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800" b="1" dirty="0" err="1">
                <a:solidFill>
                  <a:srgbClr val="2B07C3"/>
                </a:solidFill>
              </a:rPr>
              <a:t>Hallo</a:t>
            </a:r>
            <a:endParaRPr lang="fr-CH" sz="2800" b="1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A86E04A-FB40-C644-9449-825F59EB0578}"/>
              </a:ext>
            </a:extLst>
          </p:cNvPr>
          <p:cNvSpPr txBox="1"/>
          <p:nvPr/>
        </p:nvSpPr>
        <p:spPr>
          <a:xfrm>
            <a:off x="6177095" y="3980808"/>
            <a:ext cx="6910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800" b="1" dirty="0" err="1">
                <a:solidFill>
                  <a:srgbClr val="2B07C3"/>
                </a:solidFill>
              </a:rPr>
              <a:t>ist</a:t>
            </a:r>
            <a:endParaRPr lang="fr-CH" sz="2800" b="1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3B8B716-29CC-5640-94DF-1A9A06B8E441}"/>
              </a:ext>
            </a:extLst>
          </p:cNvPr>
          <p:cNvSpPr txBox="1"/>
          <p:nvPr/>
        </p:nvSpPr>
        <p:spPr>
          <a:xfrm>
            <a:off x="4572000" y="4427634"/>
            <a:ext cx="6910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800" b="1" dirty="0" err="1">
                <a:solidFill>
                  <a:srgbClr val="2B07C3"/>
                </a:solidFill>
              </a:rPr>
              <a:t>icht</a:t>
            </a:r>
            <a:endParaRPr lang="fr-CH" sz="2800" b="1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7E92CF5-DBAE-5546-A2E6-1B637A6D5C90}"/>
              </a:ext>
            </a:extLst>
          </p:cNvPr>
          <p:cNvSpPr txBox="1"/>
          <p:nvPr/>
        </p:nvSpPr>
        <p:spPr>
          <a:xfrm>
            <a:off x="1762509" y="4411695"/>
            <a:ext cx="6910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800" b="1" dirty="0" err="1">
                <a:solidFill>
                  <a:srgbClr val="2B07C3"/>
                </a:solidFill>
              </a:rPr>
              <a:t>omm</a:t>
            </a:r>
            <a:endParaRPr lang="fr-CH" sz="2800" b="1" dirty="0">
              <a:solidFill>
                <a:srgbClr val="2B07C3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0526D43-8FA0-CF4F-8BAA-F407CFC5DA5D}"/>
              </a:ext>
            </a:extLst>
          </p:cNvPr>
          <p:cNvSpPr txBox="1"/>
          <p:nvPr/>
        </p:nvSpPr>
        <p:spPr>
          <a:xfrm>
            <a:off x="1213941" y="4832801"/>
            <a:ext cx="6910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800" b="1" dirty="0" err="1">
                <a:solidFill>
                  <a:srgbClr val="2B07C3"/>
                </a:solidFill>
              </a:rPr>
              <a:t>itt</a:t>
            </a:r>
            <a:endParaRPr lang="fr-CH" sz="2800" b="1" dirty="0"/>
          </a:p>
        </p:txBody>
      </p:sp>
    </p:spTree>
    <p:extLst>
      <p:ext uri="{BB962C8B-B14F-4D97-AF65-F5344CB8AC3E}">
        <p14:creationId xmlns:p14="http://schemas.microsoft.com/office/powerpoint/2010/main" val="266434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431"/>
            <a:ext cx="5686425" cy="636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5857175" y="936021"/>
            <a:ext cx="289021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2400" b="1">
                <a:solidFill>
                  <a:srgbClr val="0000FF"/>
                </a:solidFill>
              </a:defRPr>
            </a:lvl1pPr>
          </a:lstStyle>
          <a:p>
            <a:pPr>
              <a:spcAft>
                <a:spcPts val="1800"/>
              </a:spcAft>
            </a:pPr>
            <a:r>
              <a:rPr lang="fr-CH" sz="2600" dirty="0" err="1"/>
              <a:t>Klara</a:t>
            </a:r>
            <a:r>
              <a:rPr lang="fr-CH" sz="2600" dirty="0"/>
              <a:t> </a:t>
            </a:r>
            <a:r>
              <a:rPr lang="fr-CH" sz="2600" dirty="0" err="1"/>
              <a:t>ist</a:t>
            </a:r>
            <a:r>
              <a:rPr lang="fr-CH" sz="2600" dirty="0"/>
              <a:t> </a:t>
            </a:r>
            <a:r>
              <a:rPr lang="fr-CH" sz="2600" dirty="0" err="1"/>
              <a:t>auf</a:t>
            </a:r>
            <a:r>
              <a:rPr lang="fr-CH" sz="2600" dirty="0"/>
              <a:t> der Bank (</a:t>
            </a:r>
            <a:r>
              <a:rPr lang="fr-CH" sz="2600" dirty="0" err="1"/>
              <a:t>im</a:t>
            </a:r>
            <a:r>
              <a:rPr lang="fr-CH" sz="2600" dirty="0"/>
              <a:t> Park).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191293B-9F75-AF49-B5D7-81CAF56AAC6E}"/>
              </a:ext>
            </a:extLst>
          </p:cNvPr>
          <p:cNvSpPr txBox="1"/>
          <p:nvPr/>
        </p:nvSpPr>
        <p:spPr>
          <a:xfrm>
            <a:off x="5857175" y="1986789"/>
            <a:ext cx="289021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2400" b="1">
                <a:solidFill>
                  <a:srgbClr val="0000FF"/>
                </a:solidFill>
              </a:defRPr>
            </a:lvl1pPr>
          </a:lstStyle>
          <a:p>
            <a:pPr>
              <a:spcAft>
                <a:spcPts val="1800"/>
              </a:spcAft>
            </a:pPr>
            <a:r>
              <a:rPr lang="fr-CH" sz="2600" dirty="0"/>
              <a:t>Jakob </a:t>
            </a:r>
            <a:r>
              <a:rPr lang="fr-CH" sz="2600" dirty="0" err="1"/>
              <a:t>ist</a:t>
            </a:r>
            <a:r>
              <a:rPr lang="fr-CH" sz="2600" dirty="0"/>
              <a:t> an der Bank (</a:t>
            </a:r>
            <a:r>
              <a:rPr lang="fr-CH" sz="2600" dirty="0" err="1"/>
              <a:t>Gebäude</a:t>
            </a:r>
            <a:r>
              <a:rPr lang="fr-CH" sz="26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62718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376" y="0"/>
            <a:ext cx="5616624" cy="3911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25682" y="3343853"/>
            <a:ext cx="8293661" cy="356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2400" b="1">
                <a:solidFill>
                  <a:srgbClr val="0000FF"/>
                </a:solidFill>
              </a:defRPr>
            </a:lvl1pPr>
          </a:lstStyle>
          <a:p>
            <a:pPr marL="514350" indent="-514350">
              <a:spcAft>
                <a:spcPts val="300"/>
              </a:spcAft>
              <a:buAutoNum type="arabicPeriod"/>
            </a:pPr>
            <a:r>
              <a:rPr lang="fr-CH" sz="2600" dirty="0" err="1"/>
              <a:t>Klara</a:t>
            </a:r>
            <a:r>
              <a:rPr lang="fr-CH" sz="2600" dirty="0"/>
              <a:t> </a:t>
            </a:r>
            <a:r>
              <a:rPr lang="fr-CH" sz="2600" dirty="0" err="1"/>
              <a:t>ist</a:t>
            </a:r>
            <a:r>
              <a:rPr lang="fr-CH" sz="2600" dirty="0"/>
              <a:t> </a:t>
            </a:r>
            <a:r>
              <a:rPr lang="fr-CH" sz="2600" dirty="0" err="1"/>
              <a:t>über</a:t>
            </a:r>
            <a:r>
              <a:rPr lang="fr-CH" sz="2600" dirty="0"/>
              <a:t> der </a:t>
            </a:r>
            <a:r>
              <a:rPr lang="fr-CH" sz="2600" dirty="0" err="1"/>
              <a:t>Apotheke</a:t>
            </a:r>
            <a:r>
              <a:rPr lang="fr-CH" sz="2600" dirty="0"/>
              <a:t>.</a:t>
            </a:r>
          </a:p>
          <a:p>
            <a:pPr marL="514350" indent="-514350">
              <a:spcAft>
                <a:spcPts val="300"/>
              </a:spcAft>
              <a:buAutoNum type="arabicPeriod"/>
            </a:pPr>
            <a:r>
              <a:rPr lang="fr-CH" sz="2600" dirty="0"/>
              <a:t>Jakob </a:t>
            </a:r>
            <a:r>
              <a:rPr lang="fr-CH" sz="2600" dirty="0" err="1"/>
              <a:t>und</a:t>
            </a:r>
            <a:r>
              <a:rPr lang="fr-CH" sz="2600" dirty="0"/>
              <a:t> sein </a:t>
            </a:r>
            <a:r>
              <a:rPr lang="fr-CH" sz="2600" dirty="0" err="1"/>
              <a:t>Bruder</a:t>
            </a:r>
            <a:r>
              <a:rPr lang="fr-CH" sz="2600" dirty="0"/>
              <a:t> </a:t>
            </a:r>
            <a:r>
              <a:rPr lang="fr-CH" sz="2600" dirty="0" err="1"/>
              <a:t>sind</a:t>
            </a:r>
            <a:r>
              <a:rPr lang="fr-CH" sz="2600" dirty="0"/>
              <a:t> vor </a:t>
            </a:r>
            <a:r>
              <a:rPr lang="fr-CH" sz="2600" dirty="0" err="1"/>
              <a:t>dem</a:t>
            </a:r>
            <a:r>
              <a:rPr lang="fr-CH" sz="2600" dirty="0"/>
              <a:t> </a:t>
            </a:r>
            <a:r>
              <a:rPr lang="fr-CH" sz="2600" dirty="0" err="1"/>
              <a:t>Supermarkt</a:t>
            </a:r>
            <a:r>
              <a:rPr lang="fr-CH" sz="2600" dirty="0"/>
              <a:t>.</a:t>
            </a:r>
          </a:p>
          <a:p>
            <a:pPr marL="514350" indent="-514350">
              <a:spcAft>
                <a:spcPts val="300"/>
              </a:spcAft>
              <a:buAutoNum type="arabicPeriod"/>
            </a:pPr>
            <a:r>
              <a:rPr lang="fr-CH" sz="2600" dirty="0" err="1"/>
              <a:t>Klara</a:t>
            </a:r>
            <a:r>
              <a:rPr lang="fr-CH" sz="2600" dirty="0"/>
              <a:t> </a:t>
            </a:r>
            <a:r>
              <a:rPr lang="fr-CH" sz="2600" dirty="0" err="1"/>
              <a:t>sucht</a:t>
            </a:r>
            <a:r>
              <a:rPr lang="fr-CH" sz="2600" dirty="0"/>
              <a:t> </a:t>
            </a:r>
            <a:r>
              <a:rPr lang="fr-CH" sz="2600" dirty="0" err="1"/>
              <a:t>zwischen</a:t>
            </a:r>
            <a:r>
              <a:rPr lang="fr-CH" sz="2600" dirty="0"/>
              <a:t> </a:t>
            </a:r>
            <a:r>
              <a:rPr lang="fr-CH" sz="2600" dirty="0" err="1"/>
              <a:t>dem</a:t>
            </a:r>
            <a:r>
              <a:rPr lang="fr-CH" sz="2600" dirty="0"/>
              <a:t> Sofa </a:t>
            </a:r>
            <a:r>
              <a:rPr lang="fr-CH" sz="2600" dirty="0" err="1"/>
              <a:t>und</a:t>
            </a:r>
            <a:r>
              <a:rPr lang="fr-CH" sz="2600" dirty="0"/>
              <a:t> </a:t>
            </a:r>
            <a:r>
              <a:rPr lang="fr-CH" sz="2600" dirty="0" err="1"/>
              <a:t>dem</a:t>
            </a:r>
            <a:r>
              <a:rPr lang="fr-CH" sz="2600" dirty="0"/>
              <a:t> </a:t>
            </a:r>
            <a:r>
              <a:rPr lang="fr-CH" sz="2600" dirty="0" err="1"/>
              <a:t>Bett</a:t>
            </a:r>
            <a:r>
              <a:rPr lang="fr-CH" sz="2600" dirty="0"/>
              <a:t>.</a:t>
            </a:r>
          </a:p>
          <a:p>
            <a:pPr marL="514350" indent="-514350">
              <a:spcAft>
                <a:spcPts val="300"/>
              </a:spcAft>
              <a:buAutoNum type="arabicPeriod"/>
            </a:pPr>
            <a:r>
              <a:rPr lang="fr-CH" sz="2600" dirty="0" err="1"/>
              <a:t>Klara</a:t>
            </a:r>
            <a:r>
              <a:rPr lang="fr-CH" sz="2600" dirty="0"/>
              <a:t> </a:t>
            </a:r>
            <a:r>
              <a:rPr lang="fr-CH" sz="2600" dirty="0" err="1"/>
              <a:t>ist</a:t>
            </a:r>
            <a:r>
              <a:rPr lang="fr-CH" sz="2600" dirty="0"/>
              <a:t> </a:t>
            </a:r>
            <a:r>
              <a:rPr lang="fr-CH" sz="2600" dirty="0" err="1"/>
              <a:t>auf</a:t>
            </a:r>
            <a:r>
              <a:rPr lang="fr-CH" sz="2600" dirty="0"/>
              <a:t> der Bank.</a:t>
            </a:r>
          </a:p>
          <a:p>
            <a:pPr marL="514350" indent="-514350">
              <a:spcAft>
                <a:spcPts val="300"/>
              </a:spcAft>
              <a:buAutoNum type="arabicPeriod"/>
            </a:pPr>
            <a:r>
              <a:rPr lang="fr-CH" sz="2600" dirty="0" err="1"/>
              <a:t>Klara</a:t>
            </a:r>
            <a:r>
              <a:rPr lang="fr-CH" sz="2600" dirty="0"/>
              <a:t> </a:t>
            </a:r>
            <a:r>
              <a:rPr lang="fr-CH" sz="2600" dirty="0" err="1"/>
              <a:t>ist</a:t>
            </a:r>
            <a:r>
              <a:rPr lang="fr-CH" sz="2600" dirty="0"/>
              <a:t> </a:t>
            </a:r>
            <a:r>
              <a:rPr lang="fr-CH" sz="2600" dirty="0" err="1"/>
              <a:t>im</a:t>
            </a:r>
            <a:r>
              <a:rPr lang="fr-CH" sz="2600" dirty="0"/>
              <a:t> </a:t>
            </a:r>
            <a:r>
              <a:rPr lang="fr-CH" sz="2600" dirty="0" err="1"/>
              <a:t>Kaufhaus</a:t>
            </a:r>
            <a:r>
              <a:rPr lang="fr-CH" sz="2600" dirty="0"/>
              <a:t>.</a:t>
            </a:r>
          </a:p>
          <a:p>
            <a:pPr marL="514350" indent="-514350">
              <a:spcAft>
                <a:spcPts val="300"/>
              </a:spcAft>
              <a:buAutoNum type="arabicPeriod"/>
            </a:pPr>
            <a:r>
              <a:rPr lang="fr-CH" sz="2600" dirty="0"/>
              <a:t>Jakob </a:t>
            </a:r>
            <a:r>
              <a:rPr lang="fr-CH" sz="2600" dirty="0" err="1"/>
              <a:t>ist</a:t>
            </a:r>
            <a:r>
              <a:rPr lang="fr-CH" sz="2600" dirty="0"/>
              <a:t> </a:t>
            </a:r>
            <a:r>
              <a:rPr lang="fr-CH" sz="2600" dirty="0" err="1"/>
              <a:t>hinter</a:t>
            </a:r>
            <a:r>
              <a:rPr lang="fr-CH" sz="2600" dirty="0"/>
              <a:t> </a:t>
            </a:r>
            <a:r>
              <a:rPr lang="fr-CH" sz="2600" dirty="0" err="1"/>
              <a:t>dem</a:t>
            </a:r>
            <a:r>
              <a:rPr lang="fr-CH" sz="2600" dirty="0"/>
              <a:t> </a:t>
            </a:r>
            <a:r>
              <a:rPr lang="fr-CH" sz="2600" dirty="0" err="1"/>
              <a:t>Supermarkt</a:t>
            </a:r>
            <a:r>
              <a:rPr lang="fr-CH" sz="2600" dirty="0"/>
              <a:t>.</a:t>
            </a:r>
          </a:p>
          <a:p>
            <a:pPr marL="514350" indent="-514350">
              <a:spcAft>
                <a:spcPts val="300"/>
              </a:spcAft>
              <a:buAutoNum type="arabicPeriod"/>
            </a:pPr>
            <a:r>
              <a:rPr lang="fr-CH" sz="2600" dirty="0" err="1"/>
              <a:t>Klara</a:t>
            </a:r>
            <a:r>
              <a:rPr lang="fr-CH" sz="2600" dirty="0"/>
              <a:t> </a:t>
            </a:r>
            <a:r>
              <a:rPr lang="fr-CH" sz="2600" dirty="0" err="1"/>
              <a:t>und</a:t>
            </a:r>
            <a:r>
              <a:rPr lang="fr-CH" sz="2600" dirty="0"/>
              <a:t> Jakob </a:t>
            </a:r>
            <a:r>
              <a:rPr lang="fr-CH" sz="2600" dirty="0" err="1"/>
              <a:t>sind</a:t>
            </a:r>
            <a:r>
              <a:rPr lang="fr-CH" sz="2600" dirty="0"/>
              <a:t> </a:t>
            </a:r>
            <a:r>
              <a:rPr lang="fr-CH" sz="2600" dirty="0" err="1"/>
              <a:t>neben</a:t>
            </a:r>
            <a:r>
              <a:rPr lang="fr-CH" sz="2600" dirty="0"/>
              <a:t> </a:t>
            </a:r>
            <a:r>
              <a:rPr lang="fr-CH" sz="2600" dirty="0" err="1"/>
              <a:t>dem</a:t>
            </a:r>
            <a:r>
              <a:rPr lang="fr-CH" sz="2600" dirty="0"/>
              <a:t> Kino / </a:t>
            </a:r>
            <a:r>
              <a:rPr lang="fr-CH" sz="2600" dirty="0" err="1"/>
              <a:t>im</a:t>
            </a:r>
            <a:r>
              <a:rPr lang="fr-CH" sz="2600" dirty="0"/>
              <a:t> Café.</a:t>
            </a:r>
          </a:p>
          <a:p>
            <a:pPr marL="514350" indent="-514350">
              <a:spcAft>
                <a:spcPts val="300"/>
              </a:spcAft>
              <a:buAutoNum type="arabicPeriod"/>
            </a:pPr>
            <a:r>
              <a:rPr lang="fr-CH" sz="2600" dirty="0" err="1"/>
              <a:t>Klara</a:t>
            </a:r>
            <a:r>
              <a:rPr lang="fr-CH" sz="2600" dirty="0"/>
              <a:t> </a:t>
            </a:r>
            <a:r>
              <a:rPr lang="fr-CH" sz="2600" dirty="0" err="1"/>
              <a:t>ist</a:t>
            </a:r>
            <a:r>
              <a:rPr lang="fr-CH" sz="2600" dirty="0"/>
              <a:t> </a:t>
            </a:r>
            <a:r>
              <a:rPr lang="fr-CH" sz="2600" dirty="0" err="1"/>
              <a:t>unter</a:t>
            </a:r>
            <a:r>
              <a:rPr lang="fr-CH" sz="2600" dirty="0"/>
              <a:t> </a:t>
            </a:r>
            <a:r>
              <a:rPr lang="fr-CH" sz="2600" dirty="0" err="1"/>
              <a:t>dem</a:t>
            </a:r>
            <a:r>
              <a:rPr lang="fr-CH" sz="2600" dirty="0"/>
              <a:t> </a:t>
            </a:r>
            <a:r>
              <a:rPr lang="fr-CH" sz="2600" dirty="0" err="1"/>
              <a:t>Apfelbaum</a:t>
            </a:r>
            <a:r>
              <a:rPr lang="fr-CH" sz="2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439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</TotalTime>
  <Words>532</Words>
  <Application>Microsoft Macintosh PowerPoint</Application>
  <PresentationFormat>Affichage à l'écran (4:3)</PresentationFormat>
  <Paragraphs>113</Paragraphs>
  <Slides>22</Slides>
  <Notes>0</Notes>
  <HiddenSlides>0</HiddenSlides>
  <MMClips>10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6" baseType="lpstr">
      <vt:lpstr>Arial</vt:lpstr>
      <vt:lpstr>Calibri</vt:lpstr>
      <vt:lpstr>Wingdings</vt:lpstr>
      <vt:lpstr>Office-Design</vt:lpstr>
      <vt:lpstr>gk9 Kapitel 2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Geni@l Klick für die Romandie Kapitel 2</dc:title>
  <dc:creator>Gabriela Bührer</dc:creator>
  <cp:lastModifiedBy>Duc Héloïse</cp:lastModifiedBy>
  <cp:revision>35</cp:revision>
  <dcterms:created xsi:type="dcterms:W3CDTF">2019-02-17T16:49:21Z</dcterms:created>
  <dcterms:modified xsi:type="dcterms:W3CDTF">2020-10-30T08:52:37Z</dcterms:modified>
</cp:coreProperties>
</file>