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9" r:id="rId2"/>
    <p:sldId id="291" r:id="rId3"/>
    <p:sldId id="268" r:id="rId4"/>
    <p:sldId id="269" r:id="rId5"/>
    <p:sldId id="270" r:id="rId6"/>
    <p:sldId id="260" r:id="rId7"/>
    <p:sldId id="256" r:id="rId8"/>
    <p:sldId id="261" r:id="rId9"/>
    <p:sldId id="272" r:id="rId10"/>
    <p:sldId id="273" r:id="rId11"/>
    <p:sldId id="264" r:id="rId12"/>
    <p:sldId id="265" r:id="rId13"/>
    <p:sldId id="267" r:id="rId14"/>
    <p:sldId id="266" r:id="rId15"/>
    <p:sldId id="287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77"/>
    <p:restoredTop sz="94027"/>
  </p:normalViewPr>
  <p:slideViewPr>
    <p:cSldViewPr snapToGrid="0" snapToObjects="1">
      <p:cViewPr>
        <p:scale>
          <a:sx n="45" d="100"/>
          <a:sy n="45" d="100"/>
        </p:scale>
        <p:origin x="591" y="-11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BE8B95-2F26-DA49-8E2B-5C22ADDE8D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74EB2DD-C538-F84B-B767-5BA6323C1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8321E5-5BCB-334C-84C6-3D7DF764A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80C5298-A5E4-234E-8532-16FA798B4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32427C-477C-1146-8A82-9AEAD4ED8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338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40C036-6692-6147-A946-FEF4429CB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5D0AB3E-F1E8-D847-9A1F-892906EB1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5607AD-A0BC-734E-84E4-5E9E7A6CA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42BCA8-7E79-D54E-B16D-94A617C73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EBB786-B7C1-094C-BA2A-1A79A4CAC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716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8F6B77B-75BB-244D-9D53-52494819DB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1EAA678-617F-8A40-96C2-0F8044B11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126972-F0D6-EF48-8DF1-0611C98A2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3F4091-AF5B-6F45-A879-611C542DD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018EFC-57F0-E947-8562-7161F819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49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57E111-FA29-D749-8AFA-24630CA41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AB5045-3750-5244-9788-262686613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F00E62-80D6-DB47-93F9-63762705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4435AC-5E5F-9349-A002-DCC51FE74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698469-81EC-2B4E-A67C-4B8595362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605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D19633-F789-144C-892B-189B19157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7B93C3-7A1B-5D41-ABB0-C5420DFB6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A20A6F-8F95-6742-BDFF-0CA28346B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F09692-C25E-C44C-B692-328CD687D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06AEC18-AEC8-2843-AAA8-1C5A33756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79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D92290-CE06-9648-AD61-386C031D3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380B62-1122-4A41-9585-0235F9BE06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00C092B-90FF-2447-8B76-F53D7E6C9A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DED100-DDE6-3941-BA21-B55DE0565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13/07/2021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81158D3-3DC2-464E-BCE3-14C75175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B3ABFF0-DE67-6546-B6A5-80DE83976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813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48236B-82BC-5446-8CD6-51340F26D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6D935B-F8DF-C14A-A4BC-A1896CC89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A37FE8D-5772-A644-B9EF-20EBEB09A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CD3FFB5-4BEF-754C-BD2E-E57E4E579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64DB7E4-CCEC-7B4C-8A55-DEB5813D72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40C74E2-D43C-8447-82A3-56C3C96B2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13/07/2021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088F730-59F7-344F-9C49-039D163A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4DF57DB-4F21-8D44-B322-3CB821A9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5694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0C8E21-BE03-1A4E-936C-D6BC560B6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571A38E-90A5-2F4A-B453-46DE47286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13/07/2021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B7931A-16AD-8D43-8C18-055BCFE1D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1C1A4E6-7CF0-3C40-9476-CB725912E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131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AEF58C2-922E-794A-9D4D-75A2F5353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13/07/2021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53B0CE-DCCA-7842-BFE4-75A95F3B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E17803B-EB2F-DC43-BDC0-C8EAC0B7C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087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CEA7F9-1307-9B4B-847B-9B70EF9DB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4B38F5-FD61-FC4C-BEFE-B9D81F12C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02F49F-FBFB-1945-B87F-4300F1BDB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5F9AB9-82B1-A14D-9960-689BFD99F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13/07/2021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C0F7709-468E-C743-AFF5-0798F83F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1DECBEA-33EC-F047-A24E-4B26AAED6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5932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8ED5BB-280C-C540-ABB2-B1EEDAA6A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105F3EA3-8924-1C46-AC4D-AB08E39690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ADB714-71DC-F343-9B4C-34623672A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819F55E-6003-7849-B218-3699445A7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BD546-72C2-674F-ACDB-779357A9057E}" type="datetimeFigureOut">
              <a:rPr lang="fr-FR" smtClean="0"/>
              <a:t>13/07/2021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135CC4-7DDB-744B-9C67-99778DE4A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4AD326-8ECA-9C41-A080-F5D3B9D6B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649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EC33C79-CBA0-9342-B3FA-A1DB5C510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309F6F-36A4-B74E-A826-246003C33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D77D9D2-AD8A-E24D-B667-5B2B9F69BF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BD546-72C2-674F-ACDB-779357A9057E}" type="datetimeFigureOut">
              <a:rPr lang="fr-FR" smtClean="0"/>
              <a:t>13/07/2021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AAEA78B-73AF-404A-B487-64BAC2AD15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3553BB-21D1-5A44-935E-04048BE67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BF4A2-2952-394B-8F66-DAD20CFB30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178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e-DE" sz="5000" b="1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gk10_11_Bd1</a:t>
            </a:r>
            <a:br>
              <a:rPr lang="de-DE" sz="5000" dirty="0">
                <a:solidFill>
                  <a:schemeClr val="accent1"/>
                </a:solidFill>
              </a:rPr>
            </a:br>
            <a:r>
              <a:rPr lang="de-DE" sz="5000" b="1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Kapitel 7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3600" b="1" dirty="0">
                <a:solidFill>
                  <a:srgbClr val="0000FF"/>
                </a:solidFill>
              </a:rPr>
              <a:t>Kursbuch</a:t>
            </a:r>
          </a:p>
        </p:txBody>
      </p:sp>
    </p:spTree>
    <p:extLst>
      <p:ext uri="{BB962C8B-B14F-4D97-AF65-F5344CB8AC3E}">
        <p14:creationId xmlns:p14="http://schemas.microsoft.com/office/powerpoint/2010/main" val="3991439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20-01-26 à 14.46.4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" r="29249" b="27430"/>
          <a:stretch/>
        </p:blipFill>
        <p:spPr>
          <a:xfrm>
            <a:off x="227642" y="680444"/>
            <a:ext cx="7131333" cy="435314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93A8BD2-C969-B642-8E9D-4D22AB000A34}"/>
              </a:ext>
            </a:extLst>
          </p:cNvPr>
          <p:cNvSpPr txBox="1"/>
          <p:nvPr/>
        </p:nvSpPr>
        <p:spPr>
          <a:xfrm>
            <a:off x="534666" y="218779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K7_KB_5c_S. 75</a:t>
            </a:r>
          </a:p>
        </p:txBody>
      </p:sp>
      <p:pic>
        <p:nvPicPr>
          <p:cNvPr id="6" name="Image 5" descr="Capture d’écran 2020-01-26 à 14.46.4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t="74202" r="29763" b="712"/>
          <a:stretch/>
        </p:blipFill>
        <p:spPr>
          <a:xfrm>
            <a:off x="739651" y="5173151"/>
            <a:ext cx="7005734" cy="154920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745385" y="1134855"/>
            <a:ext cx="396252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2400" b="1" dirty="0">
                <a:solidFill>
                  <a:srgbClr val="0000FF"/>
                </a:solidFill>
              </a:rPr>
              <a:t>4. Die </a:t>
            </a:r>
            <a:r>
              <a:rPr lang="fr-FR" sz="2400" b="1" dirty="0" err="1">
                <a:solidFill>
                  <a:srgbClr val="0000FF"/>
                </a:solidFill>
              </a:rPr>
              <a:t>Regeln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befolgen</a:t>
            </a:r>
            <a:r>
              <a:rPr lang="fr-FR" sz="2400" b="1" dirty="0">
                <a:solidFill>
                  <a:srgbClr val="0000FF"/>
                </a:solidFill>
              </a:rPr>
              <a:t>, </a:t>
            </a:r>
            <a:r>
              <a:rPr lang="fr-FR" sz="2400" b="1" dirty="0" err="1">
                <a:solidFill>
                  <a:srgbClr val="0000FF"/>
                </a:solidFill>
              </a:rPr>
              <a:t>z.B</a:t>
            </a:r>
            <a:r>
              <a:rPr lang="fr-FR" sz="2400" b="1" dirty="0">
                <a:solidFill>
                  <a:srgbClr val="0000FF"/>
                </a:solidFill>
              </a:rPr>
              <a:t>. </a:t>
            </a:r>
            <a:r>
              <a:rPr lang="fr-FR" sz="2400" b="1" dirty="0" err="1">
                <a:solidFill>
                  <a:srgbClr val="0000FF"/>
                </a:solidFill>
              </a:rPr>
              <a:t>ihr</a:t>
            </a:r>
            <a:r>
              <a:rPr lang="fr-FR" sz="2400" b="1" dirty="0">
                <a:solidFill>
                  <a:srgbClr val="0000FF"/>
                </a:solidFill>
              </a:rPr>
              <a:t> Zimmer </a:t>
            </a:r>
            <a:r>
              <a:rPr lang="fr-FR" sz="2400" b="1" dirty="0" err="1">
                <a:solidFill>
                  <a:srgbClr val="0000FF"/>
                </a:solidFill>
              </a:rPr>
              <a:t>aufräumen</a:t>
            </a:r>
            <a:r>
              <a:rPr lang="fr-FR" sz="2400" b="1" dirty="0">
                <a:solidFill>
                  <a:srgbClr val="0000FF"/>
                </a:solidFill>
              </a:rPr>
              <a:t>, </a:t>
            </a:r>
            <a:r>
              <a:rPr lang="fr-FR" sz="2400" b="1" dirty="0" err="1">
                <a:solidFill>
                  <a:srgbClr val="0000FF"/>
                </a:solidFill>
              </a:rPr>
              <a:t>für</a:t>
            </a:r>
            <a:r>
              <a:rPr lang="fr-FR" sz="2400" b="1" dirty="0">
                <a:solidFill>
                  <a:srgbClr val="0000FF"/>
                </a:solidFill>
              </a:rPr>
              <a:t> die </a:t>
            </a:r>
            <a:r>
              <a:rPr lang="fr-FR" sz="2400" b="1" dirty="0" err="1">
                <a:solidFill>
                  <a:srgbClr val="0000FF"/>
                </a:solidFill>
              </a:rPr>
              <a:t>Schule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lernen</a:t>
            </a:r>
            <a:r>
              <a:rPr lang="fr-FR" sz="2400" b="1" dirty="0">
                <a:solidFill>
                  <a:srgbClr val="0000FF"/>
                </a:solidFill>
              </a:rPr>
              <a:t>, </a:t>
            </a:r>
            <a:r>
              <a:rPr lang="fr-FR" sz="2400" b="1" dirty="0" err="1">
                <a:solidFill>
                  <a:srgbClr val="0000FF"/>
                </a:solidFill>
              </a:rPr>
              <a:t>zu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Hause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helfen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usw</a:t>
            </a:r>
            <a:r>
              <a:rPr lang="fr-FR" sz="2400" b="1" dirty="0">
                <a:solidFill>
                  <a:srgbClr val="0000FF"/>
                </a:solidFill>
              </a:rPr>
              <a:t>.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pPr defTabSz="457200"/>
            <a:r>
              <a:rPr lang="fr-FR" sz="2400" b="1" dirty="0">
                <a:solidFill>
                  <a:srgbClr val="0000FF"/>
                </a:solidFill>
              </a:rPr>
              <a:t>5. </a:t>
            </a:r>
            <a:r>
              <a:rPr lang="fr-FR" sz="2400" b="1" dirty="0" err="1">
                <a:solidFill>
                  <a:srgbClr val="0000FF"/>
                </a:solidFill>
              </a:rPr>
              <a:t>Mögliche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Antworten</a:t>
            </a:r>
            <a:r>
              <a:rPr lang="fr-FR" sz="2400" b="1" dirty="0">
                <a:solidFill>
                  <a:srgbClr val="0000FF"/>
                </a:solidFill>
              </a:rPr>
              <a:t>:</a:t>
            </a:r>
          </a:p>
          <a:p>
            <a:pPr marL="342900" indent="-342900" defTabSz="457200">
              <a:buFont typeface="Wingdings" pitchFamily="2" charset="2"/>
              <a:buChar char="§"/>
            </a:pPr>
            <a:r>
              <a:rPr lang="fr-FR" sz="2400" b="1" dirty="0" err="1">
                <a:solidFill>
                  <a:srgbClr val="0000FF"/>
                </a:solidFill>
              </a:rPr>
              <a:t>Jugendliche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lernen</a:t>
            </a:r>
            <a:r>
              <a:rPr lang="fr-FR" sz="2400" b="1" dirty="0">
                <a:solidFill>
                  <a:srgbClr val="0000FF"/>
                </a:solidFill>
              </a:rPr>
              <a:t>, </a:t>
            </a:r>
            <a:r>
              <a:rPr lang="fr-FR" sz="2400" b="1" dirty="0" err="1">
                <a:solidFill>
                  <a:srgbClr val="0000FF"/>
                </a:solidFill>
              </a:rPr>
              <a:t>ihr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Geld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kompetent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auszugeben</a:t>
            </a:r>
            <a:r>
              <a:rPr lang="fr-FR" sz="2400" b="1" dirty="0">
                <a:solidFill>
                  <a:srgbClr val="0000FF"/>
                </a:solidFill>
              </a:rPr>
              <a:t>; </a:t>
            </a:r>
          </a:p>
          <a:p>
            <a:pPr marL="342900" indent="-342900" defTabSz="457200">
              <a:buFont typeface="Wingdings" pitchFamily="2" charset="2"/>
              <a:buChar char="§"/>
            </a:pPr>
            <a:r>
              <a:rPr lang="fr-FR" sz="2400" b="1" dirty="0">
                <a:solidFill>
                  <a:srgbClr val="0000FF"/>
                </a:solidFill>
              </a:rPr>
              <a:t>Autonomie, </a:t>
            </a:r>
          </a:p>
          <a:p>
            <a:pPr marL="342900" indent="-342900" defTabSz="457200">
              <a:buFont typeface="Wingdings" pitchFamily="2" charset="2"/>
              <a:buChar char="§"/>
            </a:pPr>
            <a:r>
              <a:rPr lang="fr-FR" sz="2400" b="1" dirty="0" err="1">
                <a:solidFill>
                  <a:srgbClr val="0000FF"/>
                </a:solidFill>
              </a:rPr>
              <a:t>Verantwortung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für</a:t>
            </a:r>
            <a:r>
              <a:rPr lang="fr-FR" sz="2400" b="1" dirty="0">
                <a:solidFill>
                  <a:srgbClr val="0000FF"/>
                </a:solidFill>
              </a:rPr>
              <a:t> die </a:t>
            </a:r>
            <a:r>
              <a:rPr lang="fr-FR" sz="2400" b="1" dirty="0" err="1">
                <a:solidFill>
                  <a:srgbClr val="0000FF"/>
                </a:solidFill>
              </a:rPr>
              <a:t>Jugendlichen</a:t>
            </a:r>
            <a:r>
              <a:rPr lang="fr-FR" sz="2400" b="1" dirty="0">
                <a:solidFill>
                  <a:srgbClr val="0000FF"/>
                </a:solidFill>
              </a:rPr>
              <a:t>; </a:t>
            </a:r>
          </a:p>
          <a:p>
            <a:pPr marL="342900" indent="-342900" defTabSz="457200">
              <a:buFont typeface="Wingdings" pitchFamily="2" charset="2"/>
              <a:buChar char="§"/>
            </a:pPr>
            <a:r>
              <a:rPr lang="fr-FR" sz="2400" b="1" dirty="0" err="1">
                <a:solidFill>
                  <a:srgbClr val="0000FF"/>
                </a:solidFill>
              </a:rPr>
              <a:t>wenig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Streit</a:t>
            </a:r>
            <a:r>
              <a:rPr lang="fr-FR" sz="2400" b="1" dirty="0">
                <a:solidFill>
                  <a:srgbClr val="0000FF"/>
                </a:solidFill>
              </a:rPr>
              <a:t> in der </a:t>
            </a:r>
            <a:r>
              <a:rPr lang="fr-FR" sz="2400" b="1" dirty="0" err="1">
                <a:solidFill>
                  <a:srgbClr val="0000FF"/>
                </a:solidFill>
              </a:rPr>
              <a:t>Familie</a:t>
            </a:r>
            <a:r>
              <a:rPr lang="fr-FR" sz="2400" b="1" dirty="0">
                <a:solidFill>
                  <a:srgbClr val="0000FF"/>
                </a:solidFill>
              </a:rPr>
              <a:t>. 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575720" y="2852936"/>
            <a:ext cx="1532046" cy="288032"/>
          </a:xfrm>
          <a:prstGeom prst="rect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369616" y="3149352"/>
            <a:ext cx="1630040" cy="279648"/>
          </a:xfrm>
          <a:prstGeom prst="rect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369615" y="3581400"/>
            <a:ext cx="1826227" cy="279648"/>
          </a:xfrm>
          <a:prstGeom prst="rect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1369616" y="3951011"/>
            <a:ext cx="2551920" cy="279648"/>
          </a:xfrm>
          <a:prstGeom prst="rect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285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15E4B6A-4088-5C45-99D6-E655573C43D8}"/>
              </a:ext>
            </a:extLst>
          </p:cNvPr>
          <p:cNvSpPr txBox="1"/>
          <p:nvPr/>
        </p:nvSpPr>
        <p:spPr>
          <a:xfrm>
            <a:off x="581646" y="5861232"/>
            <a:ext cx="408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93A8BD2-C969-B642-8E9D-4D22AB000A34}"/>
              </a:ext>
            </a:extLst>
          </p:cNvPr>
          <p:cNvSpPr txBox="1"/>
          <p:nvPr/>
        </p:nvSpPr>
        <p:spPr>
          <a:xfrm>
            <a:off x="534666" y="218779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K7_KB_5d_S. 75</a:t>
            </a:r>
          </a:p>
        </p:txBody>
      </p:sp>
      <p:pic>
        <p:nvPicPr>
          <p:cNvPr id="6" name="Image 5" descr="Capture d’écran 2020-01-26 à 14.58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46" y="680444"/>
            <a:ext cx="9194800" cy="6985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B32E75-4E89-4B4D-9874-A842B2871D56}"/>
              </a:ext>
            </a:extLst>
          </p:cNvPr>
          <p:cNvSpPr/>
          <p:nvPr/>
        </p:nvSpPr>
        <p:spPr>
          <a:xfrm>
            <a:off x="1317939" y="1688766"/>
            <a:ext cx="3901471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fr-FR" sz="2400" b="1" dirty="0" err="1">
                <a:solidFill>
                  <a:srgbClr val="0000FF"/>
                </a:solidFill>
              </a:rPr>
              <a:t>Jugendlohn</a:t>
            </a:r>
            <a:endParaRPr lang="fr-FR" sz="2400" b="1" dirty="0">
              <a:solidFill>
                <a:srgbClr val="0000FF"/>
              </a:solidFill>
            </a:endParaRPr>
          </a:p>
          <a:p>
            <a:pPr defTabSz="457200"/>
            <a:endParaRPr lang="fr-FR" sz="2400" b="1" dirty="0">
              <a:solidFill>
                <a:srgbClr val="0000FF"/>
              </a:solidFill>
            </a:endParaRPr>
          </a:p>
          <a:p>
            <a:pPr defTabSz="457200"/>
            <a:r>
              <a:rPr lang="fr-FR" sz="2400" b="1" dirty="0" err="1">
                <a:solidFill>
                  <a:srgbClr val="0000FF"/>
                </a:solidFill>
              </a:rPr>
              <a:t>Wofür</a:t>
            </a:r>
            <a:r>
              <a:rPr lang="fr-FR" sz="2400" b="1" dirty="0">
                <a:solidFill>
                  <a:srgbClr val="0000FF"/>
                </a:solidFill>
              </a:rPr>
              <a:t>?</a:t>
            </a:r>
          </a:p>
          <a:p>
            <a:pPr marL="342900" lvl="1" indent="-342900" defTabSz="457200"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Jugendlohn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ist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für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alle</a:t>
            </a:r>
            <a:r>
              <a:rPr lang="fr-FR" sz="2400" b="1" dirty="0">
                <a:solidFill>
                  <a:srgbClr val="0000FF"/>
                </a:solidFill>
              </a:rPr>
              <a:t>      </a:t>
            </a:r>
            <a:r>
              <a:rPr lang="fr-FR" sz="2400" b="1" dirty="0" err="1">
                <a:solidFill>
                  <a:srgbClr val="0000FF"/>
                </a:solidFill>
              </a:rPr>
              <a:t>Kosten</a:t>
            </a:r>
            <a:r>
              <a:rPr lang="fr-FR" sz="2400" b="1" dirty="0">
                <a:solidFill>
                  <a:srgbClr val="0000FF"/>
                </a:solidFill>
              </a:rPr>
              <a:t>.</a:t>
            </a:r>
          </a:p>
          <a:p>
            <a:pPr marL="0" lvl="1" defTabSz="457200"/>
            <a:endParaRPr lang="fr-FR" sz="2400" b="1" dirty="0">
              <a:solidFill>
                <a:srgbClr val="0000FF"/>
              </a:solidFill>
            </a:endParaRPr>
          </a:p>
          <a:p>
            <a:pPr defTabSz="457200"/>
            <a:r>
              <a:rPr lang="fr-FR" sz="2400" b="1" dirty="0" err="1">
                <a:solidFill>
                  <a:srgbClr val="0000FF"/>
                </a:solidFill>
              </a:rPr>
              <a:t>Was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muss</a:t>
            </a:r>
            <a:r>
              <a:rPr lang="fr-FR" sz="2400" b="1" dirty="0">
                <a:solidFill>
                  <a:srgbClr val="0000FF"/>
                </a:solidFill>
              </a:rPr>
              <a:t> sein?</a:t>
            </a:r>
          </a:p>
          <a:p>
            <a:pPr marL="0" lvl="1" indent="-342900" defTabSz="457200">
              <a:buFont typeface="Arial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einen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Vertrag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schliessen</a:t>
            </a:r>
            <a:endParaRPr lang="fr-FR" sz="2400" b="1" dirty="0">
              <a:solidFill>
                <a:srgbClr val="0000FF"/>
              </a:solidFill>
            </a:endParaRPr>
          </a:p>
          <a:p>
            <a:pPr marL="0" lvl="1" indent="-342900" defTabSz="457200">
              <a:buFont typeface="Arial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Regeln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haben</a:t>
            </a:r>
            <a:endParaRPr lang="fr-FR" sz="2400" b="1" dirty="0">
              <a:solidFill>
                <a:srgbClr val="0000FF"/>
              </a:solidFill>
            </a:endParaRPr>
          </a:p>
          <a:p>
            <a:pPr marL="800100" lvl="1" indent="-342900">
              <a:buFont typeface="Arial"/>
              <a:buChar char="•"/>
            </a:pPr>
            <a:endParaRPr lang="fr-FR" sz="2400" b="1" dirty="0">
              <a:solidFill>
                <a:schemeClr val="accent1"/>
              </a:solidFill>
            </a:endParaRPr>
          </a:p>
          <a:p>
            <a:pPr marL="800100" lvl="1" indent="-342900">
              <a:buFont typeface="Arial"/>
              <a:buChar char="•"/>
            </a:pP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32E75-4E89-4B4D-9874-A842B2871D56}"/>
              </a:ext>
            </a:extLst>
          </p:cNvPr>
          <p:cNvSpPr/>
          <p:nvPr/>
        </p:nvSpPr>
        <p:spPr>
          <a:xfrm>
            <a:off x="6731617" y="1688766"/>
            <a:ext cx="438461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fr-FR" sz="2400" b="1" dirty="0" err="1">
                <a:solidFill>
                  <a:srgbClr val="0000FF"/>
                </a:solidFill>
              </a:rPr>
              <a:t>Taschengeld</a:t>
            </a:r>
            <a:endParaRPr lang="fr-FR" sz="2400" b="1" dirty="0">
              <a:solidFill>
                <a:srgbClr val="0000FF"/>
              </a:solidFill>
            </a:endParaRPr>
          </a:p>
          <a:p>
            <a:pPr defTabSz="457200"/>
            <a:endParaRPr lang="fr-FR" sz="2400" b="1" dirty="0">
              <a:solidFill>
                <a:srgbClr val="0000FF"/>
              </a:solidFill>
            </a:endParaRPr>
          </a:p>
          <a:p>
            <a:pPr defTabSz="457200"/>
            <a:r>
              <a:rPr lang="fr-FR" sz="2400" b="1" dirty="0" err="1">
                <a:solidFill>
                  <a:srgbClr val="0000FF"/>
                </a:solidFill>
              </a:rPr>
              <a:t>Wofür</a:t>
            </a:r>
            <a:r>
              <a:rPr lang="fr-FR" sz="2400" b="1" dirty="0">
                <a:solidFill>
                  <a:srgbClr val="0000FF"/>
                </a:solidFill>
              </a:rPr>
              <a:t>?</a:t>
            </a:r>
          </a:p>
          <a:p>
            <a:pPr marL="342900" lvl="1" indent="-342900" defTabSz="457200"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Taschengeld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ist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nur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für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wenige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Kosten</a:t>
            </a:r>
            <a:r>
              <a:rPr lang="fr-FR" sz="2400" b="1" dirty="0">
                <a:solidFill>
                  <a:srgbClr val="0000FF"/>
                </a:solidFill>
              </a:rPr>
              <a:t>, </a:t>
            </a:r>
            <a:r>
              <a:rPr lang="fr-FR" sz="2400" b="1" dirty="0" err="1">
                <a:solidFill>
                  <a:srgbClr val="0000FF"/>
                </a:solidFill>
              </a:rPr>
              <a:t>meist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für</a:t>
            </a:r>
            <a:r>
              <a:rPr lang="fr-FR" sz="2400" b="1" dirty="0">
                <a:solidFill>
                  <a:srgbClr val="0000FF"/>
                </a:solidFill>
              </a:rPr>
              <a:t> die </a:t>
            </a:r>
            <a:r>
              <a:rPr lang="fr-FR" sz="2400" b="1" dirty="0" err="1">
                <a:solidFill>
                  <a:srgbClr val="0000FF"/>
                </a:solidFill>
              </a:rPr>
              <a:t>Freizeit</a:t>
            </a:r>
            <a:r>
              <a:rPr lang="fr-FR" sz="2400" b="1" dirty="0">
                <a:solidFill>
                  <a:srgbClr val="0000FF"/>
                </a:solidFill>
              </a:rPr>
              <a:t>.</a:t>
            </a:r>
          </a:p>
          <a:p>
            <a:pPr marL="0" lvl="1" indent="-342900" defTabSz="457200">
              <a:buFont typeface="Arial"/>
              <a:buChar char="•"/>
            </a:pPr>
            <a:endParaRPr lang="fr-FR" sz="2400" b="1" dirty="0">
              <a:solidFill>
                <a:srgbClr val="0000FF"/>
              </a:solidFill>
            </a:endParaRPr>
          </a:p>
          <a:p>
            <a:pPr defTabSz="457200"/>
            <a:r>
              <a:rPr lang="fr-FR" sz="2400" b="1" dirty="0" err="1">
                <a:solidFill>
                  <a:srgbClr val="0000FF"/>
                </a:solidFill>
              </a:rPr>
              <a:t>Was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gibt</a:t>
            </a:r>
            <a:r>
              <a:rPr lang="fr-FR" sz="2400" b="1" dirty="0">
                <a:solidFill>
                  <a:srgbClr val="0000FF"/>
                </a:solidFill>
              </a:rPr>
              <a:t> es </a:t>
            </a:r>
            <a:r>
              <a:rPr lang="fr-FR" sz="2400" b="1" dirty="0" err="1">
                <a:solidFill>
                  <a:srgbClr val="0000FF"/>
                </a:solidFill>
              </a:rPr>
              <a:t>nicht</a:t>
            </a:r>
            <a:r>
              <a:rPr lang="fr-FR" sz="2400" b="1" dirty="0">
                <a:solidFill>
                  <a:srgbClr val="0000FF"/>
                </a:solidFill>
              </a:rPr>
              <a:t>?</a:t>
            </a:r>
          </a:p>
          <a:p>
            <a:pPr marL="0" lvl="1" indent="-342900" defTabSz="457200">
              <a:buFont typeface="Arial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keinen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Vertrag</a:t>
            </a:r>
            <a:endParaRPr lang="fr-FR" sz="2400" b="1" dirty="0">
              <a:solidFill>
                <a:srgbClr val="0000FF"/>
              </a:solidFill>
            </a:endParaRPr>
          </a:p>
          <a:p>
            <a:pPr marL="0" lvl="1" indent="-342900" defTabSz="457200">
              <a:buFont typeface="Arial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keine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Regeln</a:t>
            </a:r>
            <a:endParaRPr lang="fr-FR" sz="2400" b="1" dirty="0">
              <a:solidFill>
                <a:srgbClr val="0000FF"/>
              </a:solidFill>
            </a:endParaRPr>
          </a:p>
          <a:p>
            <a:pPr marL="800100" lvl="1" indent="-342900">
              <a:buFont typeface="Arial"/>
              <a:buChar char="•"/>
            </a:pPr>
            <a:endParaRPr lang="fr-FR" sz="2400" b="1" dirty="0">
              <a:solidFill>
                <a:schemeClr val="accent1"/>
              </a:solidFill>
            </a:endParaRPr>
          </a:p>
          <a:p>
            <a:pPr marL="800100" lvl="1" indent="-342900">
              <a:buFont typeface="Arial"/>
              <a:buChar char="•"/>
            </a:pP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81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15E4B6A-4088-5C45-99D6-E655573C43D8}"/>
              </a:ext>
            </a:extLst>
          </p:cNvPr>
          <p:cNvSpPr txBox="1"/>
          <p:nvPr/>
        </p:nvSpPr>
        <p:spPr>
          <a:xfrm>
            <a:off x="581646" y="5861232"/>
            <a:ext cx="408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b="1" dirty="0">
              <a:solidFill>
                <a:schemeClr val="accent1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7859E2C-0E84-404C-920D-8210230C4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902" y="843454"/>
            <a:ext cx="7814257" cy="182992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5B9A186-C212-4644-8C45-EFBED49041B2}"/>
              </a:ext>
            </a:extLst>
          </p:cNvPr>
          <p:cNvSpPr txBox="1"/>
          <p:nvPr/>
        </p:nvSpPr>
        <p:spPr>
          <a:xfrm>
            <a:off x="1535739" y="3104256"/>
            <a:ext cx="912052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fr-FR" sz="2400" b="1" dirty="0">
                <a:solidFill>
                  <a:srgbClr val="0000FF"/>
                </a:solidFill>
              </a:rPr>
              <a:t>Tanja:</a:t>
            </a:r>
          </a:p>
          <a:p>
            <a:pPr indent="-342900" defTabSz="457200">
              <a:lnSpc>
                <a:spcPct val="150000"/>
              </a:lnSpc>
              <a:buFont typeface="Arial"/>
              <a:buChar char="•"/>
            </a:pP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Brötchen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verkaufen</a:t>
            </a:r>
            <a:endParaRPr lang="fr-FR" sz="2400" b="1" dirty="0">
              <a:solidFill>
                <a:srgbClr val="0000FF"/>
              </a:solidFill>
            </a:endParaRPr>
          </a:p>
          <a:p>
            <a:pPr indent="-342900" defTabSz="457200">
              <a:lnSpc>
                <a:spcPct val="150000"/>
              </a:lnSpc>
              <a:buFont typeface="Arial"/>
              <a:buChar char="•"/>
            </a:pPr>
            <a:endParaRPr lang="fr-FR" sz="2400" b="1" dirty="0">
              <a:solidFill>
                <a:srgbClr val="0000FF"/>
              </a:solidFill>
            </a:endParaRPr>
          </a:p>
          <a:p>
            <a:pPr defTabSz="457200">
              <a:lnSpc>
                <a:spcPct val="150000"/>
              </a:lnSpc>
            </a:pPr>
            <a:r>
              <a:rPr lang="fr-FR" sz="2400" b="1" dirty="0">
                <a:solidFill>
                  <a:srgbClr val="0000FF"/>
                </a:solidFill>
              </a:rPr>
              <a:t>Kai: </a:t>
            </a:r>
          </a:p>
          <a:p>
            <a:pPr indent="-342900" defTabSz="457200">
              <a:lnSpc>
                <a:spcPct val="150000"/>
              </a:lnSpc>
              <a:buFont typeface="Arial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Zeitungen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austragen</a:t>
            </a:r>
            <a:r>
              <a:rPr lang="fr-FR" sz="2400" b="1" dirty="0">
                <a:solidFill>
                  <a:srgbClr val="0000FF"/>
                </a:solidFill>
              </a:rPr>
              <a:t>, </a:t>
            </a:r>
          </a:p>
          <a:p>
            <a:pPr indent="-342900" defTabSz="457200">
              <a:lnSpc>
                <a:spcPct val="150000"/>
              </a:lnSpc>
              <a:buFont typeface="Arial"/>
              <a:buChar char="•"/>
            </a:pPr>
            <a:r>
              <a:rPr lang="fr-FR" sz="2400" b="1" dirty="0">
                <a:solidFill>
                  <a:srgbClr val="0000FF"/>
                </a:solidFill>
              </a:rPr>
              <a:t>der </a:t>
            </a:r>
            <a:r>
              <a:rPr lang="fr-FR" sz="2400" b="1" dirty="0" err="1">
                <a:solidFill>
                  <a:srgbClr val="0000FF"/>
                </a:solidFill>
              </a:rPr>
              <a:t>Nachbarin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im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Garten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helfen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</a:p>
          <a:p>
            <a:pPr>
              <a:lnSpc>
                <a:spcPct val="200000"/>
              </a:lnSpc>
            </a:pPr>
            <a:endParaRPr lang="fr-FR" sz="2400" b="1" dirty="0">
              <a:solidFill>
                <a:schemeClr val="accent1"/>
              </a:solidFill>
            </a:endParaRPr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93A8BD2-C969-B642-8E9D-4D22AB000A34}"/>
              </a:ext>
            </a:extLst>
          </p:cNvPr>
          <p:cNvSpPr txBox="1"/>
          <p:nvPr/>
        </p:nvSpPr>
        <p:spPr>
          <a:xfrm>
            <a:off x="534666" y="218779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K7_KB_6a_S.76</a:t>
            </a:r>
          </a:p>
        </p:txBody>
      </p:sp>
      <p:pic>
        <p:nvPicPr>
          <p:cNvPr id="2" name="gk10_11_Bd1_KB_Track_02.20_K07_A6a_b.mp3" descr="gk10_11_Bd1_KB_Track_02.20_K07_A6a_b.mp3">
            <a:hlinkClick r:id="" action="ppaction://media"/>
            <a:extLst>
              <a:ext uri="{FF2B5EF4-FFF2-40B4-BE49-F238E27FC236}">
                <a16:creationId xmlns:a16="http://schemas.microsoft.com/office/drawing/2014/main" id="{53EC1D20-4164-C047-B4B1-6B21E5284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555" y="18605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6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15E4B6A-4088-5C45-99D6-E655573C43D8}"/>
              </a:ext>
            </a:extLst>
          </p:cNvPr>
          <p:cNvSpPr txBox="1"/>
          <p:nvPr/>
        </p:nvSpPr>
        <p:spPr>
          <a:xfrm>
            <a:off x="581646" y="5861232"/>
            <a:ext cx="408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93A8BD2-C969-B642-8E9D-4D22AB000A34}"/>
              </a:ext>
            </a:extLst>
          </p:cNvPr>
          <p:cNvSpPr txBox="1"/>
          <p:nvPr/>
        </p:nvSpPr>
        <p:spPr>
          <a:xfrm>
            <a:off x="534666" y="218779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K7_KB_6b_S.76</a:t>
            </a:r>
          </a:p>
        </p:txBody>
      </p:sp>
      <p:pic>
        <p:nvPicPr>
          <p:cNvPr id="8" name="Image 7" descr="Capture d’écran 2020-01-26 à 15.43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256" y="0"/>
            <a:ext cx="5678744" cy="211283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B32E75-4E89-4B4D-9874-A842B2871D56}"/>
              </a:ext>
            </a:extLst>
          </p:cNvPr>
          <p:cNvSpPr/>
          <p:nvPr/>
        </p:nvSpPr>
        <p:spPr>
          <a:xfrm>
            <a:off x="362106" y="1056419"/>
            <a:ext cx="390147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fr-FR" sz="2400" b="1" dirty="0">
                <a:solidFill>
                  <a:srgbClr val="0000FF"/>
                </a:solidFill>
              </a:rPr>
              <a:t>Tanja</a:t>
            </a:r>
          </a:p>
          <a:p>
            <a:pPr defTabSz="457200"/>
            <a:endParaRPr lang="fr-FR" sz="2400" b="1" dirty="0">
              <a:solidFill>
                <a:srgbClr val="0000FF"/>
              </a:solidFill>
            </a:endParaRPr>
          </a:p>
          <a:p>
            <a:pPr defTabSz="457200"/>
            <a:r>
              <a:rPr lang="fr-FR" sz="2400" b="1" dirty="0" err="1">
                <a:solidFill>
                  <a:srgbClr val="0000FF"/>
                </a:solidFill>
              </a:rPr>
              <a:t>Was</a:t>
            </a:r>
            <a:r>
              <a:rPr lang="fr-FR" sz="2400" b="1" dirty="0">
                <a:solidFill>
                  <a:srgbClr val="0000FF"/>
                </a:solidFill>
              </a:rPr>
              <a:t>?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Brötchen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verkaufen</a:t>
            </a:r>
            <a:endParaRPr lang="fr-FR" sz="2400" b="1" dirty="0">
              <a:solidFill>
                <a:srgbClr val="0000FF"/>
              </a:solidFill>
            </a:endParaRPr>
          </a:p>
          <a:p>
            <a:pPr marL="0" lvl="1" indent="-342900" defTabSz="457200">
              <a:buFont typeface="Arial"/>
              <a:buChar char="•"/>
            </a:pPr>
            <a:endParaRPr lang="fr-FR" sz="2400" b="1" dirty="0">
              <a:solidFill>
                <a:srgbClr val="0000FF"/>
              </a:solidFill>
            </a:endParaRPr>
          </a:p>
          <a:p>
            <a:pPr defTabSz="457200"/>
            <a:r>
              <a:rPr lang="fr-FR" sz="2400" b="1" dirty="0" err="1">
                <a:solidFill>
                  <a:srgbClr val="0000FF"/>
                </a:solidFill>
              </a:rPr>
              <a:t>Wo</a:t>
            </a:r>
            <a:r>
              <a:rPr lang="fr-FR" sz="2400" b="1" dirty="0">
                <a:solidFill>
                  <a:srgbClr val="0000FF"/>
                </a:solidFill>
              </a:rPr>
              <a:t>?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00FF"/>
                </a:solidFill>
              </a:rPr>
              <a:t>In </a:t>
            </a:r>
            <a:r>
              <a:rPr lang="fr-FR" sz="2400" b="1" dirty="0" err="1">
                <a:solidFill>
                  <a:srgbClr val="0000FF"/>
                </a:solidFill>
              </a:rPr>
              <a:t>einer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Bäckerei</a:t>
            </a:r>
            <a:endParaRPr lang="fr-FR" sz="2400" b="1" dirty="0">
              <a:solidFill>
                <a:srgbClr val="0000FF"/>
              </a:solidFill>
            </a:endParaRPr>
          </a:p>
          <a:p>
            <a:pPr marL="0" lvl="1" defTabSz="457200"/>
            <a:endParaRPr lang="fr-FR" sz="2400" b="1" dirty="0">
              <a:solidFill>
                <a:srgbClr val="0000FF"/>
              </a:solidFill>
            </a:endParaRPr>
          </a:p>
          <a:p>
            <a:pPr defTabSz="457200"/>
            <a:r>
              <a:rPr lang="fr-FR" sz="2400" b="1" dirty="0" err="1">
                <a:solidFill>
                  <a:srgbClr val="0000FF"/>
                </a:solidFill>
              </a:rPr>
              <a:t>Wie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oft</a:t>
            </a:r>
            <a:r>
              <a:rPr lang="fr-FR" sz="2400" b="1" dirty="0">
                <a:solidFill>
                  <a:srgbClr val="0000FF"/>
                </a:solidFill>
              </a:rPr>
              <a:t>?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Jeden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zweiten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Samstag</a:t>
            </a:r>
            <a:r>
              <a:rPr lang="fr-FR" sz="2400" b="1" dirty="0">
                <a:solidFill>
                  <a:srgbClr val="0000FF"/>
                </a:solidFill>
              </a:rPr>
              <a:t>, </a:t>
            </a:r>
            <a:r>
              <a:rPr lang="fr-FR" sz="2400" b="1" dirty="0" err="1">
                <a:solidFill>
                  <a:srgbClr val="0000FF"/>
                </a:solidFill>
              </a:rPr>
              <a:t>von</a:t>
            </a:r>
            <a:r>
              <a:rPr lang="fr-FR" sz="2400" b="1" dirty="0">
                <a:solidFill>
                  <a:srgbClr val="0000FF"/>
                </a:solidFill>
              </a:rPr>
              <a:t> 8-12 </a:t>
            </a:r>
            <a:r>
              <a:rPr lang="fr-FR" sz="2400" b="1" dirty="0" err="1">
                <a:solidFill>
                  <a:srgbClr val="0000FF"/>
                </a:solidFill>
              </a:rPr>
              <a:t>Uhr</a:t>
            </a:r>
            <a:endParaRPr lang="fr-FR" sz="2400" b="1" dirty="0">
              <a:solidFill>
                <a:srgbClr val="0000FF"/>
              </a:solidFill>
            </a:endParaRPr>
          </a:p>
          <a:p>
            <a:pPr marL="0" lvl="1" defTabSz="457200"/>
            <a:endParaRPr lang="fr-FR" sz="2400" b="1" dirty="0">
              <a:solidFill>
                <a:srgbClr val="0000FF"/>
              </a:solidFill>
            </a:endParaRPr>
          </a:p>
          <a:p>
            <a:pPr defTabSz="457200"/>
            <a:r>
              <a:rPr lang="fr-FR" sz="2400" b="1" dirty="0" err="1">
                <a:solidFill>
                  <a:srgbClr val="0000FF"/>
                </a:solidFill>
              </a:rPr>
              <a:t>Wie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viel</a:t>
            </a:r>
            <a:r>
              <a:rPr lang="fr-FR" sz="2400" b="1" dirty="0">
                <a:solidFill>
                  <a:srgbClr val="0000FF"/>
                </a:solidFill>
              </a:rPr>
              <a:t>?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00FF"/>
                </a:solidFill>
              </a:rPr>
              <a:t>40 Euro </a:t>
            </a:r>
            <a:r>
              <a:rPr lang="fr-FR" sz="2400" b="1" dirty="0" err="1">
                <a:solidFill>
                  <a:srgbClr val="0000FF"/>
                </a:solidFill>
              </a:rPr>
              <a:t>im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Monat</a:t>
            </a:r>
            <a:endParaRPr lang="fr-FR" sz="2400" b="1" dirty="0">
              <a:solidFill>
                <a:srgbClr val="0000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32E75-4E89-4B4D-9874-A842B2871D56}"/>
              </a:ext>
            </a:extLst>
          </p:cNvPr>
          <p:cNvSpPr/>
          <p:nvPr/>
        </p:nvSpPr>
        <p:spPr>
          <a:xfrm>
            <a:off x="4777516" y="1056419"/>
            <a:ext cx="39014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Kai</a:t>
            </a:r>
          </a:p>
          <a:p>
            <a:endParaRPr lang="fr-FR" sz="2400" b="1" dirty="0">
              <a:solidFill>
                <a:srgbClr val="0000FF"/>
              </a:solidFill>
            </a:endParaRPr>
          </a:p>
          <a:p>
            <a:r>
              <a:rPr lang="fr-FR" sz="2400" b="1" dirty="0" err="1">
                <a:solidFill>
                  <a:srgbClr val="0000FF"/>
                </a:solidFill>
              </a:rPr>
              <a:t>Was</a:t>
            </a:r>
            <a:r>
              <a:rPr lang="fr-FR" sz="2400" b="1" dirty="0">
                <a:solidFill>
                  <a:srgbClr val="0000FF"/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Zeitungen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austragen</a:t>
            </a:r>
            <a:endParaRPr lang="fr-FR" sz="2400" b="1" dirty="0">
              <a:solidFill>
                <a:srgbClr val="0000FF"/>
              </a:solidFill>
            </a:endParaRPr>
          </a:p>
          <a:p>
            <a:pPr lvl="1"/>
            <a:endParaRPr lang="fr-FR" sz="2400" b="1" dirty="0">
              <a:solidFill>
                <a:srgbClr val="0000FF"/>
              </a:solidFill>
            </a:endParaRPr>
          </a:p>
          <a:p>
            <a:r>
              <a:rPr lang="fr-FR" sz="2400" b="1" dirty="0" err="1">
                <a:solidFill>
                  <a:srgbClr val="0000FF"/>
                </a:solidFill>
              </a:rPr>
              <a:t>Wo</a:t>
            </a:r>
            <a:r>
              <a:rPr lang="fr-FR" sz="2400" b="1" dirty="0">
                <a:solidFill>
                  <a:srgbClr val="0000FF"/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00FF"/>
                </a:solidFill>
              </a:rPr>
              <a:t>In </a:t>
            </a:r>
            <a:r>
              <a:rPr lang="fr-FR" sz="2400" b="1" dirty="0" err="1">
                <a:solidFill>
                  <a:srgbClr val="0000FF"/>
                </a:solidFill>
              </a:rPr>
              <a:t>seinem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Stadtteil</a:t>
            </a:r>
            <a:endParaRPr lang="fr-FR" sz="2400" b="1" dirty="0">
              <a:solidFill>
                <a:srgbClr val="0000FF"/>
              </a:solidFill>
            </a:endParaRPr>
          </a:p>
          <a:p>
            <a:pPr lvl="1"/>
            <a:endParaRPr lang="fr-FR" sz="2400" b="1" dirty="0">
              <a:solidFill>
                <a:srgbClr val="0000FF"/>
              </a:solidFill>
            </a:endParaRPr>
          </a:p>
          <a:p>
            <a:r>
              <a:rPr lang="fr-FR" sz="2400" b="1" dirty="0" err="1">
                <a:solidFill>
                  <a:srgbClr val="0000FF"/>
                </a:solidFill>
              </a:rPr>
              <a:t>Wie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oft</a:t>
            </a:r>
            <a:r>
              <a:rPr lang="fr-FR" sz="2400" b="1" dirty="0">
                <a:solidFill>
                  <a:srgbClr val="0000FF"/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Einmal</a:t>
            </a:r>
            <a:r>
              <a:rPr lang="fr-FR" sz="2400" b="1" dirty="0">
                <a:solidFill>
                  <a:srgbClr val="0000FF"/>
                </a:solidFill>
              </a:rPr>
              <a:t> pro </a:t>
            </a:r>
            <a:r>
              <a:rPr lang="fr-FR" sz="2400" b="1" dirty="0" err="1">
                <a:solidFill>
                  <a:srgbClr val="0000FF"/>
                </a:solidFill>
              </a:rPr>
              <a:t>Woche</a:t>
            </a:r>
            <a:endParaRPr lang="fr-FR" sz="2400" b="1" dirty="0">
              <a:solidFill>
                <a:srgbClr val="0000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4B32E75-4E89-4B4D-9874-A842B2871D56}"/>
              </a:ext>
            </a:extLst>
          </p:cNvPr>
          <p:cNvSpPr/>
          <p:nvPr/>
        </p:nvSpPr>
        <p:spPr>
          <a:xfrm>
            <a:off x="8290528" y="2162540"/>
            <a:ext cx="330309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fr-FR" sz="2400" b="1" dirty="0">
                <a:solidFill>
                  <a:srgbClr val="0000FF"/>
                </a:solidFill>
              </a:rPr>
              <a:t>Im </a:t>
            </a:r>
            <a:r>
              <a:rPr lang="fr-FR" sz="2400" b="1" dirty="0" err="1">
                <a:solidFill>
                  <a:srgbClr val="0000FF"/>
                </a:solidFill>
              </a:rPr>
              <a:t>Garten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helfen</a:t>
            </a:r>
            <a:endParaRPr lang="fr-FR" sz="2400" b="1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endParaRPr lang="fr-FR" sz="2400" b="1" dirty="0">
              <a:solidFill>
                <a:srgbClr val="0000FF"/>
              </a:solidFill>
            </a:endParaRPr>
          </a:p>
          <a:p>
            <a:pPr marL="342900" indent="-342900">
              <a:buFont typeface="Arial"/>
              <a:buChar char="•"/>
            </a:pPr>
            <a:endParaRPr lang="fr-FR" sz="2400" b="1" dirty="0">
              <a:solidFill>
                <a:srgbClr val="0000FF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fr-FR" sz="2400" b="1" dirty="0">
                <a:solidFill>
                  <a:srgbClr val="0000FF"/>
                </a:solidFill>
              </a:rPr>
              <a:t>Bei der </a:t>
            </a:r>
            <a:r>
              <a:rPr lang="fr-FR" sz="2400" b="1" dirty="0" err="1">
                <a:solidFill>
                  <a:srgbClr val="0000FF"/>
                </a:solidFill>
              </a:rPr>
              <a:t>Nachbarin</a:t>
            </a:r>
            <a:endParaRPr lang="fr-FR" sz="2400" b="1" dirty="0">
              <a:solidFill>
                <a:srgbClr val="0000FF"/>
              </a:solidFill>
            </a:endParaRPr>
          </a:p>
          <a:p>
            <a:pPr marL="800100" lvl="1" indent="-342900">
              <a:buFont typeface="Arial"/>
              <a:buChar char="•"/>
            </a:pPr>
            <a:endParaRPr lang="fr-FR" sz="2400" b="1" dirty="0">
              <a:solidFill>
                <a:srgbClr val="0000FF"/>
              </a:solidFill>
            </a:endParaRPr>
          </a:p>
          <a:p>
            <a:pPr marL="800100" lvl="1" indent="-342900">
              <a:buFont typeface="Arial"/>
              <a:buChar char="•"/>
            </a:pPr>
            <a:endParaRPr lang="fr-FR" sz="2400" b="1" dirty="0">
              <a:solidFill>
                <a:srgbClr val="0000FF"/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Einmal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im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Monat</a:t>
            </a:r>
            <a:endParaRPr lang="fr-FR" sz="2400" b="1" dirty="0">
              <a:solidFill>
                <a:srgbClr val="0000FF"/>
              </a:solidFill>
            </a:endParaRPr>
          </a:p>
          <a:p>
            <a:pPr lvl="1"/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B32E75-4E89-4B4D-9874-A842B2871D56}"/>
              </a:ext>
            </a:extLst>
          </p:cNvPr>
          <p:cNvSpPr/>
          <p:nvPr/>
        </p:nvSpPr>
        <p:spPr>
          <a:xfrm>
            <a:off x="4777516" y="5488401"/>
            <a:ext cx="39014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rgbClr val="0000FF"/>
                </a:solidFill>
              </a:rPr>
              <a:t>Wie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viel</a:t>
            </a:r>
            <a:r>
              <a:rPr lang="fr-FR" sz="2400" b="1" dirty="0">
                <a:solidFill>
                  <a:srgbClr val="0000FF"/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00FF"/>
                </a:solidFill>
              </a:rPr>
              <a:t>50-60 Euro pro </a:t>
            </a:r>
            <a:r>
              <a:rPr lang="fr-FR" sz="2400" b="1" dirty="0" err="1">
                <a:solidFill>
                  <a:srgbClr val="0000FF"/>
                </a:solidFill>
              </a:rPr>
              <a:t>Monat</a:t>
            </a:r>
            <a:endParaRPr lang="fr-FR" sz="2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82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C92BF61-DB44-E44B-87B2-74D69044E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67" y="774855"/>
            <a:ext cx="10867789" cy="199647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15E4B6A-4088-5C45-99D6-E655573C43D8}"/>
              </a:ext>
            </a:extLst>
          </p:cNvPr>
          <p:cNvSpPr txBox="1"/>
          <p:nvPr/>
        </p:nvSpPr>
        <p:spPr>
          <a:xfrm>
            <a:off x="581646" y="5861232"/>
            <a:ext cx="408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4CDEC8E-9BDB-7841-8155-6E57817284E1}"/>
              </a:ext>
            </a:extLst>
          </p:cNvPr>
          <p:cNvSpPr/>
          <p:nvPr/>
        </p:nvSpPr>
        <p:spPr>
          <a:xfrm>
            <a:off x="338581" y="2195950"/>
            <a:ext cx="4366872" cy="711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5B9A186-C212-4644-8C45-EFBED49041B2}"/>
              </a:ext>
            </a:extLst>
          </p:cNvPr>
          <p:cNvSpPr txBox="1"/>
          <p:nvPr/>
        </p:nvSpPr>
        <p:spPr>
          <a:xfrm>
            <a:off x="534666" y="2602648"/>
            <a:ext cx="11431060" cy="35702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400" b="1" dirty="0" err="1">
                <a:solidFill>
                  <a:srgbClr val="0000FF"/>
                </a:solidFill>
              </a:rPr>
              <a:t>Beispiele</a:t>
            </a:r>
            <a:r>
              <a:rPr lang="fr-FR" sz="2400" b="1" dirty="0">
                <a:solidFill>
                  <a:srgbClr val="0000FF"/>
                </a:solidFill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00FF"/>
                </a:solidFill>
              </a:rPr>
              <a:t>Tanja </a:t>
            </a:r>
            <a:r>
              <a:rPr lang="fr-FR" sz="2400" b="1" dirty="0" err="1">
                <a:solidFill>
                  <a:srgbClr val="0000FF"/>
                </a:solidFill>
              </a:rPr>
              <a:t>jobbt</a:t>
            </a:r>
            <a:r>
              <a:rPr lang="fr-FR" sz="2400" b="1" dirty="0">
                <a:solidFill>
                  <a:srgbClr val="0000FF"/>
                </a:solidFill>
              </a:rPr>
              <a:t> in </a:t>
            </a:r>
            <a:r>
              <a:rPr lang="fr-FR" sz="2400" b="1" dirty="0" err="1">
                <a:solidFill>
                  <a:srgbClr val="0000FF"/>
                </a:solidFill>
              </a:rPr>
              <a:t>einer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Bäckerei</a:t>
            </a:r>
            <a:r>
              <a:rPr lang="fr-FR" sz="2400" b="1" dirty="0">
                <a:solidFill>
                  <a:srgbClr val="0000FF"/>
                </a:solidFill>
              </a:rPr>
              <a:t>. </a:t>
            </a:r>
            <a:r>
              <a:rPr lang="fr-FR" sz="2400" b="1" dirty="0" err="1">
                <a:solidFill>
                  <a:srgbClr val="0000FF"/>
                </a:solidFill>
              </a:rPr>
              <a:t>Sie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verkauft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jeden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Samstag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Brötchen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von</a:t>
            </a:r>
            <a:r>
              <a:rPr lang="fr-FR" sz="2400" b="1" dirty="0">
                <a:solidFill>
                  <a:srgbClr val="0000FF"/>
                </a:solidFill>
              </a:rPr>
              <a:t> 8-12 </a:t>
            </a:r>
            <a:r>
              <a:rPr lang="fr-FR" sz="2400" b="1" dirty="0" err="1">
                <a:solidFill>
                  <a:srgbClr val="0000FF"/>
                </a:solidFill>
              </a:rPr>
              <a:t>Uhr</a:t>
            </a:r>
            <a:r>
              <a:rPr lang="fr-FR" sz="2400" b="1" dirty="0">
                <a:solidFill>
                  <a:srgbClr val="0000FF"/>
                </a:solidFill>
              </a:rPr>
              <a:t>. Im </a:t>
            </a:r>
            <a:r>
              <a:rPr lang="fr-FR" sz="2400" b="1" dirty="0" err="1">
                <a:solidFill>
                  <a:srgbClr val="0000FF"/>
                </a:solidFill>
              </a:rPr>
              <a:t>Monat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verdient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sie</a:t>
            </a:r>
            <a:r>
              <a:rPr lang="fr-FR" sz="2400" b="1" dirty="0">
                <a:solidFill>
                  <a:srgbClr val="0000FF"/>
                </a:solidFill>
              </a:rPr>
              <a:t> 40 Euro.</a:t>
            </a:r>
          </a:p>
          <a:p>
            <a:pPr>
              <a:lnSpc>
                <a:spcPct val="150000"/>
              </a:lnSpc>
            </a:pPr>
            <a:endParaRPr lang="fr-FR" sz="2400" b="1" dirty="0">
              <a:solidFill>
                <a:schemeClr val="accent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00FF"/>
                </a:solidFill>
              </a:rPr>
              <a:t>Kai </a:t>
            </a:r>
            <a:r>
              <a:rPr lang="fr-FR" sz="2400" b="1" dirty="0" err="1">
                <a:solidFill>
                  <a:srgbClr val="0000FF"/>
                </a:solidFill>
              </a:rPr>
              <a:t>hat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zwei</a:t>
            </a:r>
            <a:r>
              <a:rPr lang="fr-FR" sz="2400" b="1" dirty="0">
                <a:solidFill>
                  <a:srgbClr val="0000FF"/>
                </a:solidFill>
              </a:rPr>
              <a:t> Jobs. Er </a:t>
            </a:r>
            <a:r>
              <a:rPr lang="fr-FR" sz="2400" b="1" dirty="0" err="1">
                <a:solidFill>
                  <a:srgbClr val="0000FF"/>
                </a:solidFill>
              </a:rPr>
              <a:t>trägt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einmal</a:t>
            </a:r>
            <a:r>
              <a:rPr lang="fr-FR" sz="2400" b="1" dirty="0">
                <a:solidFill>
                  <a:srgbClr val="0000FF"/>
                </a:solidFill>
              </a:rPr>
              <a:t> pro </a:t>
            </a:r>
            <a:r>
              <a:rPr lang="fr-FR" sz="2400" b="1" dirty="0" err="1">
                <a:solidFill>
                  <a:srgbClr val="0000FF"/>
                </a:solidFill>
              </a:rPr>
              <a:t>Woche</a:t>
            </a:r>
            <a:r>
              <a:rPr lang="fr-FR" sz="2400" b="1" dirty="0">
                <a:solidFill>
                  <a:srgbClr val="0000FF"/>
                </a:solidFill>
              </a:rPr>
              <a:t> in </a:t>
            </a:r>
            <a:r>
              <a:rPr lang="fr-FR" sz="2400" b="1" dirty="0" err="1">
                <a:solidFill>
                  <a:srgbClr val="0000FF"/>
                </a:solidFill>
              </a:rPr>
              <a:t>seinem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Stadtteil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Zeitungen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aus</a:t>
            </a:r>
            <a:r>
              <a:rPr lang="fr-FR" sz="2400" b="1" dirty="0">
                <a:solidFill>
                  <a:srgbClr val="0000FF"/>
                </a:solidFill>
              </a:rPr>
              <a:t>. Er </a:t>
            </a:r>
            <a:r>
              <a:rPr lang="fr-FR" sz="2400" b="1" dirty="0" err="1">
                <a:solidFill>
                  <a:srgbClr val="0000FF"/>
                </a:solidFill>
              </a:rPr>
              <a:t>hilft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einmal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im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Monat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bei</a:t>
            </a:r>
            <a:r>
              <a:rPr lang="fr-FR" sz="2400" b="1" dirty="0">
                <a:solidFill>
                  <a:srgbClr val="0000FF"/>
                </a:solidFill>
              </a:rPr>
              <a:t> seiner </a:t>
            </a:r>
            <a:r>
              <a:rPr lang="fr-FR" sz="2400" b="1" dirty="0" err="1">
                <a:solidFill>
                  <a:srgbClr val="0000FF"/>
                </a:solidFill>
              </a:rPr>
              <a:t>Nachbarin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im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Garten</a:t>
            </a:r>
            <a:r>
              <a:rPr lang="fr-FR" sz="2400" b="1" dirty="0">
                <a:solidFill>
                  <a:srgbClr val="0000FF"/>
                </a:solidFill>
              </a:rPr>
              <a:t>. Im </a:t>
            </a:r>
            <a:r>
              <a:rPr lang="fr-FR" sz="2400" b="1" dirty="0" err="1">
                <a:solidFill>
                  <a:srgbClr val="0000FF"/>
                </a:solidFill>
              </a:rPr>
              <a:t>Monat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verdient</a:t>
            </a:r>
            <a:r>
              <a:rPr lang="fr-FR" sz="2400" b="1" dirty="0">
                <a:solidFill>
                  <a:srgbClr val="0000FF"/>
                </a:solidFill>
              </a:rPr>
              <a:t> er 50-60 Euro.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93A8BD2-C969-B642-8E9D-4D22AB000A34}"/>
              </a:ext>
            </a:extLst>
          </p:cNvPr>
          <p:cNvSpPr txBox="1"/>
          <p:nvPr/>
        </p:nvSpPr>
        <p:spPr>
          <a:xfrm>
            <a:off x="534666" y="218779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K7_KB_6c_S.76</a:t>
            </a:r>
          </a:p>
        </p:txBody>
      </p:sp>
    </p:spTree>
    <p:extLst>
      <p:ext uri="{BB962C8B-B14F-4D97-AF65-F5344CB8AC3E}">
        <p14:creationId xmlns:p14="http://schemas.microsoft.com/office/powerpoint/2010/main" val="51320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20-02-03 à 10.23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" y="903321"/>
            <a:ext cx="6738272" cy="417070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5B9A186-C212-4644-8C45-EFBED49041B2}"/>
              </a:ext>
            </a:extLst>
          </p:cNvPr>
          <p:cNvSpPr txBox="1"/>
          <p:nvPr/>
        </p:nvSpPr>
        <p:spPr>
          <a:xfrm>
            <a:off x="6737719" y="903321"/>
            <a:ext cx="5454281" cy="52322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/>
            <a:r>
              <a:rPr lang="fr-FR" sz="2400" b="1" dirty="0" err="1">
                <a:solidFill>
                  <a:srgbClr val="0000FF"/>
                </a:solidFill>
              </a:rPr>
              <a:t>Lösungsvorschlag</a:t>
            </a:r>
            <a:endParaRPr lang="fr-FR" sz="2400" b="1" dirty="0">
              <a:solidFill>
                <a:srgbClr val="0000FF"/>
              </a:solidFill>
            </a:endParaRPr>
          </a:p>
          <a:p>
            <a:pPr defTabSz="457200"/>
            <a:endParaRPr lang="fr-FR" sz="2400" b="1" dirty="0">
              <a:solidFill>
                <a:srgbClr val="0000FF"/>
              </a:solidFill>
            </a:endParaRPr>
          </a:p>
          <a:p>
            <a:pPr indent="-342900" defTabSz="457200">
              <a:lnSpc>
                <a:spcPct val="150000"/>
              </a:lnSpc>
              <a:buFontTx/>
              <a:buChar char="-"/>
            </a:pPr>
            <a:r>
              <a:rPr lang="fr-FR" sz="2400" b="1" dirty="0">
                <a:solidFill>
                  <a:srgbClr val="0000FF"/>
                </a:solidFill>
              </a:rPr>
              <a:t>mit </a:t>
            </a:r>
            <a:r>
              <a:rPr lang="fr-FR" sz="2400" b="1" dirty="0" err="1">
                <a:solidFill>
                  <a:srgbClr val="0000FF"/>
                </a:solidFill>
              </a:rPr>
              <a:t>Hunden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spazieren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gehen</a:t>
            </a:r>
            <a:endParaRPr lang="fr-FR" sz="2400" b="1" dirty="0">
              <a:solidFill>
                <a:srgbClr val="0000FF"/>
              </a:solidFill>
            </a:endParaRPr>
          </a:p>
          <a:p>
            <a:pPr indent="-342900" defTabSz="457200">
              <a:lnSpc>
                <a:spcPct val="150000"/>
              </a:lnSpc>
              <a:buFontTx/>
              <a:buChar char="-"/>
            </a:pPr>
            <a:r>
              <a:rPr lang="fr-FR" sz="2400" b="1" dirty="0" err="1">
                <a:solidFill>
                  <a:srgbClr val="0000FF"/>
                </a:solidFill>
              </a:rPr>
              <a:t>bei</a:t>
            </a:r>
            <a:r>
              <a:rPr lang="fr-FR" sz="2400" b="1" dirty="0">
                <a:solidFill>
                  <a:srgbClr val="0000FF"/>
                </a:solidFill>
              </a:rPr>
              <a:t> der </a:t>
            </a:r>
            <a:r>
              <a:rPr lang="fr-FR" sz="2400" b="1" dirty="0" err="1">
                <a:solidFill>
                  <a:srgbClr val="0000FF"/>
                </a:solidFill>
              </a:rPr>
              <a:t>Nachbarin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im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Garten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arbeiten</a:t>
            </a:r>
            <a:endParaRPr lang="fr-FR" sz="2400" b="1" dirty="0">
              <a:solidFill>
                <a:srgbClr val="0000FF"/>
              </a:solidFill>
            </a:endParaRPr>
          </a:p>
          <a:p>
            <a:pPr indent="-342900" defTabSz="457200">
              <a:lnSpc>
                <a:spcPct val="150000"/>
              </a:lnSpc>
              <a:buFontTx/>
              <a:buChar char="-"/>
            </a:pPr>
            <a:r>
              <a:rPr lang="fr-FR" sz="2400" b="1" dirty="0" err="1">
                <a:solidFill>
                  <a:srgbClr val="0000FF"/>
                </a:solidFill>
              </a:rPr>
              <a:t>älteren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Menschen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helfen</a:t>
            </a:r>
            <a:endParaRPr lang="fr-FR" sz="2400" b="1" dirty="0">
              <a:solidFill>
                <a:srgbClr val="0000FF"/>
              </a:solidFill>
            </a:endParaRPr>
          </a:p>
          <a:p>
            <a:pPr indent="-342900" defTabSz="457200">
              <a:lnSpc>
                <a:spcPct val="150000"/>
              </a:lnSpc>
              <a:buFontTx/>
              <a:buChar char="-"/>
            </a:pPr>
            <a:r>
              <a:rPr lang="fr-FR" sz="2400" b="1" dirty="0">
                <a:solidFill>
                  <a:srgbClr val="0000FF"/>
                </a:solidFill>
              </a:rPr>
              <a:t>in </a:t>
            </a:r>
            <a:r>
              <a:rPr lang="fr-FR" sz="2400" b="1" dirty="0" err="1">
                <a:solidFill>
                  <a:srgbClr val="0000FF"/>
                </a:solidFill>
              </a:rPr>
              <a:t>einem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Geschäft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arbeiten</a:t>
            </a:r>
            <a:endParaRPr lang="fr-FR" sz="2400" b="1" dirty="0">
              <a:solidFill>
                <a:srgbClr val="0000FF"/>
              </a:solidFill>
            </a:endParaRPr>
          </a:p>
          <a:p>
            <a:pPr indent="-342900" defTabSz="457200">
              <a:lnSpc>
                <a:spcPct val="150000"/>
              </a:lnSpc>
              <a:buFontTx/>
              <a:buChar char="-"/>
            </a:pPr>
            <a:r>
              <a:rPr lang="fr-FR" sz="2400" b="1" dirty="0">
                <a:solidFill>
                  <a:srgbClr val="0000FF"/>
                </a:solidFill>
              </a:rPr>
              <a:t>Zeitung </a:t>
            </a:r>
            <a:r>
              <a:rPr lang="fr-FR" sz="2400" b="1" dirty="0" err="1">
                <a:solidFill>
                  <a:srgbClr val="0000FF"/>
                </a:solidFill>
              </a:rPr>
              <a:t>austragen</a:t>
            </a:r>
            <a:endParaRPr lang="fr-FR" sz="2400" b="1" dirty="0">
              <a:solidFill>
                <a:srgbClr val="0000FF"/>
              </a:solidFill>
            </a:endParaRPr>
          </a:p>
          <a:p>
            <a:pPr indent="-342900" defTabSz="457200">
              <a:lnSpc>
                <a:spcPct val="150000"/>
              </a:lnSpc>
              <a:buFontTx/>
              <a:buChar char="-"/>
            </a:pPr>
            <a:r>
              <a:rPr lang="fr-FR" sz="2400" b="1" dirty="0" err="1">
                <a:solidFill>
                  <a:srgbClr val="0000FF"/>
                </a:solidFill>
              </a:rPr>
              <a:t>Nachhilfe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geben</a:t>
            </a:r>
            <a:endParaRPr lang="fr-FR" sz="2400" b="1" dirty="0">
              <a:solidFill>
                <a:srgbClr val="0000FF"/>
              </a:solidFill>
            </a:endParaRPr>
          </a:p>
          <a:p>
            <a:pPr indent="-342900" defTabSz="457200">
              <a:lnSpc>
                <a:spcPct val="150000"/>
              </a:lnSpc>
              <a:buFontTx/>
              <a:buChar char="-"/>
            </a:pPr>
            <a:r>
              <a:rPr lang="fr-FR" sz="2400" b="1" dirty="0" err="1">
                <a:solidFill>
                  <a:srgbClr val="0000FF"/>
                </a:solidFill>
              </a:rPr>
              <a:t>für</a:t>
            </a:r>
            <a:r>
              <a:rPr lang="fr-FR" sz="2400" b="1" dirty="0">
                <a:solidFill>
                  <a:srgbClr val="0000FF"/>
                </a:solidFill>
              </a:rPr>
              <a:t> die </a:t>
            </a:r>
            <a:r>
              <a:rPr lang="fr-FR" sz="2400" b="1" dirty="0" err="1">
                <a:solidFill>
                  <a:srgbClr val="0000FF"/>
                </a:solidFill>
              </a:rPr>
              <a:t>Nachbarn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einkaufen</a:t>
            </a:r>
            <a:endParaRPr lang="fr-FR" sz="2400" b="1" dirty="0">
              <a:solidFill>
                <a:srgbClr val="0000FF"/>
              </a:solidFill>
            </a:endParaRPr>
          </a:p>
          <a:p>
            <a:pPr indent="-342900" defTabSz="457200">
              <a:lnSpc>
                <a:spcPct val="150000"/>
              </a:lnSpc>
              <a:buFontTx/>
              <a:buChar char="-"/>
            </a:pPr>
            <a:r>
              <a:rPr lang="is-IS" sz="2400" b="1" dirty="0">
                <a:solidFill>
                  <a:srgbClr val="0000FF"/>
                </a:solidFill>
              </a:rPr>
              <a:t>…</a:t>
            </a:r>
            <a:endParaRPr lang="fr-FR" sz="2400" b="1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6565"/>
            <a:ext cx="23781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/>
              <a:t>K7_KB_7a-b_S.76</a:t>
            </a:r>
          </a:p>
        </p:txBody>
      </p:sp>
    </p:spTree>
    <p:extLst>
      <p:ext uri="{BB962C8B-B14F-4D97-AF65-F5344CB8AC3E}">
        <p14:creationId xmlns:p14="http://schemas.microsoft.com/office/powerpoint/2010/main" val="341403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Espace réservé du contenu 22">
            <a:extLst>
              <a:ext uri="{FF2B5EF4-FFF2-40B4-BE49-F238E27FC236}">
                <a16:creationId xmlns:a16="http://schemas.microsoft.com/office/drawing/2014/main" id="{D5C8DCC2-FD5E-754F-927C-CB57BCD61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2299853"/>
            <a:ext cx="10515600" cy="2841766"/>
          </a:xfr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EBCA2EC-2651-7440-B83D-99975E5DB5C5}"/>
              </a:ext>
            </a:extLst>
          </p:cNvPr>
          <p:cNvSpPr txBox="1"/>
          <p:nvPr/>
        </p:nvSpPr>
        <p:spPr>
          <a:xfrm>
            <a:off x="59204" y="2530966"/>
            <a:ext cx="21967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fr-FR" sz="2400" b="1" dirty="0" err="1">
                <a:solidFill>
                  <a:srgbClr val="0000FF"/>
                </a:solidFill>
              </a:rPr>
              <a:t>verboten</a:t>
            </a:r>
            <a:endParaRPr lang="fr-FR" sz="2400" b="1" dirty="0">
              <a:solidFill>
                <a:srgbClr val="0000FF"/>
              </a:solidFill>
            </a:endParaRPr>
          </a:p>
          <a:p>
            <a:r>
              <a:rPr lang="fr-FR" sz="2400" b="1" dirty="0">
                <a:solidFill>
                  <a:srgbClr val="0000FF"/>
                </a:solidFill>
              </a:rPr>
              <a:t>(vor der </a:t>
            </a:r>
            <a:r>
              <a:rPr lang="fr-FR" sz="2400" b="1" dirty="0" err="1">
                <a:solidFill>
                  <a:srgbClr val="0000FF"/>
                </a:solidFill>
              </a:rPr>
              <a:t>Schule</a:t>
            </a:r>
            <a:r>
              <a:rPr lang="fr-FR" sz="24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87DA26-688A-424F-A93A-6AA5611735F8}"/>
              </a:ext>
            </a:extLst>
          </p:cNvPr>
          <p:cNvSpPr/>
          <p:nvPr/>
        </p:nvSpPr>
        <p:spPr>
          <a:xfrm>
            <a:off x="59204" y="3362243"/>
            <a:ext cx="14213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2. </a:t>
            </a:r>
            <a:r>
              <a:rPr lang="fr-FR" sz="2400" b="1" dirty="0" err="1">
                <a:solidFill>
                  <a:srgbClr val="0000FF"/>
                </a:solidFill>
              </a:rPr>
              <a:t>erlaubt</a:t>
            </a:r>
            <a:endParaRPr lang="fr-FR" sz="2400" b="1" dirty="0">
              <a:solidFill>
                <a:srgbClr val="0000FF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25DC4D2-FF67-F244-B21C-44D660CD2459}"/>
              </a:ext>
            </a:extLst>
          </p:cNvPr>
          <p:cNvSpPr/>
          <p:nvPr/>
        </p:nvSpPr>
        <p:spPr>
          <a:xfrm>
            <a:off x="59204" y="3881725"/>
            <a:ext cx="14213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3. </a:t>
            </a:r>
            <a:r>
              <a:rPr lang="fr-FR" sz="2400" b="1" dirty="0" err="1">
                <a:solidFill>
                  <a:srgbClr val="0000FF"/>
                </a:solidFill>
              </a:rPr>
              <a:t>erlaubt</a:t>
            </a:r>
            <a:endParaRPr lang="fr-FR" sz="2400" b="1" dirty="0">
              <a:solidFill>
                <a:srgbClr val="0000FF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41B3D5A-AD04-D743-A4D7-D663C90FD7C3}"/>
              </a:ext>
            </a:extLst>
          </p:cNvPr>
          <p:cNvSpPr/>
          <p:nvPr/>
        </p:nvSpPr>
        <p:spPr>
          <a:xfrm>
            <a:off x="59204" y="4460589"/>
            <a:ext cx="40195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fr-FR" sz="2400" b="1" dirty="0">
                <a:solidFill>
                  <a:srgbClr val="0000FF"/>
                </a:solidFill>
              </a:rPr>
              <a:t>4. </a:t>
            </a:r>
            <a:r>
              <a:rPr lang="fr-FR" sz="2400" b="1" dirty="0" err="1">
                <a:solidFill>
                  <a:srgbClr val="0000FF"/>
                </a:solidFill>
              </a:rPr>
              <a:t>verboten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</a:p>
          <a:p>
            <a:pPr defTabSz="457200"/>
            <a:r>
              <a:rPr lang="fr-FR" sz="2400" b="1" dirty="0">
                <a:solidFill>
                  <a:srgbClr val="0000FF"/>
                </a:solidFill>
              </a:rPr>
              <a:t>(</a:t>
            </a:r>
            <a:r>
              <a:rPr lang="fr-FR" sz="2400" b="1" dirty="0" err="1">
                <a:solidFill>
                  <a:srgbClr val="0000FF"/>
                </a:solidFill>
              </a:rPr>
              <a:t>ohne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Zustimmung</a:t>
            </a:r>
            <a:r>
              <a:rPr lang="fr-FR" sz="2400" b="1" dirty="0">
                <a:solidFill>
                  <a:srgbClr val="0000FF"/>
                </a:solidFill>
              </a:rPr>
              <a:t> der </a:t>
            </a:r>
            <a:r>
              <a:rPr lang="fr-FR" sz="2400" b="1" dirty="0" err="1">
                <a:solidFill>
                  <a:srgbClr val="0000FF"/>
                </a:solidFill>
              </a:rPr>
              <a:t>Eltern</a:t>
            </a:r>
            <a:r>
              <a:rPr lang="fr-FR" sz="2400" b="1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93A8BD2-C969-B642-8E9D-4D22AB000A34}"/>
              </a:ext>
            </a:extLst>
          </p:cNvPr>
          <p:cNvSpPr txBox="1"/>
          <p:nvPr/>
        </p:nvSpPr>
        <p:spPr>
          <a:xfrm>
            <a:off x="534666" y="218779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K7_KB_8b-c_S.77</a:t>
            </a:r>
          </a:p>
        </p:txBody>
      </p:sp>
    </p:spTree>
    <p:extLst>
      <p:ext uri="{BB962C8B-B14F-4D97-AF65-F5344CB8AC3E}">
        <p14:creationId xmlns:p14="http://schemas.microsoft.com/office/powerpoint/2010/main" val="135624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8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5A26324A-82D8-5E45-9FFF-3BFF24A8D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040" y="875703"/>
            <a:ext cx="10464800" cy="1892300"/>
          </a:xfr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CD9F21D-1618-FC4F-8396-5DC94C2B9D75}"/>
              </a:ext>
            </a:extLst>
          </p:cNvPr>
          <p:cNvSpPr txBox="1"/>
          <p:nvPr/>
        </p:nvSpPr>
        <p:spPr>
          <a:xfrm>
            <a:off x="2683220" y="2754217"/>
            <a:ext cx="657601" cy="462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1 b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A8E4190-1887-D548-A689-E530271DEDC4}"/>
              </a:ext>
            </a:extLst>
          </p:cNvPr>
          <p:cNvSpPr txBox="1"/>
          <p:nvPr/>
        </p:nvSpPr>
        <p:spPr>
          <a:xfrm>
            <a:off x="3388702" y="2754217"/>
            <a:ext cx="657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2 d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753B961-C92D-0C4D-B3CC-9D6E564053E0}"/>
              </a:ext>
            </a:extLst>
          </p:cNvPr>
          <p:cNvSpPr txBox="1"/>
          <p:nvPr/>
        </p:nvSpPr>
        <p:spPr>
          <a:xfrm>
            <a:off x="4323027" y="2754216"/>
            <a:ext cx="657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3a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BF6865E-BC73-9148-9946-316C997C4563}"/>
              </a:ext>
            </a:extLst>
          </p:cNvPr>
          <p:cNvSpPr txBox="1"/>
          <p:nvPr/>
        </p:nvSpPr>
        <p:spPr>
          <a:xfrm>
            <a:off x="5063839" y="2761110"/>
            <a:ext cx="633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4c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ADB10CF7-0A75-9243-8415-EAC8F5AD7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41" y="3264851"/>
            <a:ext cx="12192000" cy="219253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905DCEA-CC56-6344-9473-6A94C6B3A9D1}"/>
              </a:ext>
            </a:extLst>
          </p:cNvPr>
          <p:cNvSpPr txBox="1"/>
          <p:nvPr/>
        </p:nvSpPr>
        <p:spPr>
          <a:xfrm>
            <a:off x="10011917" y="4652594"/>
            <a:ext cx="18358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am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Satzende</a:t>
            </a:r>
            <a:endParaRPr lang="fr-FR" sz="2400" b="1" dirty="0">
              <a:solidFill>
                <a:srgbClr val="0432FF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93A8BD2-C969-B642-8E9D-4D22AB000A34}"/>
              </a:ext>
            </a:extLst>
          </p:cNvPr>
          <p:cNvSpPr txBox="1"/>
          <p:nvPr/>
        </p:nvSpPr>
        <p:spPr>
          <a:xfrm>
            <a:off x="534666" y="218779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K7_KB_9a-b_S.77</a:t>
            </a:r>
          </a:p>
        </p:txBody>
      </p:sp>
    </p:spTree>
    <p:extLst>
      <p:ext uri="{BB962C8B-B14F-4D97-AF65-F5344CB8AC3E}">
        <p14:creationId xmlns:p14="http://schemas.microsoft.com/office/powerpoint/2010/main" val="91258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61C5B17-3D09-DA4F-9BA9-A0842A45F3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9079"/>
            <a:ext cx="10515600" cy="1909082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F772BC3-30BB-BB48-B541-F26F5D0AC493}"/>
              </a:ext>
            </a:extLst>
          </p:cNvPr>
          <p:cNvSpPr txBox="1"/>
          <p:nvPr/>
        </p:nvSpPr>
        <p:spPr>
          <a:xfrm>
            <a:off x="838200" y="3870112"/>
            <a:ext cx="6684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>
                <a:solidFill>
                  <a:srgbClr val="0432FF"/>
                </a:solidFill>
              </a:rPr>
              <a:t>1. Ich jobbe, damit ich coole Kleidung kaufen kann.</a:t>
            </a:r>
            <a:endParaRPr lang="de-DE" sz="2400" dirty="0">
              <a:solidFill>
                <a:srgbClr val="0432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CDF6B9-36C6-0D45-A3A2-A7E8C87ACE2B}"/>
              </a:ext>
            </a:extLst>
          </p:cNvPr>
          <p:cNvSpPr/>
          <p:nvPr/>
        </p:nvSpPr>
        <p:spPr>
          <a:xfrm>
            <a:off x="838200" y="4331961"/>
            <a:ext cx="47933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2. </a:t>
            </a:r>
            <a:r>
              <a:rPr lang="fr-FR" sz="2400" b="1" dirty="0" err="1">
                <a:solidFill>
                  <a:srgbClr val="0432FF"/>
                </a:solidFill>
              </a:rPr>
              <a:t>Ich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mache</a:t>
            </a:r>
            <a:r>
              <a:rPr lang="fr-FR" sz="2400" b="1" dirty="0">
                <a:solidFill>
                  <a:srgbClr val="0432FF"/>
                </a:solidFill>
              </a:rPr>
              <a:t> Sport, </a:t>
            </a:r>
            <a:r>
              <a:rPr lang="fr-FR" sz="2400" b="1" dirty="0" err="1">
                <a:solidFill>
                  <a:srgbClr val="0432FF"/>
                </a:solidFill>
              </a:rPr>
              <a:t>damit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ich</a:t>
            </a:r>
            <a:r>
              <a:rPr lang="fr-FR" sz="2400" b="1" dirty="0">
                <a:solidFill>
                  <a:srgbClr val="0432FF"/>
                </a:solidFill>
              </a:rPr>
              <a:t> fit bin.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0E869D4-5BDC-6C4E-878F-8A7804331A20}"/>
              </a:ext>
            </a:extLst>
          </p:cNvPr>
          <p:cNvSpPr txBox="1"/>
          <p:nvPr/>
        </p:nvSpPr>
        <p:spPr>
          <a:xfrm>
            <a:off x="1399309" y="46551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44D520-D7B0-7248-90B8-57856176DC01}"/>
              </a:ext>
            </a:extLst>
          </p:cNvPr>
          <p:cNvSpPr/>
          <p:nvPr/>
        </p:nvSpPr>
        <p:spPr>
          <a:xfrm>
            <a:off x="838200" y="4839793"/>
            <a:ext cx="7659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3. </a:t>
            </a:r>
            <a:r>
              <a:rPr lang="fr-FR" sz="2400" b="1" dirty="0" err="1">
                <a:solidFill>
                  <a:srgbClr val="0432FF"/>
                </a:solidFill>
              </a:rPr>
              <a:t>Ich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brauche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ein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Handy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dirty="0" err="1">
                <a:solidFill>
                  <a:srgbClr val="0432FF"/>
                </a:solidFill>
              </a:rPr>
              <a:t>damit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ich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Freunde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anrufen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kann</a:t>
            </a:r>
            <a:r>
              <a:rPr lang="fr-FR" sz="2400" b="1" dirty="0">
                <a:solidFill>
                  <a:srgbClr val="0432FF"/>
                </a:solidFill>
              </a:rPr>
              <a:t>.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B9BDFC-15CA-3D47-88BF-42DBE6CF9F12}"/>
              </a:ext>
            </a:extLst>
          </p:cNvPr>
          <p:cNvSpPr/>
          <p:nvPr/>
        </p:nvSpPr>
        <p:spPr>
          <a:xfrm>
            <a:off x="838200" y="5347809"/>
            <a:ext cx="89699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4. </a:t>
            </a:r>
            <a:r>
              <a:rPr lang="fr-FR" sz="2400" b="1" dirty="0" err="1">
                <a:solidFill>
                  <a:srgbClr val="0432FF"/>
                </a:solidFill>
              </a:rPr>
              <a:t>Ich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lerne</a:t>
            </a:r>
            <a:r>
              <a:rPr lang="fr-FR" sz="2400" b="1" dirty="0">
                <a:solidFill>
                  <a:srgbClr val="0432FF"/>
                </a:solidFill>
              </a:rPr>
              <a:t> Deutsch, </a:t>
            </a:r>
            <a:r>
              <a:rPr lang="fr-FR" sz="2400" b="1" dirty="0" err="1">
                <a:solidFill>
                  <a:srgbClr val="0432FF"/>
                </a:solidFill>
              </a:rPr>
              <a:t>damit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ich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später</a:t>
            </a:r>
            <a:r>
              <a:rPr lang="fr-FR" sz="2400" b="1" dirty="0">
                <a:solidFill>
                  <a:srgbClr val="0432FF"/>
                </a:solidFill>
              </a:rPr>
              <a:t> in </a:t>
            </a:r>
            <a:r>
              <a:rPr lang="fr-FR" sz="2400" b="1" dirty="0" err="1">
                <a:solidFill>
                  <a:srgbClr val="0432FF"/>
                </a:solidFill>
              </a:rPr>
              <a:t>Deutschland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studieren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kann</a:t>
            </a:r>
            <a:r>
              <a:rPr lang="fr-FR" sz="2400" b="1" dirty="0">
                <a:solidFill>
                  <a:srgbClr val="0432FF"/>
                </a:solidFill>
              </a:rPr>
              <a:t>. </a:t>
            </a:r>
            <a:endParaRPr lang="fr-FR" sz="2400" dirty="0">
              <a:solidFill>
                <a:srgbClr val="0432FF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93A8BD2-C969-B642-8E9D-4D22AB000A34}"/>
              </a:ext>
            </a:extLst>
          </p:cNvPr>
          <p:cNvSpPr txBox="1"/>
          <p:nvPr/>
        </p:nvSpPr>
        <p:spPr>
          <a:xfrm>
            <a:off x="534666" y="218779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K7_KB_9c_S.77</a:t>
            </a:r>
          </a:p>
        </p:txBody>
      </p:sp>
    </p:spTree>
    <p:extLst>
      <p:ext uri="{BB962C8B-B14F-4D97-AF65-F5344CB8AC3E}">
        <p14:creationId xmlns:p14="http://schemas.microsoft.com/office/powerpoint/2010/main" val="388933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C372F316-83F3-1442-9393-38930C12246A}"/>
              </a:ext>
            </a:extLst>
          </p:cNvPr>
          <p:cNvSpPr txBox="1"/>
          <p:nvPr/>
        </p:nvSpPr>
        <p:spPr>
          <a:xfrm>
            <a:off x="385538" y="2584719"/>
            <a:ext cx="44329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 err="1">
                <a:solidFill>
                  <a:srgbClr val="0432FF"/>
                </a:solidFill>
              </a:rPr>
              <a:t>Kaffee</a:t>
            </a:r>
            <a:r>
              <a:rPr lang="fr-FR" sz="2400" b="1" u="sng" dirty="0">
                <a:solidFill>
                  <a:srgbClr val="0432FF"/>
                </a:solidFill>
              </a:rPr>
              <a:t>: </a:t>
            </a:r>
          </a:p>
          <a:p>
            <a:pPr marL="342900" indent="-342900">
              <a:buFontTx/>
              <a:buChar char="-"/>
            </a:pPr>
            <a:r>
              <a:rPr lang="fr-FR" sz="2400" b="1" dirty="0" err="1">
                <a:solidFill>
                  <a:srgbClr val="0432FF"/>
                </a:solidFill>
              </a:rPr>
              <a:t>Kinder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arbeiten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auf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Plantagen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</a:p>
          <a:p>
            <a:pPr marL="342900" indent="-342900">
              <a:buFontTx/>
              <a:buChar char="-"/>
            </a:pPr>
            <a:r>
              <a:rPr lang="fr-FR" sz="2400" b="1" dirty="0" err="1">
                <a:solidFill>
                  <a:srgbClr val="0432FF"/>
                </a:solidFill>
              </a:rPr>
              <a:t>sie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pflücken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Kaffee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</a:p>
          <a:p>
            <a:pPr marL="342900" indent="-342900">
              <a:buFontTx/>
              <a:buChar char="-"/>
            </a:pPr>
            <a:r>
              <a:rPr lang="fr-FR" sz="2400" b="1" dirty="0" err="1">
                <a:solidFill>
                  <a:srgbClr val="0432FF"/>
                </a:solidFill>
              </a:rPr>
              <a:t>sie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müssen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viel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tragen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</a:p>
          <a:p>
            <a:pPr marL="342900" indent="-342900">
              <a:buFontTx/>
              <a:buChar char="-"/>
            </a:pPr>
            <a:r>
              <a:rPr lang="fr-FR" sz="2400" b="1" dirty="0">
                <a:solidFill>
                  <a:srgbClr val="0432FF"/>
                </a:solidFill>
              </a:rPr>
              <a:t>es </a:t>
            </a:r>
            <a:r>
              <a:rPr lang="fr-FR" sz="2400" b="1" dirty="0" err="1">
                <a:solidFill>
                  <a:srgbClr val="0432FF"/>
                </a:solidFill>
              </a:rPr>
              <a:t>ist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anstrengend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</a:p>
          <a:p>
            <a:pPr marL="342900" indent="-342900">
              <a:buFontTx/>
              <a:buChar char="-"/>
            </a:pPr>
            <a:r>
              <a:rPr lang="fr-FR" sz="2400" b="1" dirty="0">
                <a:solidFill>
                  <a:srgbClr val="0432FF"/>
                </a:solidFill>
              </a:rPr>
              <a:t>…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114DA0E-355C-F446-828B-B30BB799DC8C}"/>
              </a:ext>
            </a:extLst>
          </p:cNvPr>
          <p:cNvSpPr txBox="1"/>
          <p:nvPr/>
        </p:nvSpPr>
        <p:spPr>
          <a:xfrm>
            <a:off x="7928239" y="2714795"/>
            <a:ext cx="42369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 err="1">
                <a:solidFill>
                  <a:srgbClr val="0432FF"/>
                </a:solidFill>
              </a:rPr>
              <a:t>Handys</a:t>
            </a:r>
            <a:r>
              <a:rPr lang="fr-FR" sz="2400" b="1" u="sng" dirty="0">
                <a:solidFill>
                  <a:srgbClr val="0432FF"/>
                </a:solidFill>
              </a:rPr>
              <a:t>/</a:t>
            </a:r>
            <a:r>
              <a:rPr lang="fr-FR" sz="2400" b="1" u="sng" dirty="0" err="1">
                <a:solidFill>
                  <a:srgbClr val="0432FF"/>
                </a:solidFill>
              </a:rPr>
              <a:t>Edelsteine</a:t>
            </a:r>
            <a:r>
              <a:rPr lang="fr-FR" sz="2400" b="1" u="sng" dirty="0">
                <a:solidFill>
                  <a:srgbClr val="0432FF"/>
                </a:solidFill>
              </a:rPr>
              <a:t>: </a:t>
            </a:r>
          </a:p>
          <a:p>
            <a:pPr marL="342900" indent="-342900">
              <a:buFontTx/>
              <a:buChar char="-"/>
            </a:pPr>
            <a:r>
              <a:rPr lang="fr-FR" sz="2400" b="1" dirty="0" err="1">
                <a:solidFill>
                  <a:srgbClr val="0432FF"/>
                </a:solidFill>
              </a:rPr>
              <a:t>Kinder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arbeiten</a:t>
            </a:r>
            <a:r>
              <a:rPr lang="fr-FR" sz="2400" b="1" dirty="0">
                <a:solidFill>
                  <a:srgbClr val="0432FF"/>
                </a:solidFill>
              </a:rPr>
              <a:t> in </a:t>
            </a:r>
            <a:r>
              <a:rPr lang="fr-FR" sz="2400" b="1" dirty="0" err="1">
                <a:solidFill>
                  <a:srgbClr val="0432FF"/>
                </a:solidFill>
              </a:rPr>
              <a:t>Bergwerken</a:t>
            </a:r>
            <a:r>
              <a:rPr lang="fr-FR" sz="2400" b="1" dirty="0">
                <a:solidFill>
                  <a:srgbClr val="0432FF"/>
                </a:solidFill>
              </a:rPr>
              <a:t>/</a:t>
            </a:r>
            <a:r>
              <a:rPr lang="fr-FR" sz="2400" b="1" dirty="0" err="1">
                <a:solidFill>
                  <a:srgbClr val="0432FF"/>
                </a:solidFill>
              </a:rPr>
              <a:t>Minen</a:t>
            </a:r>
            <a:r>
              <a:rPr lang="fr-FR" sz="2400" b="1" dirty="0">
                <a:solidFill>
                  <a:srgbClr val="0432FF"/>
                </a:solidFill>
              </a:rPr>
              <a:t> (</a:t>
            </a:r>
            <a:r>
              <a:rPr lang="fr-FR" sz="2400" b="1" dirty="0" err="1">
                <a:solidFill>
                  <a:srgbClr val="0432FF"/>
                </a:solidFill>
              </a:rPr>
              <a:t>für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Kobalt</a:t>
            </a:r>
            <a:r>
              <a:rPr lang="fr-FR" sz="2400" b="1" dirty="0">
                <a:solidFill>
                  <a:srgbClr val="0432FF"/>
                </a:solidFill>
              </a:rPr>
              <a:t>), </a:t>
            </a:r>
          </a:p>
          <a:p>
            <a:pPr marL="342900" indent="-342900">
              <a:buFontTx/>
              <a:buChar char="-"/>
            </a:pPr>
            <a:r>
              <a:rPr lang="fr-FR" sz="2400" b="1" dirty="0">
                <a:solidFill>
                  <a:srgbClr val="0432FF"/>
                </a:solidFill>
              </a:rPr>
              <a:t>est </a:t>
            </a:r>
            <a:r>
              <a:rPr lang="fr-FR" sz="2400" b="1" dirty="0" err="1">
                <a:solidFill>
                  <a:srgbClr val="0432FF"/>
                </a:solidFill>
              </a:rPr>
              <a:t>ist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anstrengend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dirty="0" err="1">
                <a:solidFill>
                  <a:srgbClr val="0432FF"/>
                </a:solidFill>
              </a:rPr>
              <a:t>gefährlich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dirty="0" err="1">
                <a:solidFill>
                  <a:srgbClr val="0432FF"/>
                </a:solidFill>
              </a:rPr>
              <a:t>ungesund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</a:p>
          <a:p>
            <a:pPr marL="342900" indent="-342900">
              <a:buFontTx/>
              <a:buChar char="-"/>
            </a:pPr>
            <a:r>
              <a:rPr lang="fr-FR" sz="2400" b="1" dirty="0">
                <a:solidFill>
                  <a:srgbClr val="0432FF"/>
                </a:solidFill>
              </a:rPr>
              <a:t>…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248EE84-CD75-C747-A70D-09CD14AB94F4}"/>
              </a:ext>
            </a:extLst>
          </p:cNvPr>
          <p:cNvSpPr txBox="1"/>
          <p:nvPr/>
        </p:nvSpPr>
        <p:spPr>
          <a:xfrm>
            <a:off x="3495276" y="4458397"/>
            <a:ext cx="47155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 err="1">
                <a:solidFill>
                  <a:srgbClr val="0432FF"/>
                </a:solidFill>
              </a:rPr>
              <a:t>Teppich</a:t>
            </a:r>
            <a:r>
              <a:rPr lang="fr-FR" sz="2400" b="1" u="sng" dirty="0">
                <a:solidFill>
                  <a:srgbClr val="0432FF"/>
                </a:solidFill>
              </a:rPr>
              <a:t>/T-Shirt: </a:t>
            </a:r>
          </a:p>
          <a:p>
            <a:pPr marL="342900" indent="-342900">
              <a:buFontTx/>
              <a:buChar char="-"/>
            </a:pPr>
            <a:r>
              <a:rPr lang="fr-FR" sz="2400" b="1" dirty="0" err="1">
                <a:solidFill>
                  <a:srgbClr val="0432FF"/>
                </a:solidFill>
              </a:rPr>
              <a:t>Kinder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arbeiten</a:t>
            </a:r>
            <a:r>
              <a:rPr lang="fr-FR" sz="2400" b="1" dirty="0">
                <a:solidFill>
                  <a:srgbClr val="0432FF"/>
                </a:solidFill>
              </a:rPr>
              <a:t> in </a:t>
            </a:r>
            <a:r>
              <a:rPr lang="fr-FR" sz="2400" b="1" dirty="0" err="1">
                <a:solidFill>
                  <a:srgbClr val="0432FF"/>
                </a:solidFill>
              </a:rPr>
              <a:t>Fabriken</a:t>
            </a:r>
            <a:r>
              <a:rPr lang="fr-FR" sz="2400" b="1" dirty="0">
                <a:solidFill>
                  <a:srgbClr val="0432FF"/>
                </a:solidFill>
              </a:rPr>
              <a:t>/</a:t>
            </a:r>
            <a:r>
              <a:rPr lang="fr-FR" sz="2400" b="1" dirty="0" err="1">
                <a:solidFill>
                  <a:srgbClr val="0432FF"/>
                </a:solidFill>
              </a:rPr>
              <a:t>Webereien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</a:p>
          <a:p>
            <a:pPr marL="342900" indent="-342900">
              <a:buFontTx/>
              <a:buChar char="-"/>
            </a:pPr>
            <a:r>
              <a:rPr lang="fr-FR" sz="2400" b="1" dirty="0">
                <a:solidFill>
                  <a:srgbClr val="0432FF"/>
                </a:solidFill>
              </a:rPr>
              <a:t>est </a:t>
            </a:r>
            <a:r>
              <a:rPr lang="fr-FR" sz="2400" b="1" dirty="0" err="1">
                <a:solidFill>
                  <a:srgbClr val="0432FF"/>
                </a:solidFill>
              </a:rPr>
              <a:t>ist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anstrengend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dirty="0" err="1">
                <a:solidFill>
                  <a:srgbClr val="0432FF"/>
                </a:solidFill>
              </a:rPr>
              <a:t>gefährlich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dirty="0" err="1">
                <a:solidFill>
                  <a:srgbClr val="0432FF"/>
                </a:solidFill>
              </a:rPr>
              <a:t>ungesund</a:t>
            </a:r>
            <a:r>
              <a:rPr lang="fr-FR" sz="2400" b="1" dirty="0">
                <a:solidFill>
                  <a:srgbClr val="0432FF"/>
                </a:solidFill>
              </a:rPr>
              <a:t> (</a:t>
            </a:r>
            <a:r>
              <a:rPr lang="fr-FR" sz="2400" b="1" dirty="0" err="1">
                <a:solidFill>
                  <a:srgbClr val="0432FF"/>
                </a:solidFill>
              </a:rPr>
              <a:t>Farbstoffe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dirty="0" err="1">
                <a:solidFill>
                  <a:srgbClr val="0432FF"/>
                </a:solidFill>
              </a:rPr>
              <a:t>Dämpfe</a:t>
            </a:r>
            <a:r>
              <a:rPr lang="fr-FR" sz="2400" b="1" dirty="0">
                <a:solidFill>
                  <a:srgbClr val="0432FF"/>
                </a:solidFill>
              </a:rPr>
              <a:t>) </a:t>
            </a:r>
          </a:p>
          <a:p>
            <a:pPr marL="342900" indent="-342900">
              <a:buFontTx/>
              <a:buChar char="-"/>
            </a:pPr>
            <a:r>
              <a:rPr lang="fr-FR" sz="2400" b="1" dirty="0">
                <a:solidFill>
                  <a:srgbClr val="0432FF"/>
                </a:solidFill>
              </a:rPr>
              <a:t>…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93A8BD2-C969-B642-8E9D-4D22AB000A34}"/>
              </a:ext>
            </a:extLst>
          </p:cNvPr>
          <p:cNvSpPr txBox="1"/>
          <p:nvPr/>
        </p:nvSpPr>
        <p:spPr>
          <a:xfrm>
            <a:off x="534666" y="218779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K7_KB_10b_S.78</a:t>
            </a:r>
          </a:p>
        </p:txBody>
      </p:sp>
      <p:pic>
        <p:nvPicPr>
          <p:cNvPr id="3" name="Image 2" descr="Capture d’écran 2020-01-26 à 21.00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46" y="0"/>
            <a:ext cx="6571452" cy="2804378"/>
          </a:xfrm>
          <a:prstGeom prst="rect">
            <a:avLst/>
          </a:prstGeom>
        </p:spPr>
      </p:pic>
      <p:pic>
        <p:nvPicPr>
          <p:cNvPr id="5" name="Espace réservé du contenu 4" descr="Une image contenant couteau&#10;&#10;Description générée automatiquement">
            <a:extLst>
              <a:ext uri="{FF2B5EF4-FFF2-40B4-BE49-F238E27FC236}">
                <a16:creationId xmlns:a16="http://schemas.microsoft.com/office/drawing/2014/main" id="{980DF73A-1183-D74B-A2D6-505AA502DA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515933"/>
            <a:ext cx="5989446" cy="1111813"/>
          </a:xfrm>
        </p:spPr>
      </p:pic>
    </p:spTree>
    <p:extLst>
      <p:ext uri="{BB962C8B-B14F-4D97-AF65-F5344CB8AC3E}">
        <p14:creationId xmlns:p14="http://schemas.microsoft.com/office/powerpoint/2010/main" val="2394548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85091D6-97B1-AC4D-88CE-2C5AA46AB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66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oiseau&#10;&#10;Description générée automatiquement">
            <a:extLst>
              <a:ext uri="{FF2B5EF4-FFF2-40B4-BE49-F238E27FC236}">
                <a16:creationId xmlns:a16="http://schemas.microsoft.com/office/drawing/2014/main" id="{6BD46754-400A-114E-B5EE-79D6C18A5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3400" y="1480344"/>
            <a:ext cx="9855200" cy="21463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D8B40A1-AC7C-9547-8F33-33D18EF059B6}"/>
              </a:ext>
            </a:extLst>
          </p:cNvPr>
          <p:cNvSpPr txBox="1"/>
          <p:nvPr/>
        </p:nvSpPr>
        <p:spPr>
          <a:xfrm>
            <a:off x="1428205" y="3997435"/>
            <a:ext cx="1581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1.  12. Juni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FC03A7-3674-0C49-BE61-DDA3CE59F44E}"/>
              </a:ext>
            </a:extLst>
          </p:cNvPr>
          <p:cNvSpPr txBox="1"/>
          <p:nvPr/>
        </p:nvSpPr>
        <p:spPr>
          <a:xfrm>
            <a:off x="1428204" y="4528156"/>
            <a:ext cx="7029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2.  </a:t>
            </a:r>
            <a:r>
              <a:rPr lang="fr-FR" sz="2400" b="1" dirty="0" err="1">
                <a:solidFill>
                  <a:srgbClr val="0432FF"/>
                </a:solidFill>
              </a:rPr>
              <a:t>unter</a:t>
            </a:r>
            <a:r>
              <a:rPr lang="fr-FR" sz="2400" b="1" dirty="0">
                <a:solidFill>
                  <a:srgbClr val="0432FF"/>
                </a:solidFill>
              </a:rPr>
              <a:t> 15, </a:t>
            </a:r>
            <a:r>
              <a:rPr lang="fr-FR" sz="2400" b="1" dirty="0" err="1">
                <a:solidFill>
                  <a:srgbClr val="0432FF"/>
                </a:solidFill>
              </a:rPr>
              <a:t>manchmal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erst</a:t>
            </a:r>
            <a:r>
              <a:rPr lang="fr-FR" sz="2400" b="1" dirty="0">
                <a:solidFill>
                  <a:srgbClr val="0432FF"/>
                </a:solidFill>
              </a:rPr>
              <a:t> 5 </a:t>
            </a:r>
            <a:r>
              <a:rPr lang="fr-FR" sz="2400" b="1" dirty="0" err="1">
                <a:solidFill>
                  <a:srgbClr val="0432FF"/>
                </a:solidFill>
              </a:rPr>
              <a:t>oder</a:t>
            </a:r>
            <a:r>
              <a:rPr lang="fr-FR" sz="2400" b="1" dirty="0">
                <a:solidFill>
                  <a:srgbClr val="0432FF"/>
                </a:solidFill>
              </a:rPr>
              <a:t> 6 </a:t>
            </a:r>
            <a:r>
              <a:rPr lang="fr-FR" sz="2400" b="1" dirty="0" err="1">
                <a:solidFill>
                  <a:srgbClr val="0432FF"/>
                </a:solidFill>
              </a:rPr>
              <a:t>Jahre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alt</a:t>
            </a:r>
            <a:endParaRPr lang="fr-FR" sz="2400" b="1" dirty="0">
              <a:solidFill>
                <a:srgbClr val="0432FF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5242D93-EDDC-184F-8951-BE34F2DC3112}"/>
              </a:ext>
            </a:extLst>
          </p:cNvPr>
          <p:cNvSpPr txBox="1"/>
          <p:nvPr/>
        </p:nvSpPr>
        <p:spPr>
          <a:xfrm>
            <a:off x="1428204" y="5058877"/>
            <a:ext cx="7182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3.  </a:t>
            </a:r>
            <a:r>
              <a:rPr lang="fr-FR" sz="2400" b="1" dirty="0" err="1">
                <a:solidFill>
                  <a:srgbClr val="0432FF"/>
                </a:solidFill>
              </a:rPr>
              <a:t>ungefähr</a:t>
            </a:r>
            <a:r>
              <a:rPr lang="fr-FR" sz="2400" b="1" dirty="0">
                <a:solidFill>
                  <a:srgbClr val="0432FF"/>
                </a:solidFill>
              </a:rPr>
              <a:t> 250 </a:t>
            </a:r>
            <a:r>
              <a:rPr lang="fr-FR" sz="2400" b="1" dirty="0" err="1">
                <a:solidFill>
                  <a:srgbClr val="0432FF"/>
                </a:solidFill>
              </a:rPr>
              <a:t>Millionen</a:t>
            </a:r>
            <a:endParaRPr lang="fr-FR" sz="2400" b="1" dirty="0">
              <a:solidFill>
                <a:srgbClr val="0432FF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93A8BD2-C969-B642-8E9D-4D22AB000A34}"/>
              </a:ext>
            </a:extLst>
          </p:cNvPr>
          <p:cNvSpPr txBox="1"/>
          <p:nvPr/>
        </p:nvSpPr>
        <p:spPr>
          <a:xfrm>
            <a:off x="534666" y="218779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K7_KB_10c_S.78</a:t>
            </a:r>
          </a:p>
        </p:txBody>
      </p:sp>
      <p:pic>
        <p:nvPicPr>
          <p:cNvPr id="2" name="gk10_11_Bd1_KB_Track_02.21_K07_A10c.mp3" descr="gk10_11_Bd1_KB_Track_02.21_K07_A10c.mp3">
            <a:hlinkClick r:id="" action="ppaction://media"/>
            <a:extLst>
              <a:ext uri="{FF2B5EF4-FFF2-40B4-BE49-F238E27FC236}">
                <a16:creationId xmlns:a16="http://schemas.microsoft.com/office/drawing/2014/main" id="{899BB2D3-E79F-2348-9510-F646FE7AA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22932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6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2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C10E1DE-39C2-EA42-BF54-523357A75A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3902" y="985996"/>
            <a:ext cx="9684296" cy="3743859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A15B584-99B2-A14B-8089-DA0749F9929F}"/>
              </a:ext>
            </a:extLst>
          </p:cNvPr>
          <p:cNvSpPr txBox="1"/>
          <p:nvPr/>
        </p:nvSpPr>
        <p:spPr>
          <a:xfrm>
            <a:off x="383902" y="4113159"/>
            <a:ext cx="7474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Wo</a:t>
            </a:r>
            <a:r>
              <a:rPr lang="fr-FR" sz="2400" b="1" dirty="0">
                <a:solidFill>
                  <a:srgbClr val="0432FF"/>
                </a:solidFill>
              </a:rPr>
              <a:t>?</a:t>
            </a:r>
          </a:p>
          <a:p>
            <a:r>
              <a:rPr lang="fr-FR" sz="2400" b="1" dirty="0">
                <a:solidFill>
                  <a:srgbClr val="0432FF"/>
                </a:solidFill>
              </a:rPr>
              <a:t>- in </a:t>
            </a:r>
            <a:r>
              <a:rPr lang="fr-FR" sz="2400" b="1" dirty="0" err="1">
                <a:solidFill>
                  <a:srgbClr val="0432FF"/>
                </a:solidFill>
              </a:rPr>
              <a:t>Bergwerken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dirty="0" err="1">
                <a:solidFill>
                  <a:srgbClr val="0432FF"/>
                </a:solidFill>
              </a:rPr>
              <a:t>auf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Plantagen</a:t>
            </a:r>
            <a:r>
              <a:rPr lang="fr-FR" sz="2400" b="1" dirty="0">
                <a:solidFill>
                  <a:srgbClr val="0432FF"/>
                </a:solidFill>
              </a:rPr>
              <a:t>, in (</a:t>
            </a:r>
            <a:r>
              <a:rPr lang="fr-FR" sz="2400" b="1" dirty="0" err="1">
                <a:solidFill>
                  <a:srgbClr val="0432FF"/>
                </a:solidFill>
              </a:rPr>
              <a:t>Textil</a:t>
            </a:r>
            <a:r>
              <a:rPr lang="fr-FR" sz="2400" b="1" dirty="0">
                <a:solidFill>
                  <a:srgbClr val="0432FF"/>
                </a:solidFill>
              </a:rPr>
              <a:t>) </a:t>
            </a:r>
            <a:r>
              <a:rPr lang="fr-FR" sz="2400" b="1" dirty="0" err="1">
                <a:solidFill>
                  <a:srgbClr val="0432FF"/>
                </a:solidFill>
              </a:rPr>
              <a:t>Fabrik</a:t>
            </a:r>
            <a:endParaRPr lang="fr-FR" sz="2400" b="1" dirty="0">
              <a:solidFill>
                <a:srgbClr val="0432FF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8DFBC1-BD1A-D844-9DD2-6AD724C79FE5}"/>
              </a:ext>
            </a:extLst>
          </p:cNvPr>
          <p:cNvSpPr txBox="1"/>
          <p:nvPr/>
        </p:nvSpPr>
        <p:spPr>
          <a:xfrm>
            <a:off x="383902" y="4944156"/>
            <a:ext cx="11424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Warum</a:t>
            </a:r>
            <a:r>
              <a:rPr lang="fr-FR" sz="2400" b="1" dirty="0">
                <a:solidFill>
                  <a:srgbClr val="0432FF"/>
                </a:solidFill>
              </a:rPr>
              <a:t>?</a:t>
            </a:r>
          </a:p>
          <a:p>
            <a:r>
              <a:rPr lang="fr-FR" sz="2400" b="1" dirty="0">
                <a:solidFill>
                  <a:srgbClr val="0432FF"/>
                </a:solidFill>
              </a:rPr>
              <a:t>- arme </a:t>
            </a:r>
            <a:r>
              <a:rPr lang="fr-FR" sz="2400" b="1" dirty="0" err="1">
                <a:solidFill>
                  <a:srgbClr val="0432FF"/>
                </a:solidFill>
              </a:rPr>
              <a:t>Familien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dirty="0" err="1">
                <a:solidFill>
                  <a:srgbClr val="0432FF"/>
                </a:solidFill>
              </a:rPr>
              <a:t>Schulden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bezahlen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dirty="0" err="1">
                <a:solidFill>
                  <a:srgbClr val="0432FF"/>
                </a:solidFill>
              </a:rPr>
              <a:t>Geld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verdienen</a:t>
            </a:r>
            <a:r>
              <a:rPr lang="fr-FR" sz="2400" b="1" dirty="0">
                <a:solidFill>
                  <a:srgbClr val="0432FF"/>
                </a:solidFill>
              </a:rPr>
              <a:t>, Essen </a:t>
            </a:r>
            <a:r>
              <a:rPr lang="fr-FR" sz="2400" b="1" dirty="0" err="1">
                <a:solidFill>
                  <a:srgbClr val="0432FF"/>
                </a:solidFill>
              </a:rPr>
              <a:t>kaufen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dirty="0" err="1">
                <a:solidFill>
                  <a:srgbClr val="0432FF"/>
                </a:solidFill>
              </a:rPr>
              <a:t>Strassenkinder</a:t>
            </a:r>
            <a:endParaRPr lang="fr-FR" sz="2400" b="1" dirty="0">
              <a:solidFill>
                <a:srgbClr val="0432FF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5D9048C-B813-3D4E-B50E-D91AB2C4A7C6}"/>
              </a:ext>
            </a:extLst>
          </p:cNvPr>
          <p:cNvSpPr txBox="1"/>
          <p:nvPr/>
        </p:nvSpPr>
        <p:spPr>
          <a:xfrm>
            <a:off x="383902" y="5775153"/>
            <a:ext cx="9605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Problem</a:t>
            </a:r>
            <a:r>
              <a:rPr lang="fr-FR" sz="2400" b="1" dirty="0">
                <a:solidFill>
                  <a:srgbClr val="0432FF"/>
                </a:solidFill>
              </a:rPr>
              <a:t>: </a:t>
            </a:r>
          </a:p>
          <a:p>
            <a:r>
              <a:rPr lang="fr-FR" sz="2400" b="1" dirty="0">
                <a:solidFill>
                  <a:srgbClr val="0432FF"/>
                </a:solidFill>
              </a:rPr>
              <a:t>- </a:t>
            </a:r>
            <a:r>
              <a:rPr lang="fr-FR" sz="2400" b="1" dirty="0" err="1">
                <a:solidFill>
                  <a:srgbClr val="0432FF"/>
                </a:solidFill>
              </a:rPr>
              <a:t>gefährlich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dirty="0" err="1">
                <a:solidFill>
                  <a:srgbClr val="0432FF"/>
                </a:solidFill>
              </a:rPr>
              <a:t>ungesund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dirty="0" err="1">
                <a:solidFill>
                  <a:srgbClr val="0432FF"/>
                </a:solidFill>
              </a:rPr>
              <a:t>nicht</a:t>
            </a:r>
            <a:r>
              <a:rPr lang="fr-FR" sz="2400" b="1" dirty="0">
                <a:solidFill>
                  <a:srgbClr val="0432FF"/>
                </a:solidFill>
              </a:rPr>
              <a:t> in die </a:t>
            </a:r>
            <a:r>
              <a:rPr lang="fr-FR" sz="2400" b="1" dirty="0" err="1">
                <a:solidFill>
                  <a:srgbClr val="0432FF"/>
                </a:solidFill>
              </a:rPr>
              <a:t>Schule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gehen</a:t>
            </a:r>
            <a:endParaRPr lang="fr-FR" sz="2400" b="1" dirty="0">
              <a:solidFill>
                <a:srgbClr val="0432FF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93A8BD2-C969-B642-8E9D-4D22AB000A34}"/>
              </a:ext>
            </a:extLst>
          </p:cNvPr>
          <p:cNvSpPr txBox="1"/>
          <p:nvPr/>
        </p:nvSpPr>
        <p:spPr>
          <a:xfrm>
            <a:off x="534666" y="218779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K7_KB_10d_S.78</a:t>
            </a:r>
          </a:p>
        </p:txBody>
      </p:sp>
      <p:pic>
        <p:nvPicPr>
          <p:cNvPr id="2" name="gk10_11_Bd1_KB_Track_02.22_K07_A10d.mp3" descr="gk10_11_Bd1_KB_Track_02.22_K07_A10d.mp3">
            <a:hlinkClick r:id="" action="ppaction://media"/>
            <a:extLst>
              <a:ext uri="{FF2B5EF4-FFF2-40B4-BE49-F238E27FC236}">
                <a16:creationId xmlns:a16="http://schemas.microsoft.com/office/drawing/2014/main" id="{FD1046E0-650D-084E-B5DA-ABB40AFAA0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902" y="17367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0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9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DB80D2B6-CB5C-E642-8B72-D42ED7C1251E}"/>
              </a:ext>
            </a:extLst>
          </p:cNvPr>
          <p:cNvSpPr txBox="1"/>
          <p:nvPr/>
        </p:nvSpPr>
        <p:spPr>
          <a:xfrm>
            <a:off x="838200" y="4139475"/>
            <a:ext cx="285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7937423-2BEF-DE4A-B034-C0721B3FF949}"/>
              </a:ext>
            </a:extLst>
          </p:cNvPr>
          <p:cNvSpPr txBox="1"/>
          <p:nvPr/>
        </p:nvSpPr>
        <p:spPr>
          <a:xfrm>
            <a:off x="838200" y="4643269"/>
            <a:ext cx="78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B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DF70F11-769C-8042-BA1E-11A20FC5C0CE}"/>
              </a:ext>
            </a:extLst>
          </p:cNvPr>
          <p:cNvSpPr txBox="1"/>
          <p:nvPr/>
        </p:nvSpPr>
        <p:spPr>
          <a:xfrm>
            <a:off x="838200" y="5147063"/>
            <a:ext cx="107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C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27CB193-6993-894D-B15F-906D9AAC4E5B}"/>
              </a:ext>
            </a:extLst>
          </p:cNvPr>
          <p:cNvSpPr txBox="1"/>
          <p:nvPr/>
        </p:nvSpPr>
        <p:spPr>
          <a:xfrm>
            <a:off x="838200" y="5650857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D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320FAAE-C0E9-C54D-99DF-55D5667FAC64}"/>
              </a:ext>
            </a:extLst>
          </p:cNvPr>
          <p:cNvSpPr txBox="1"/>
          <p:nvPr/>
        </p:nvSpPr>
        <p:spPr>
          <a:xfrm>
            <a:off x="838200" y="6154651"/>
            <a:ext cx="78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93A8BD2-C969-B642-8E9D-4D22AB000A34}"/>
              </a:ext>
            </a:extLst>
          </p:cNvPr>
          <p:cNvSpPr txBox="1"/>
          <p:nvPr/>
        </p:nvSpPr>
        <p:spPr>
          <a:xfrm>
            <a:off x="534666" y="218779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K7_KB_11a_S.79</a:t>
            </a:r>
          </a:p>
        </p:txBody>
      </p:sp>
      <p:pic>
        <p:nvPicPr>
          <p:cNvPr id="4" name="Image 3" descr="Capture d’écran 2020-01-26 à 21.08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0444"/>
            <a:ext cx="11722133" cy="304170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B80D2B6-CB5C-E642-8B72-D42ED7C1251E}"/>
              </a:ext>
            </a:extLst>
          </p:cNvPr>
          <p:cNvSpPr txBox="1"/>
          <p:nvPr/>
        </p:nvSpPr>
        <p:spPr>
          <a:xfrm>
            <a:off x="1199456" y="4128822"/>
            <a:ext cx="3894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2 </a:t>
            </a:r>
            <a:r>
              <a:rPr lang="fr-FR" sz="2400" b="1" dirty="0" err="1">
                <a:solidFill>
                  <a:srgbClr val="0432FF"/>
                </a:solidFill>
              </a:rPr>
              <a:t>Witze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erzählen</a:t>
            </a:r>
            <a:endParaRPr lang="fr-FR" sz="2400" b="1" dirty="0">
              <a:solidFill>
                <a:srgbClr val="0432FF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7937423-2BEF-DE4A-B034-C0721B3FF949}"/>
              </a:ext>
            </a:extLst>
          </p:cNvPr>
          <p:cNvSpPr txBox="1"/>
          <p:nvPr/>
        </p:nvSpPr>
        <p:spPr>
          <a:xfrm>
            <a:off x="1199456" y="4635282"/>
            <a:ext cx="407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3 </a:t>
            </a:r>
            <a:r>
              <a:rPr lang="fr-FR" sz="2400" b="1" dirty="0" err="1">
                <a:solidFill>
                  <a:srgbClr val="0432FF"/>
                </a:solidFill>
              </a:rPr>
              <a:t>Modell-Schule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bauen</a:t>
            </a:r>
            <a:endParaRPr lang="fr-FR" sz="2400" b="1" dirty="0">
              <a:solidFill>
                <a:srgbClr val="0432FF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DF70F11-769C-8042-BA1E-11A20FC5C0CE}"/>
              </a:ext>
            </a:extLst>
          </p:cNvPr>
          <p:cNvSpPr txBox="1"/>
          <p:nvPr/>
        </p:nvSpPr>
        <p:spPr>
          <a:xfrm>
            <a:off x="1199456" y="5157716"/>
            <a:ext cx="3128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5 </a:t>
            </a:r>
            <a:r>
              <a:rPr lang="fr-FR" sz="2400" b="1" dirty="0" err="1">
                <a:solidFill>
                  <a:srgbClr val="0432FF"/>
                </a:solidFill>
              </a:rPr>
              <a:t>Schnecken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fangen</a:t>
            </a:r>
            <a:endParaRPr lang="fr-FR" sz="2400" b="1" dirty="0">
              <a:solidFill>
                <a:srgbClr val="0432FF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27CB193-6993-894D-B15F-906D9AAC4E5B}"/>
              </a:ext>
            </a:extLst>
          </p:cNvPr>
          <p:cNvSpPr txBox="1"/>
          <p:nvPr/>
        </p:nvSpPr>
        <p:spPr>
          <a:xfrm>
            <a:off x="1199456" y="5640204"/>
            <a:ext cx="328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1 Autos </a:t>
            </a:r>
            <a:r>
              <a:rPr lang="fr-FR" sz="2400" b="1" dirty="0" err="1">
                <a:solidFill>
                  <a:srgbClr val="0432FF"/>
                </a:solidFill>
              </a:rPr>
              <a:t>putzen</a:t>
            </a:r>
            <a:endParaRPr lang="fr-FR" sz="2400" b="1" dirty="0">
              <a:solidFill>
                <a:srgbClr val="0432FF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320FAAE-C0E9-C54D-99DF-55D5667FAC64}"/>
              </a:ext>
            </a:extLst>
          </p:cNvPr>
          <p:cNvSpPr txBox="1"/>
          <p:nvPr/>
        </p:nvSpPr>
        <p:spPr>
          <a:xfrm>
            <a:off x="1199456" y="6164124"/>
            <a:ext cx="4830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4 </a:t>
            </a:r>
            <a:r>
              <a:rPr lang="fr-FR" sz="2400" b="1" dirty="0" err="1">
                <a:solidFill>
                  <a:srgbClr val="0432FF"/>
                </a:solidFill>
              </a:rPr>
              <a:t>Heisse</a:t>
            </a:r>
            <a:r>
              <a:rPr lang="fr-FR" sz="2400" b="1" dirty="0">
                <a:solidFill>
                  <a:srgbClr val="0432FF"/>
                </a:solidFill>
              </a:rPr>
              <a:t> Maroni </a:t>
            </a:r>
            <a:r>
              <a:rPr lang="fr-FR" sz="2400" b="1" dirty="0" err="1">
                <a:solidFill>
                  <a:srgbClr val="0432FF"/>
                </a:solidFill>
              </a:rPr>
              <a:t>verkaufen</a:t>
            </a:r>
            <a:endParaRPr lang="fr-FR" sz="24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4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  <p:bldP spid="14" grpId="0"/>
      <p:bldP spid="15" grpId="0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369D42A5-E0AE-3542-9D3F-9DCAB5E1C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272" y="1156885"/>
            <a:ext cx="6011886" cy="1301937"/>
          </a:xfr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DFB1271-C34C-1149-9030-72B7E998E2C3}"/>
              </a:ext>
            </a:extLst>
          </p:cNvPr>
          <p:cNvSpPr txBox="1"/>
          <p:nvPr/>
        </p:nvSpPr>
        <p:spPr>
          <a:xfrm>
            <a:off x="488742" y="2749121"/>
            <a:ext cx="6732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1. Gold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6C6F3B7-652F-1941-8C55-B842FDD92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582" y="1433532"/>
            <a:ext cx="2886733" cy="124654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E61F250-DFD6-524D-8890-BED75A3015FA}"/>
              </a:ext>
            </a:extLst>
          </p:cNvPr>
          <p:cNvSpPr txBox="1"/>
          <p:nvPr/>
        </p:nvSpPr>
        <p:spPr>
          <a:xfrm>
            <a:off x="479376" y="3343277"/>
            <a:ext cx="1306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2. </a:t>
            </a:r>
            <a:r>
              <a:rPr lang="fr-FR" sz="2400" b="1" dirty="0" err="1">
                <a:solidFill>
                  <a:srgbClr val="0432FF"/>
                </a:solidFill>
              </a:rPr>
              <a:t>Pferd</a:t>
            </a:r>
            <a:endParaRPr lang="fr-FR" sz="2400" b="1" dirty="0">
              <a:solidFill>
                <a:srgbClr val="0432FF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3D500C1-602E-9A4A-AF82-A8AE501BBC2F}"/>
              </a:ext>
            </a:extLst>
          </p:cNvPr>
          <p:cNvSpPr txBox="1"/>
          <p:nvPr/>
        </p:nvSpPr>
        <p:spPr>
          <a:xfrm>
            <a:off x="503193" y="3937433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3. </a:t>
            </a:r>
            <a:r>
              <a:rPr lang="fr-FR" sz="2400" b="1" dirty="0" err="1">
                <a:solidFill>
                  <a:srgbClr val="0432FF"/>
                </a:solidFill>
              </a:rPr>
              <a:t>Kuh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44A670B-50F3-2D4B-8C74-AB216003DA59}"/>
              </a:ext>
            </a:extLst>
          </p:cNvPr>
          <p:cNvSpPr txBox="1"/>
          <p:nvPr/>
        </p:nvSpPr>
        <p:spPr>
          <a:xfrm>
            <a:off x="503193" y="4569603"/>
            <a:ext cx="9292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4. </a:t>
            </a:r>
            <a:r>
              <a:rPr lang="fr-FR" sz="2400" b="1" dirty="0" err="1">
                <a:solidFill>
                  <a:srgbClr val="0432FF"/>
                </a:solidFill>
              </a:rPr>
              <a:t>Schwein</a:t>
            </a:r>
            <a:endParaRPr lang="fr-FR" sz="2400" b="1" dirty="0">
              <a:solidFill>
                <a:srgbClr val="0432FF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305EE58-0425-9748-8E0D-6E27132F6DC5}"/>
              </a:ext>
            </a:extLst>
          </p:cNvPr>
          <p:cNvSpPr txBox="1"/>
          <p:nvPr/>
        </p:nvSpPr>
        <p:spPr>
          <a:xfrm>
            <a:off x="503193" y="5203312"/>
            <a:ext cx="1306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5. Gans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93A8BD2-C969-B642-8E9D-4D22AB000A34}"/>
              </a:ext>
            </a:extLst>
          </p:cNvPr>
          <p:cNvSpPr txBox="1"/>
          <p:nvPr/>
        </p:nvSpPr>
        <p:spPr>
          <a:xfrm>
            <a:off x="534666" y="218779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K7_KB_13d_S.80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DFB1271-C34C-1149-9030-72B7E998E2C3}"/>
              </a:ext>
            </a:extLst>
          </p:cNvPr>
          <p:cNvSpPr txBox="1"/>
          <p:nvPr/>
        </p:nvSpPr>
        <p:spPr>
          <a:xfrm>
            <a:off x="1958999" y="2725890"/>
            <a:ext cx="6732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-&gt; </a:t>
            </a:r>
            <a:r>
              <a:rPr lang="fr-FR" sz="2400" b="1" dirty="0" err="1">
                <a:solidFill>
                  <a:srgbClr val="0432FF"/>
                </a:solidFill>
              </a:rPr>
              <a:t>Pferd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dirty="0" err="1">
                <a:solidFill>
                  <a:srgbClr val="0432FF"/>
                </a:solidFill>
              </a:rPr>
              <a:t>weil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das</a:t>
            </a:r>
            <a:r>
              <a:rPr lang="fr-FR" sz="2400" b="1" dirty="0">
                <a:solidFill>
                  <a:srgbClr val="0432FF"/>
                </a:solidFill>
              </a:rPr>
              <a:t> Gold </a:t>
            </a:r>
            <a:r>
              <a:rPr lang="fr-FR" sz="2400" b="1" dirty="0" err="1">
                <a:solidFill>
                  <a:srgbClr val="0432FF"/>
                </a:solidFill>
              </a:rPr>
              <a:t>schwer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ist</a:t>
            </a:r>
            <a:r>
              <a:rPr lang="fr-FR" sz="2400" b="1" dirty="0">
                <a:solidFill>
                  <a:srgbClr val="0432FF"/>
                </a:solidFill>
              </a:rPr>
              <a:t>.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58999" y="3343277"/>
            <a:ext cx="88711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-&gt; </a:t>
            </a:r>
            <a:r>
              <a:rPr lang="fr-FR" sz="2400" b="1" dirty="0" err="1">
                <a:solidFill>
                  <a:srgbClr val="0432FF"/>
                </a:solidFill>
              </a:rPr>
              <a:t>Kuh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dirty="0" err="1">
                <a:solidFill>
                  <a:srgbClr val="0432FF"/>
                </a:solidFill>
              </a:rPr>
              <a:t>weil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das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Pferd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ihn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abwirft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und</a:t>
            </a:r>
            <a:r>
              <a:rPr lang="fr-FR" sz="2400" b="1" dirty="0">
                <a:solidFill>
                  <a:srgbClr val="0432FF"/>
                </a:solidFill>
              </a:rPr>
              <a:t> er </a:t>
            </a:r>
            <a:r>
              <a:rPr lang="fr-FR" sz="2400" b="1" dirty="0" err="1">
                <a:solidFill>
                  <a:srgbClr val="0432FF"/>
                </a:solidFill>
              </a:rPr>
              <a:t>Milch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und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Käse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möchte</a:t>
            </a:r>
            <a:r>
              <a:rPr lang="fr-FR" sz="2400" b="1" dirty="0">
                <a:solidFill>
                  <a:srgbClr val="0432FF"/>
                </a:solidFill>
              </a:rPr>
              <a:t>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3D500C1-602E-9A4A-AF82-A8AE501BBC2F}"/>
              </a:ext>
            </a:extLst>
          </p:cNvPr>
          <p:cNvSpPr txBox="1"/>
          <p:nvPr/>
        </p:nvSpPr>
        <p:spPr>
          <a:xfrm>
            <a:off x="1958999" y="3935982"/>
            <a:ext cx="10524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-&gt; </a:t>
            </a:r>
            <a:r>
              <a:rPr lang="fr-FR" sz="2400" b="1" dirty="0" err="1">
                <a:solidFill>
                  <a:srgbClr val="0432FF"/>
                </a:solidFill>
              </a:rPr>
              <a:t>Schwein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dirty="0" err="1">
                <a:solidFill>
                  <a:srgbClr val="0432FF"/>
                </a:solidFill>
              </a:rPr>
              <a:t>weil</a:t>
            </a:r>
            <a:r>
              <a:rPr lang="fr-FR" sz="2400" b="1" dirty="0">
                <a:solidFill>
                  <a:srgbClr val="0432FF"/>
                </a:solidFill>
              </a:rPr>
              <a:t> die </a:t>
            </a:r>
            <a:r>
              <a:rPr lang="fr-FR" sz="2400" b="1" dirty="0" err="1">
                <a:solidFill>
                  <a:srgbClr val="0432FF"/>
                </a:solidFill>
              </a:rPr>
              <a:t>Kuh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keine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Milch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gibt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und</a:t>
            </a:r>
            <a:r>
              <a:rPr lang="fr-FR" sz="2400" b="1" dirty="0">
                <a:solidFill>
                  <a:srgbClr val="0432FF"/>
                </a:solidFill>
              </a:rPr>
              <a:t> er </a:t>
            </a:r>
            <a:r>
              <a:rPr lang="fr-FR" sz="2400" b="1" dirty="0" err="1">
                <a:solidFill>
                  <a:srgbClr val="0432FF"/>
                </a:solidFill>
              </a:rPr>
              <a:t>Fleisch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und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Würste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möchte</a:t>
            </a:r>
            <a:r>
              <a:rPr lang="fr-FR" sz="2400" b="1" dirty="0">
                <a:solidFill>
                  <a:srgbClr val="0432FF"/>
                </a:solidFill>
              </a:rPr>
              <a:t>.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44A670B-50F3-2D4B-8C74-AB216003DA59}"/>
              </a:ext>
            </a:extLst>
          </p:cNvPr>
          <p:cNvSpPr txBox="1"/>
          <p:nvPr/>
        </p:nvSpPr>
        <p:spPr>
          <a:xfrm>
            <a:off x="1961684" y="4578150"/>
            <a:ext cx="9292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-&gt; Gans, </a:t>
            </a:r>
            <a:r>
              <a:rPr lang="fr-FR" sz="2400" b="1" dirty="0" err="1">
                <a:solidFill>
                  <a:srgbClr val="0432FF"/>
                </a:solidFill>
              </a:rPr>
              <a:t>weil</a:t>
            </a:r>
            <a:r>
              <a:rPr lang="fr-FR" sz="2400" b="1" dirty="0">
                <a:solidFill>
                  <a:srgbClr val="0432FF"/>
                </a:solidFill>
              </a:rPr>
              <a:t> er </a:t>
            </a:r>
            <a:r>
              <a:rPr lang="fr-FR" sz="2400" b="1" dirty="0" err="1">
                <a:solidFill>
                  <a:srgbClr val="0432FF"/>
                </a:solidFill>
              </a:rPr>
              <a:t>Angst</a:t>
            </a:r>
            <a:r>
              <a:rPr lang="fr-FR" sz="2400" b="1" dirty="0">
                <a:solidFill>
                  <a:srgbClr val="0432FF"/>
                </a:solidFill>
              </a:rPr>
              <a:t> vor der </a:t>
            </a:r>
            <a:r>
              <a:rPr lang="fr-FR" sz="2400" b="1" dirty="0" err="1">
                <a:solidFill>
                  <a:srgbClr val="0432FF"/>
                </a:solidFill>
              </a:rPr>
              <a:t>Polizei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hat</a:t>
            </a:r>
            <a:r>
              <a:rPr lang="fr-FR" sz="2400" b="1" dirty="0">
                <a:solidFill>
                  <a:srgbClr val="0432FF"/>
                </a:solidFill>
              </a:rPr>
              <a:t>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305EE58-0425-9748-8E0D-6E27132F6DC5}"/>
              </a:ext>
            </a:extLst>
          </p:cNvPr>
          <p:cNvSpPr txBox="1"/>
          <p:nvPr/>
        </p:nvSpPr>
        <p:spPr>
          <a:xfrm>
            <a:off x="1958999" y="5218340"/>
            <a:ext cx="10309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-&gt; </a:t>
            </a:r>
            <a:r>
              <a:rPr lang="fr-FR" sz="2400" b="1" dirty="0" err="1">
                <a:solidFill>
                  <a:srgbClr val="0432FF"/>
                </a:solidFill>
              </a:rPr>
              <a:t>Schleifstein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dirty="0" err="1">
                <a:solidFill>
                  <a:srgbClr val="0432FF"/>
                </a:solidFill>
              </a:rPr>
              <a:t>weil</a:t>
            </a:r>
            <a:r>
              <a:rPr lang="fr-FR" sz="2400" b="1" dirty="0">
                <a:solidFill>
                  <a:srgbClr val="0432FF"/>
                </a:solidFill>
              </a:rPr>
              <a:t> er mit </a:t>
            </a:r>
            <a:r>
              <a:rPr lang="fr-FR" sz="2400" b="1" dirty="0" err="1">
                <a:solidFill>
                  <a:srgbClr val="0432FF"/>
                </a:solidFill>
              </a:rPr>
              <a:t>dem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Beruf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Scherenschleifer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viel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Geld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verdienen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kann</a:t>
            </a:r>
            <a:r>
              <a:rPr lang="fr-FR" sz="2400" b="1" dirty="0">
                <a:solidFill>
                  <a:srgbClr val="0432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49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18" grpId="0"/>
      <p:bldP spid="11" grpId="0"/>
      <p:bldP spid="2" grpId="0"/>
      <p:bldP spid="13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F4A7423-4B39-8F47-90A9-370DE6D42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682" y="636963"/>
            <a:ext cx="8875757" cy="187988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5AB3CB3-CD6B-9245-8A17-28809760CFDA}"/>
              </a:ext>
            </a:extLst>
          </p:cNvPr>
          <p:cNvSpPr txBox="1"/>
          <p:nvPr/>
        </p:nvSpPr>
        <p:spPr>
          <a:xfrm>
            <a:off x="3053310" y="4574611"/>
            <a:ext cx="7519212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0432FF"/>
                </a:solidFill>
              </a:rPr>
              <a:t>Das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Verb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steht</a:t>
            </a:r>
            <a:r>
              <a:rPr lang="fr-FR" sz="2400" b="1" dirty="0">
                <a:solidFill>
                  <a:srgbClr val="0432FF"/>
                </a:solidFill>
              </a:rPr>
              <a:t> an 2. </a:t>
            </a:r>
            <a:r>
              <a:rPr lang="fr-FR" sz="2400" b="1" dirty="0" err="1">
                <a:solidFill>
                  <a:srgbClr val="0432FF"/>
                </a:solidFill>
              </a:rPr>
              <a:t>Stelle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dirty="0" err="1">
                <a:solidFill>
                  <a:srgbClr val="0432FF"/>
                </a:solidFill>
              </a:rPr>
              <a:t>nach</a:t>
            </a:r>
            <a:r>
              <a:rPr lang="fr-FR" sz="2400" b="1" dirty="0">
                <a:solidFill>
                  <a:srgbClr val="0432FF"/>
                </a:solidFill>
              </a:rPr>
              <a:t> « </a:t>
            </a:r>
            <a:r>
              <a:rPr lang="fr-FR" sz="2400" b="1" dirty="0" err="1">
                <a:solidFill>
                  <a:srgbClr val="0432FF"/>
                </a:solidFill>
              </a:rPr>
              <a:t>trotzdem</a:t>
            </a:r>
            <a:r>
              <a:rPr lang="fr-FR" sz="2400" b="1" dirty="0">
                <a:solidFill>
                  <a:srgbClr val="0432FF"/>
                </a:solidFill>
              </a:rPr>
              <a:t> ».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E03242A-BDB8-E043-A8DA-E87AD0F17C8C}"/>
              </a:ext>
            </a:extLst>
          </p:cNvPr>
          <p:cNvSpPr txBox="1"/>
          <p:nvPr/>
        </p:nvSpPr>
        <p:spPr>
          <a:xfrm>
            <a:off x="2104170" y="2490371"/>
            <a:ext cx="7983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1. Hans </a:t>
            </a:r>
            <a:r>
              <a:rPr lang="fr-FR" sz="2400" b="1" dirty="0" err="1">
                <a:solidFill>
                  <a:srgbClr val="0432FF"/>
                </a:solidFill>
              </a:rPr>
              <a:t>hat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kein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Geld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verdient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u="sng" dirty="0" err="1">
                <a:solidFill>
                  <a:srgbClr val="0432FF"/>
                </a:solidFill>
              </a:rPr>
              <a:t>trotzdem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freut</a:t>
            </a:r>
            <a:r>
              <a:rPr lang="fr-FR" sz="2400" b="1" dirty="0">
                <a:solidFill>
                  <a:srgbClr val="0432FF"/>
                </a:solidFill>
              </a:rPr>
              <a:t> er </a:t>
            </a:r>
            <a:r>
              <a:rPr lang="fr-FR" sz="2400" b="1" dirty="0" err="1">
                <a:solidFill>
                  <a:srgbClr val="0432FF"/>
                </a:solidFill>
              </a:rPr>
              <a:t>sich</a:t>
            </a:r>
            <a:r>
              <a:rPr lang="fr-FR" sz="2400" b="1" dirty="0">
                <a:solidFill>
                  <a:srgbClr val="0432FF"/>
                </a:solidFill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F5AC68-7990-104E-8A98-7E59EC6F195C}"/>
              </a:ext>
            </a:extLst>
          </p:cNvPr>
          <p:cNvSpPr/>
          <p:nvPr/>
        </p:nvSpPr>
        <p:spPr>
          <a:xfrm>
            <a:off x="2104170" y="3012482"/>
            <a:ext cx="93782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2. Hans </a:t>
            </a:r>
            <a:r>
              <a:rPr lang="fr-FR" sz="2400" b="1" dirty="0" err="1">
                <a:solidFill>
                  <a:srgbClr val="0432FF"/>
                </a:solidFill>
              </a:rPr>
              <a:t>kann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nicht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reiten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u="sng" dirty="0" err="1">
                <a:solidFill>
                  <a:srgbClr val="0432FF"/>
                </a:solidFill>
              </a:rPr>
              <a:t>trotzdem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tauscht</a:t>
            </a:r>
            <a:r>
              <a:rPr lang="fr-FR" sz="2400" b="1" dirty="0">
                <a:solidFill>
                  <a:srgbClr val="0432FF"/>
                </a:solidFill>
              </a:rPr>
              <a:t> er </a:t>
            </a:r>
            <a:r>
              <a:rPr lang="fr-FR" sz="2400" b="1" dirty="0" err="1">
                <a:solidFill>
                  <a:srgbClr val="0432FF"/>
                </a:solidFill>
              </a:rPr>
              <a:t>das</a:t>
            </a:r>
            <a:r>
              <a:rPr lang="fr-FR" sz="2400" b="1" dirty="0">
                <a:solidFill>
                  <a:srgbClr val="0432FF"/>
                </a:solidFill>
              </a:rPr>
              <a:t> Gold </a:t>
            </a:r>
            <a:r>
              <a:rPr lang="fr-FR" sz="2400" b="1" dirty="0" err="1">
                <a:solidFill>
                  <a:srgbClr val="0432FF"/>
                </a:solidFill>
              </a:rPr>
              <a:t>gegen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das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Pferd</a:t>
            </a:r>
            <a:r>
              <a:rPr lang="fr-FR" sz="2400" b="1" dirty="0">
                <a:solidFill>
                  <a:srgbClr val="0432FF"/>
                </a:solidFill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F96344-0811-C547-93F3-A29EF111371C}"/>
              </a:ext>
            </a:extLst>
          </p:cNvPr>
          <p:cNvSpPr/>
          <p:nvPr/>
        </p:nvSpPr>
        <p:spPr>
          <a:xfrm>
            <a:off x="2104170" y="3495781"/>
            <a:ext cx="95876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3. </a:t>
            </a:r>
            <a:r>
              <a:rPr lang="fr-FR" sz="2400" b="1" dirty="0" err="1">
                <a:solidFill>
                  <a:srgbClr val="0432FF"/>
                </a:solidFill>
              </a:rPr>
              <a:t>Eine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Kuh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ist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teurer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als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ein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Schwein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u="sng" dirty="0" err="1">
                <a:solidFill>
                  <a:srgbClr val="0432FF"/>
                </a:solidFill>
              </a:rPr>
              <a:t>trotzdem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tauscht</a:t>
            </a:r>
            <a:r>
              <a:rPr lang="fr-FR" sz="2400" b="1" dirty="0">
                <a:solidFill>
                  <a:srgbClr val="0432FF"/>
                </a:solidFill>
              </a:rPr>
              <a:t> er die </a:t>
            </a:r>
            <a:r>
              <a:rPr lang="fr-FR" sz="2400" b="1" dirty="0" err="1">
                <a:solidFill>
                  <a:srgbClr val="0432FF"/>
                </a:solidFill>
              </a:rPr>
              <a:t>Kuh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gegen</a:t>
            </a:r>
            <a:r>
              <a:rPr lang="fr-FR" sz="2400" b="1" dirty="0">
                <a:solidFill>
                  <a:srgbClr val="0432FF"/>
                </a:solidFill>
              </a:rPr>
              <a:t>    </a:t>
            </a:r>
            <a:r>
              <a:rPr lang="fr-FR" sz="2400" b="1" dirty="0" err="1">
                <a:solidFill>
                  <a:srgbClr val="0432FF"/>
                </a:solidFill>
              </a:rPr>
              <a:t>das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Schwein</a:t>
            </a:r>
            <a:r>
              <a:rPr lang="fr-FR" sz="2400" b="1" dirty="0">
                <a:solidFill>
                  <a:srgbClr val="0432FF"/>
                </a:solidFill>
              </a:rPr>
              <a:t>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93A8BD2-C969-B642-8E9D-4D22AB000A34}"/>
              </a:ext>
            </a:extLst>
          </p:cNvPr>
          <p:cNvSpPr txBox="1"/>
          <p:nvPr/>
        </p:nvSpPr>
        <p:spPr>
          <a:xfrm>
            <a:off x="534666" y="218779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K7_KB_14b_S.81</a:t>
            </a:r>
          </a:p>
        </p:txBody>
      </p:sp>
      <p:pic>
        <p:nvPicPr>
          <p:cNvPr id="10" name="Image 9" descr="Une image contenant couteau&#10;&#10;Description générée automatiquement">
            <a:extLst>
              <a:ext uri="{FF2B5EF4-FFF2-40B4-BE49-F238E27FC236}">
                <a16:creationId xmlns:a16="http://schemas.microsoft.com/office/drawing/2014/main" id="{4E1D82ED-55C6-7345-A343-CA11E9D22F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518"/>
          <a:stretch/>
        </p:blipFill>
        <p:spPr>
          <a:xfrm>
            <a:off x="1297281" y="5288742"/>
            <a:ext cx="5600700" cy="932295"/>
          </a:xfrm>
          <a:prstGeom prst="rect">
            <a:avLst/>
          </a:prstGeom>
        </p:spPr>
      </p:pic>
      <p:pic>
        <p:nvPicPr>
          <p:cNvPr id="2" name="gk10_11_Bd1_KB_Track_02.23_K07_A14c.mp3" descr="gk10_11_Bd1_KB_Track_02.23_K07_A14c.mp3">
            <a:hlinkClick r:id="" action="ppaction://media"/>
            <a:extLst>
              <a:ext uri="{FF2B5EF4-FFF2-40B4-BE49-F238E27FC236}">
                <a16:creationId xmlns:a16="http://schemas.microsoft.com/office/drawing/2014/main" id="{CEDBD6F2-F101-9B4D-B7FB-EE87EE0066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1462" y="52887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7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52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6" grpId="0"/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6DFC6186-6860-734C-9D92-579402475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51068"/>
            <a:ext cx="4495800" cy="1892300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9219D16-6EBC-6F44-AE30-75D560583F4A}"/>
              </a:ext>
            </a:extLst>
          </p:cNvPr>
          <p:cNvSpPr txBox="1"/>
          <p:nvPr/>
        </p:nvSpPr>
        <p:spPr>
          <a:xfrm>
            <a:off x="838200" y="3765413"/>
            <a:ext cx="8688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+ </a:t>
            </a:r>
            <a:r>
              <a:rPr lang="fr-FR" sz="2400" b="1" dirty="0" err="1">
                <a:solidFill>
                  <a:srgbClr val="0432FF"/>
                </a:solidFill>
              </a:rPr>
              <a:t>Geld</a:t>
            </a:r>
            <a:r>
              <a:rPr lang="fr-FR" sz="2400" b="1" dirty="0">
                <a:solidFill>
                  <a:srgbClr val="0432FF"/>
                </a:solidFill>
              </a:rPr>
              <a:t>: </a:t>
            </a:r>
          </a:p>
          <a:p>
            <a:r>
              <a:rPr lang="fr-FR" sz="2400" b="1" dirty="0" err="1">
                <a:solidFill>
                  <a:srgbClr val="0432FF"/>
                </a:solidFill>
              </a:rPr>
              <a:t>arbeiten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dirty="0" err="1">
                <a:solidFill>
                  <a:srgbClr val="0432FF"/>
                </a:solidFill>
              </a:rPr>
              <a:t>bekommen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dirty="0" err="1">
                <a:solidFill>
                  <a:srgbClr val="0432FF"/>
                </a:solidFill>
              </a:rPr>
              <a:t>jobben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dirty="0" err="1">
                <a:solidFill>
                  <a:srgbClr val="0432FF"/>
                </a:solidFill>
              </a:rPr>
              <a:t>sparen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dirty="0" err="1">
                <a:solidFill>
                  <a:srgbClr val="0432FF"/>
                </a:solidFill>
              </a:rPr>
              <a:t>verdienen</a:t>
            </a:r>
            <a:endParaRPr lang="fr-FR" sz="2400" b="1" dirty="0">
              <a:solidFill>
                <a:srgbClr val="0432FF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4D6FCE5-15FB-7641-AB35-6833013E7AFB}"/>
              </a:ext>
            </a:extLst>
          </p:cNvPr>
          <p:cNvSpPr txBox="1"/>
          <p:nvPr/>
        </p:nvSpPr>
        <p:spPr>
          <a:xfrm>
            <a:off x="838200" y="4742646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sz="2400" b="1" dirty="0" err="1">
                <a:solidFill>
                  <a:srgbClr val="0432FF"/>
                </a:solidFill>
              </a:rPr>
              <a:t>Geld</a:t>
            </a:r>
            <a:r>
              <a:rPr lang="fr-FR" sz="2400" b="1" dirty="0">
                <a:solidFill>
                  <a:srgbClr val="0432FF"/>
                </a:solidFill>
              </a:rPr>
              <a:t>: </a:t>
            </a:r>
          </a:p>
          <a:p>
            <a:r>
              <a:rPr lang="fr-FR" sz="2400" b="1" dirty="0" err="1">
                <a:solidFill>
                  <a:srgbClr val="0432FF"/>
                </a:solidFill>
              </a:rPr>
              <a:t>ausgeben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dirty="0" err="1">
                <a:solidFill>
                  <a:srgbClr val="0432FF"/>
                </a:solidFill>
              </a:rPr>
              <a:t>bezahlen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dirty="0" err="1">
                <a:solidFill>
                  <a:srgbClr val="0432FF"/>
                </a:solidFill>
              </a:rPr>
              <a:t>kaufen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dirty="0" err="1">
                <a:solidFill>
                  <a:srgbClr val="0432FF"/>
                </a:solidFill>
              </a:rPr>
              <a:t>kosten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dirty="0" err="1">
                <a:solidFill>
                  <a:srgbClr val="0432FF"/>
                </a:solidFill>
              </a:rPr>
              <a:t>pleite</a:t>
            </a:r>
            <a:r>
              <a:rPr lang="fr-FR" sz="2400" b="1" dirty="0">
                <a:solidFill>
                  <a:srgbClr val="0432FF"/>
                </a:solidFill>
              </a:rPr>
              <a:t> sein, </a:t>
            </a:r>
            <a:r>
              <a:rPr lang="fr-FR" sz="2400" b="1" dirty="0" err="1">
                <a:solidFill>
                  <a:srgbClr val="0432FF"/>
                </a:solidFill>
              </a:rPr>
              <a:t>shoppen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dirty="0" err="1">
                <a:solidFill>
                  <a:srgbClr val="0432FF"/>
                </a:solidFill>
              </a:rPr>
              <a:t>teilen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dirty="0" err="1">
                <a:solidFill>
                  <a:srgbClr val="0432FF"/>
                </a:solidFill>
              </a:rPr>
              <a:t>zahlen</a:t>
            </a:r>
            <a:endParaRPr lang="fr-FR" sz="2400" b="1" dirty="0">
              <a:solidFill>
                <a:srgbClr val="0432FF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93A8BD2-C969-B642-8E9D-4D22AB000A34}"/>
              </a:ext>
            </a:extLst>
          </p:cNvPr>
          <p:cNvSpPr txBox="1"/>
          <p:nvPr/>
        </p:nvSpPr>
        <p:spPr>
          <a:xfrm>
            <a:off x="534665" y="218779"/>
            <a:ext cx="458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K7_KB_Das </a:t>
            </a:r>
            <a:r>
              <a:rPr lang="fr-FR" sz="2400" dirty="0" err="1"/>
              <a:t>kann</a:t>
            </a:r>
            <a:r>
              <a:rPr lang="fr-FR" sz="2400" dirty="0"/>
              <a:t> </a:t>
            </a:r>
            <a:r>
              <a:rPr lang="fr-FR" sz="2400" dirty="0" err="1"/>
              <a:t>ich</a:t>
            </a:r>
            <a:r>
              <a:rPr lang="fr-FR" sz="2400" dirty="0"/>
              <a:t> schon_S.82</a:t>
            </a:r>
          </a:p>
        </p:txBody>
      </p:sp>
    </p:spTree>
    <p:extLst>
      <p:ext uri="{BB962C8B-B14F-4D97-AF65-F5344CB8AC3E}">
        <p14:creationId xmlns:p14="http://schemas.microsoft.com/office/powerpoint/2010/main" val="94414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B4D3589D-5E74-734D-BD18-5753646C4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936" y="1433531"/>
            <a:ext cx="4950065" cy="190931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A19BCB2-5AD6-8F4B-A180-2EE03B9D22B2}"/>
              </a:ext>
            </a:extLst>
          </p:cNvPr>
          <p:cNvSpPr txBox="1"/>
          <p:nvPr/>
        </p:nvSpPr>
        <p:spPr>
          <a:xfrm>
            <a:off x="824611" y="3561215"/>
            <a:ext cx="8672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432FF"/>
                </a:solidFill>
              </a:rPr>
              <a:t>Für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i="1" dirty="0" err="1">
                <a:solidFill>
                  <a:srgbClr val="0432FF"/>
                </a:solidFill>
              </a:rPr>
              <a:t>wen</a:t>
            </a:r>
            <a:r>
              <a:rPr lang="fr-FR" sz="2400" b="1" dirty="0">
                <a:solidFill>
                  <a:srgbClr val="0432FF"/>
                </a:solidFill>
              </a:rPr>
              <a:t> hast du die </a:t>
            </a:r>
            <a:r>
              <a:rPr lang="fr-FR" sz="2400" b="1" dirty="0" err="1">
                <a:solidFill>
                  <a:srgbClr val="0432FF"/>
                </a:solidFill>
              </a:rPr>
              <a:t>Blumen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gekauft</a:t>
            </a:r>
            <a:r>
              <a:rPr lang="fr-FR" sz="2400" b="1" dirty="0">
                <a:solidFill>
                  <a:srgbClr val="0432FF"/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432FF"/>
                </a:solidFill>
              </a:rPr>
              <a:t>Für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meine</a:t>
            </a:r>
            <a:r>
              <a:rPr lang="fr-FR" sz="2400" b="1" dirty="0">
                <a:solidFill>
                  <a:srgbClr val="0432FF"/>
                </a:solidFill>
              </a:rPr>
              <a:t> Oma.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EAF1E32-4DAA-E84C-A8AE-2D562B89E2F6}"/>
              </a:ext>
            </a:extLst>
          </p:cNvPr>
          <p:cNvSpPr txBox="1"/>
          <p:nvPr/>
        </p:nvSpPr>
        <p:spPr>
          <a:xfrm>
            <a:off x="838200" y="4527457"/>
            <a:ext cx="5172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i="1" dirty="0" err="1">
                <a:solidFill>
                  <a:srgbClr val="0432FF"/>
                </a:solidFill>
              </a:rPr>
              <a:t>Wofür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sparst</a:t>
            </a:r>
            <a:r>
              <a:rPr lang="fr-FR" sz="2400" b="1" dirty="0">
                <a:solidFill>
                  <a:srgbClr val="0432FF"/>
                </a:solidFill>
              </a:rPr>
              <a:t> du?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432FF"/>
                </a:solidFill>
              </a:rPr>
              <a:t>Für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ein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neues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Handy</a:t>
            </a:r>
            <a:r>
              <a:rPr lang="fr-FR" sz="2400" b="1" dirty="0">
                <a:solidFill>
                  <a:srgbClr val="0432FF"/>
                </a:solidFill>
              </a:rPr>
              <a:t>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93A8BD2-C969-B642-8E9D-4D22AB000A34}"/>
              </a:ext>
            </a:extLst>
          </p:cNvPr>
          <p:cNvSpPr txBox="1"/>
          <p:nvPr/>
        </p:nvSpPr>
        <p:spPr>
          <a:xfrm>
            <a:off x="534665" y="218779"/>
            <a:ext cx="4670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K7_KB_Das </a:t>
            </a:r>
            <a:r>
              <a:rPr lang="fr-FR" sz="2400" dirty="0" err="1"/>
              <a:t>kann</a:t>
            </a:r>
            <a:r>
              <a:rPr lang="fr-FR" sz="2400" dirty="0"/>
              <a:t> </a:t>
            </a:r>
            <a:r>
              <a:rPr lang="fr-FR" sz="2400" dirty="0" err="1"/>
              <a:t>ich</a:t>
            </a:r>
            <a:r>
              <a:rPr lang="fr-FR" sz="2400" dirty="0"/>
              <a:t> schon_S.82</a:t>
            </a:r>
          </a:p>
        </p:txBody>
      </p:sp>
    </p:spTree>
    <p:extLst>
      <p:ext uri="{BB962C8B-B14F-4D97-AF65-F5344CB8AC3E}">
        <p14:creationId xmlns:p14="http://schemas.microsoft.com/office/powerpoint/2010/main" val="281513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1D008FF-36C7-F745-AB9A-103BD720A21D}"/>
              </a:ext>
            </a:extLst>
          </p:cNvPr>
          <p:cNvSpPr txBox="1"/>
          <p:nvPr/>
        </p:nvSpPr>
        <p:spPr>
          <a:xfrm>
            <a:off x="2828925" y="4876800"/>
            <a:ext cx="1171575" cy="66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20" name="Espace réservé du contenu 19">
            <a:extLst>
              <a:ext uri="{FF2B5EF4-FFF2-40B4-BE49-F238E27FC236}">
                <a16:creationId xmlns:a16="http://schemas.microsoft.com/office/drawing/2014/main" id="{1D12BB3E-6DBA-DA4F-834E-00754E2C37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3281" y="1586831"/>
            <a:ext cx="4305300" cy="15748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A7F4007-9D18-B341-A378-F35DFAE9126D}"/>
              </a:ext>
            </a:extLst>
          </p:cNvPr>
          <p:cNvSpPr txBox="1"/>
          <p:nvPr/>
        </p:nvSpPr>
        <p:spPr>
          <a:xfrm>
            <a:off x="873990" y="3455108"/>
            <a:ext cx="1020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Ich</a:t>
            </a:r>
            <a:r>
              <a:rPr lang="fr-FR" sz="2400" b="1" dirty="0">
                <a:solidFill>
                  <a:srgbClr val="0432FF"/>
                </a:solidFill>
              </a:rPr>
              <a:t> jobbe </a:t>
            </a:r>
            <a:r>
              <a:rPr lang="fr-FR" sz="2400" b="1" dirty="0" err="1">
                <a:solidFill>
                  <a:srgbClr val="0432FF"/>
                </a:solidFill>
              </a:rPr>
              <a:t>jeden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Samstag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i="1" dirty="0" err="1">
                <a:solidFill>
                  <a:srgbClr val="0432FF"/>
                </a:solidFill>
              </a:rPr>
              <a:t>damit</a:t>
            </a:r>
            <a:r>
              <a:rPr lang="fr-FR" sz="2400" b="1" i="1" dirty="0">
                <a:solidFill>
                  <a:srgbClr val="0432FF"/>
                </a:solidFill>
              </a:rPr>
              <a:t> </a:t>
            </a:r>
            <a:r>
              <a:rPr lang="fr-FR" sz="2400" b="1" i="1" dirty="0" err="1">
                <a:solidFill>
                  <a:srgbClr val="0432FF"/>
                </a:solidFill>
              </a:rPr>
              <a:t>ich</a:t>
            </a:r>
            <a:r>
              <a:rPr lang="fr-FR" sz="2400" b="1" i="1" dirty="0">
                <a:solidFill>
                  <a:srgbClr val="0432FF"/>
                </a:solidFill>
              </a:rPr>
              <a:t> mir </a:t>
            </a:r>
            <a:r>
              <a:rPr lang="fr-FR" sz="2400" b="1" i="1" dirty="0" err="1">
                <a:solidFill>
                  <a:srgbClr val="0432FF"/>
                </a:solidFill>
              </a:rPr>
              <a:t>ein</a:t>
            </a:r>
            <a:r>
              <a:rPr lang="fr-FR" sz="2400" b="1" i="1" dirty="0">
                <a:solidFill>
                  <a:srgbClr val="0432FF"/>
                </a:solidFill>
              </a:rPr>
              <a:t> </a:t>
            </a:r>
            <a:r>
              <a:rPr lang="fr-FR" sz="2400" b="1" i="1" dirty="0" err="1">
                <a:solidFill>
                  <a:srgbClr val="0432FF"/>
                </a:solidFill>
              </a:rPr>
              <a:t>neues</a:t>
            </a:r>
            <a:r>
              <a:rPr lang="fr-FR" sz="2400" b="1" i="1" dirty="0">
                <a:solidFill>
                  <a:srgbClr val="0432FF"/>
                </a:solidFill>
              </a:rPr>
              <a:t> </a:t>
            </a:r>
            <a:r>
              <a:rPr lang="fr-FR" sz="2400" b="1" i="1" dirty="0" err="1">
                <a:solidFill>
                  <a:srgbClr val="0432FF"/>
                </a:solidFill>
              </a:rPr>
              <a:t>Fahrrad</a:t>
            </a:r>
            <a:r>
              <a:rPr lang="fr-FR" sz="2400" b="1" i="1" dirty="0">
                <a:solidFill>
                  <a:srgbClr val="0432FF"/>
                </a:solidFill>
              </a:rPr>
              <a:t> </a:t>
            </a:r>
            <a:r>
              <a:rPr lang="fr-FR" sz="2400" b="1" i="1" dirty="0" err="1">
                <a:solidFill>
                  <a:srgbClr val="0432FF"/>
                </a:solidFill>
              </a:rPr>
              <a:t>kaufen</a:t>
            </a:r>
            <a:r>
              <a:rPr lang="fr-FR" sz="2400" b="1" i="1" dirty="0">
                <a:solidFill>
                  <a:srgbClr val="0432FF"/>
                </a:solidFill>
              </a:rPr>
              <a:t> </a:t>
            </a:r>
            <a:r>
              <a:rPr lang="fr-FR" sz="2400" b="1" i="1" dirty="0" err="1">
                <a:solidFill>
                  <a:srgbClr val="0432FF"/>
                </a:solidFill>
              </a:rPr>
              <a:t>kann</a:t>
            </a:r>
            <a:r>
              <a:rPr lang="fr-FR" sz="2400" b="1" i="1" dirty="0">
                <a:solidFill>
                  <a:srgbClr val="0432FF"/>
                </a:solidFill>
              </a:rPr>
              <a:t>.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6D6D12E-4130-AE41-A13E-223C592E1D5A}"/>
              </a:ext>
            </a:extLst>
          </p:cNvPr>
          <p:cNvSpPr txBox="1"/>
          <p:nvPr/>
        </p:nvSpPr>
        <p:spPr>
          <a:xfrm>
            <a:off x="873990" y="3981288"/>
            <a:ext cx="982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Ich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lerne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viel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i="1" dirty="0" err="1">
                <a:solidFill>
                  <a:srgbClr val="0432FF"/>
                </a:solidFill>
              </a:rPr>
              <a:t>damit</a:t>
            </a:r>
            <a:r>
              <a:rPr lang="fr-FR" sz="2400" b="1" i="1" dirty="0">
                <a:solidFill>
                  <a:srgbClr val="0432FF"/>
                </a:solidFill>
              </a:rPr>
              <a:t> </a:t>
            </a:r>
            <a:r>
              <a:rPr lang="fr-FR" sz="2400" b="1" i="1" dirty="0" err="1">
                <a:solidFill>
                  <a:srgbClr val="0432FF"/>
                </a:solidFill>
              </a:rPr>
              <a:t>ich</a:t>
            </a:r>
            <a:r>
              <a:rPr lang="fr-FR" sz="2400" b="1" i="1" dirty="0">
                <a:solidFill>
                  <a:srgbClr val="0432FF"/>
                </a:solidFill>
              </a:rPr>
              <a:t> </a:t>
            </a:r>
            <a:r>
              <a:rPr lang="fr-FR" sz="2400" b="1" i="1" dirty="0" err="1">
                <a:solidFill>
                  <a:srgbClr val="0432FF"/>
                </a:solidFill>
              </a:rPr>
              <a:t>einen</a:t>
            </a:r>
            <a:r>
              <a:rPr lang="fr-FR" sz="2400" b="1" i="1" dirty="0">
                <a:solidFill>
                  <a:srgbClr val="0432FF"/>
                </a:solidFill>
              </a:rPr>
              <a:t> </a:t>
            </a:r>
            <a:r>
              <a:rPr lang="fr-FR" sz="2400" b="1" i="1" dirty="0" err="1">
                <a:solidFill>
                  <a:srgbClr val="0432FF"/>
                </a:solidFill>
              </a:rPr>
              <a:t>guten</a:t>
            </a:r>
            <a:r>
              <a:rPr lang="fr-FR" sz="2400" b="1" i="1" dirty="0">
                <a:solidFill>
                  <a:srgbClr val="0432FF"/>
                </a:solidFill>
              </a:rPr>
              <a:t> Test </a:t>
            </a:r>
            <a:r>
              <a:rPr lang="fr-FR" sz="2400" b="1" i="1" dirty="0" err="1">
                <a:solidFill>
                  <a:srgbClr val="0432FF"/>
                </a:solidFill>
              </a:rPr>
              <a:t>schreibe</a:t>
            </a:r>
            <a:r>
              <a:rPr lang="fr-FR" sz="2400" b="1" i="1" dirty="0">
                <a:solidFill>
                  <a:srgbClr val="0432FF"/>
                </a:solidFill>
              </a:rPr>
              <a:t>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B455377-0D06-9445-BD1A-85CF8832C07D}"/>
              </a:ext>
            </a:extLst>
          </p:cNvPr>
          <p:cNvSpPr txBox="1"/>
          <p:nvPr/>
        </p:nvSpPr>
        <p:spPr>
          <a:xfrm>
            <a:off x="873990" y="4507468"/>
            <a:ext cx="982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432FF"/>
                </a:solidFill>
              </a:rPr>
              <a:t>Ich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stehe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um</a:t>
            </a:r>
            <a:r>
              <a:rPr lang="fr-FR" sz="2400" b="1" dirty="0">
                <a:solidFill>
                  <a:srgbClr val="0432FF"/>
                </a:solidFill>
              </a:rPr>
              <a:t> 6 </a:t>
            </a:r>
            <a:r>
              <a:rPr lang="fr-FR" sz="2400" b="1" dirty="0" err="1">
                <a:solidFill>
                  <a:srgbClr val="0432FF"/>
                </a:solidFill>
              </a:rPr>
              <a:t>Uhr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auf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i="1" dirty="0" err="1">
                <a:solidFill>
                  <a:srgbClr val="0432FF"/>
                </a:solidFill>
              </a:rPr>
              <a:t>damit</a:t>
            </a:r>
            <a:r>
              <a:rPr lang="fr-FR" sz="2400" b="1" i="1" dirty="0">
                <a:solidFill>
                  <a:srgbClr val="0432FF"/>
                </a:solidFill>
              </a:rPr>
              <a:t> </a:t>
            </a:r>
            <a:r>
              <a:rPr lang="fr-FR" sz="2400" b="1" i="1" dirty="0" err="1">
                <a:solidFill>
                  <a:srgbClr val="0432FF"/>
                </a:solidFill>
              </a:rPr>
              <a:t>ich</a:t>
            </a:r>
            <a:r>
              <a:rPr lang="fr-FR" sz="2400" b="1" i="1" dirty="0">
                <a:solidFill>
                  <a:srgbClr val="0432FF"/>
                </a:solidFill>
              </a:rPr>
              <a:t> </a:t>
            </a:r>
            <a:r>
              <a:rPr lang="fr-FR" sz="2400" b="1" i="1" dirty="0" err="1">
                <a:solidFill>
                  <a:srgbClr val="0432FF"/>
                </a:solidFill>
              </a:rPr>
              <a:t>immer</a:t>
            </a:r>
            <a:r>
              <a:rPr lang="fr-FR" sz="2400" b="1" i="1" dirty="0">
                <a:solidFill>
                  <a:srgbClr val="0432FF"/>
                </a:solidFill>
              </a:rPr>
              <a:t> </a:t>
            </a:r>
            <a:r>
              <a:rPr lang="fr-FR" sz="2400" b="1" i="1" dirty="0" err="1">
                <a:solidFill>
                  <a:srgbClr val="0432FF"/>
                </a:solidFill>
              </a:rPr>
              <a:t>pünktlich</a:t>
            </a:r>
            <a:r>
              <a:rPr lang="fr-FR" sz="2400" b="1" i="1" dirty="0">
                <a:solidFill>
                  <a:srgbClr val="0432FF"/>
                </a:solidFill>
              </a:rPr>
              <a:t> bin.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93A8BD2-C969-B642-8E9D-4D22AB000A34}"/>
              </a:ext>
            </a:extLst>
          </p:cNvPr>
          <p:cNvSpPr txBox="1"/>
          <p:nvPr/>
        </p:nvSpPr>
        <p:spPr>
          <a:xfrm>
            <a:off x="534665" y="218779"/>
            <a:ext cx="4507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K7_KB_Das </a:t>
            </a:r>
            <a:r>
              <a:rPr lang="fr-FR" sz="2400" dirty="0" err="1"/>
              <a:t>kann</a:t>
            </a:r>
            <a:r>
              <a:rPr lang="fr-FR" sz="2400" dirty="0"/>
              <a:t> </a:t>
            </a:r>
            <a:r>
              <a:rPr lang="fr-FR" sz="2400" dirty="0" err="1"/>
              <a:t>ich</a:t>
            </a:r>
            <a:r>
              <a:rPr lang="fr-FR" sz="2400" dirty="0"/>
              <a:t> schon_S.82</a:t>
            </a:r>
          </a:p>
        </p:txBody>
      </p:sp>
    </p:spTree>
    <p:extLst>
      <p:ext uri="{BB962C8B-B14F-4D97-AF65-F5344CB8AC3E}">
        <p14:creationId xmlns:p14="http://schemas.microsoft.com/office/powerpoint/2010/main" val="32115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1D008FF-36C7-F745-AB9A-103BD720A21D}"/>
              </a:ext>
            </a:extLst>
          </p:cNvPr>
          <p:cNvSpPr txBox="1"/>
          <p:nvPr/>
        </p:nvSpPr>
        <p:spPr>
          <a:xfrm>
            <a:off x="2828925" y="4876800"/>
            <a:ext cx="1171575" cy="660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A7F4007-9D18-B341-A378-F35DFAE9126D}"/>
              </a:ext>
            </a:extLst>
          </p:cNvPr>
          <p:cNvSpPr txBox="1"/>
          <p:nvPr/>
        </p:nvSpPr>
        <p:spPr>
          <a:xfrm>
            <a:off x="838200" y="3455108"/>
            <a:ext cx="10202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Es </a:t>
            </a:r>
            <a:r>
              <a:rPr lang="fr-FR" sz="2400" b="1" dirty="0" err="1">
                <a:solidFill>
                  <a:srgbClr val="0432FF"/>
                </a:solidFill>
              </a:rPr>
              <a:t>regnet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dirty="0" err="1">
                <a:solidFill>
                  <a:srgbClr val="0432FF"/>
                </a:solidFill>
              </a:rPr>
              <a:t>trotzdem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i="1" dirty="0" err="1">
                <a:solidFill>
                  <a:srgbClr val="0432FF"/>
                </a:solidFill>
              </a:rPr>
              <a:t>fahre</a:t>
            </a:r>
            <a:r>
              <a:rPr lang="fr-FR" sz="2400" b="1" i="1" dirty="0">
                <a:solidFill>
                  <a:srgbClr val="0432FF"/>
                </a:solidFill>
              </a:rPr>
              <a:t> </a:t>
            </a:r>
            <a:r>
              <a:rPr lang="fr-FR" sz="2400" b="1" i="1" dirty="0" err="1">
                <a:solidFill>
                  <a:srgbClr val="0432FF"/>
                </a:solidFill>
              </a:rPr>
              <a:t>ich</a:t>
            </a:r>
            <a:r>
              <a:rPr lang="fr-FR" sz="2400" b="1" i="1" dirty="0">
                <a:solidFill>
                  <a:srgbClr val="0432FF"/>
                </a:solidFill>
              </a:rPr>
              <a:t> mit </a:t>
            </a:r>
            <a:r>
              <a:rPr lang="fr-FR" sz="2400" b="1" i="1" dirty="0" err="1">
                <a:solidFill>
                  <a:srgbClr val="0432FF"/>
                </a:solidFill>
              </a:rPr>
              <a:t>dem</a:t>
            </a:r>
            <a:r>
              <a:rPr lang="fr-FR" sz="2400" b="1" i="1" dirty="0">
                <a:solidFill>
                  <a:srgbClr val="0432FF"/>
                </a:solidFill>
              </a:rPr>
              <a:t> </a:t>
            </a:r>
            <a:r>
              <a:rPr lang="fr-FR" sz="2400" b="1" i="1" dirty="0" err="1">
                <a:solidFill>
                  <a:srgbClr val="0432FF"/>
                </a:solidFill>
              </a:rPr>
              <a:t>Fahrrad</a:t>
            </a:r>
            <a:r>
              <a:rPr lang="fr-FR" sz="2400" b="1" i="1" dirty="0">
                <a:solidFill>
                  <a:srgbClr val="0432FF"/>
                </a:solidFill>
              </a:rPr>
              <a:t> in die </a:t>
            </a:r>
            <a:r>
              <a:rPr lang="fr-FR" sz="2400" b="1" i="1" dirty="0" err="1">
                <a:solidFill>
                  <a:srgbClr val="0432FF"/>
                </a:solidFill>
              </a:rPr>
              <a:t>Schule</a:t>
            </a:r>
            <a:r>
              <a:rPr lang="fr-FR" sz="2400" b="1" i="1" dirty="0">
                <a:solidFill>
                  <a:srgbClr val="0432FF"/>
                </a:solidFill>
              </a:rPr>
              <a:t>.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6D6D12E-4130-AE41-A13E-223C592E1D5A}"/>
              </a:ext>
            </a:extLst>
          </p:cNvPr>
          <p:cNvSpPr txBox="1"/>
          <p:nvPr/>
        </p:nvSpPr>
        <p:spPr>
          <a:xfrm>
            <a:off x="838200" y="4000284"/>
            <a:ext cx="982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Paul </a:t>
            </a:r>
            <a:r>
              <a:rPr lang="fr-FR" sz="2400" b="1" dirty="0" err="1">
                <a:solidFill>
                  <a:srgbClr val="0432FF"/>
                </a:solidFill>
              </a:rPr>
              <a:t>ist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pleite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dirty="0" err="1">
                <a:solidFill>
                  <a:srgbClr val="0432FF"/>
                </a:solidFill>
              </a:rPr>
              <a:t>trotzdem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i="1" dirty="0" err="1">
                <a:solidFill>
                  <a:srgbClr val="0432FF"/>
                </a:solidFill>
              </a:rPr>
              <a:t>möchte</a:t>
            </a:r>
            <a:r>
              <a:rPr lang="fr-FR" sz="2400" b="1" i="1" dirty="0">
                <a:solidFill>
                  <a:srgbClr val="0432FF"/>
                </a:solidFill>
              </a:rPr>
              <a:t> er </a:t>
            </a:r>
            <a:r>
              <a:rPr lang="fr-FR" sz="2400" b="1" i="1" dirty="0" err="1">
                <a:solidFill>
                  <a:srgbClr val="0432FF"/>
                </a:solidFill>
              </a:rPr>
              <a:t>ein</a:t>
            </a:r>
            <a:r>
              <a:rPr lang="fr-FR" sz="2400" b="1" i="1" dirty="0">
                <a:solidFill>
                  <a:srgbClr val="0432FF"/>
                </a:solidFill>
              </a:rPr>
              <a:t> </a:t>
            </a:r>
            <a:r>
              <a:rPr lang="fr-FR" sz="2400" b="1" i="1" dirty="0" err="1">
                <a:solidFill>
                  <a:srgbClr val="0432FF"/>
                </a:solidFill>
              </a:rPr>
              <a:t>neues</a:t>
            </a:r>
            <a:r>
              <a:rPr lang="fr-FR" sz="2400" b="1" i="1" dirty="0">
                <a:solidFill>
                  <a:srgbClr val="0432FF"/>
                </a:solidFill>
              </a:rPr>
              <a:t> Skateboard.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B455377-0D06-9445-BD1A-85CF8832C07D}"/>
              </a:ext>
            </a:extLst>
          </p:cNvPr>
          <p:cNvSpPr txBox="1"/>
          <p:nvPr/>
        </p:nvSpPr>
        <p:spPr>
          <a:xfrm>
            <a:off x="838200" y="4545460"/>
            <a:ext cx="982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Anna </a:t>
            </a:r>
            <a:r>
              <a:rPr lang="fr-FR" sz="2400" b="1" dirty="0" err="1">
                <a:solidFill>
                  <a:srgbClr val="0432FF"/>
                </a:solidFill>
              </a:rPr>
              <a:t>lernt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nicht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dirty="0" err="1">
                <a:solidFill>
                  <a:srgbClr val="0432FF"/>
                </a:solidFill>
              </a:rPr>
              <a:t>viel</a:t>
            </a:r>
            <a:r>
              <a:rPr lang="fr-FR" sz="2400" b="1" dirty="0">
                <a:solidFill>
                  <a:srgbClr val="0432FF"/>
                </a:solidFill>
              </a:rPr>
              <a:t>, </a:t>
            </a:r>
            <a:r>
              <a:rPr lang="fr-FR" sz="2400" b="1" dirty="0" err="1">
                <a:solidFill>
                  <a:srgbClr val="0432FF"/>
                </a:solidFill>
              </a:rPr>
              <a:t>trotzdem</a:t>
            </a:r>
            <a:r>
              <a:rPr lang="fr-FR" sz="2400" b="1" dirty="0">
                <a:solidFill>
                  <a:srgbClr val="0432FF"/>
                </a:solidFill>
              </a:rPr>
              <a:t> </a:t>
            </a:r>
            <a:r>
              <a:rPr lang="fr-FR" sz="2400" b="1" i="1" dirty="0" err="1">
                <a:solidFill>
                  <a:srgbClr val="0432FF"/>
                </a:solidFill>
              </a:rPr>
              <a:t>hat</a:t>
            </a:r>
            <a:r>
              <a:rPr lang="fr-FR" sz="2400" b="1" i="1" dirty="0">
                <a:solidFill>
                  <a:srgbClr val="0432FF"/>
                </a:solidFill>
              </a:rPr>
              <a:t> </a:t>
            </a:r>
            <a:r>
              <a:rPr lang="fr-FR" sz="2400" b="1" i="1" dirty="0" err="1">
                <a:solidFill>
                  <a:srgbClr val="0432FF"/>
                </a:solidFill>
              </a:rPr>
              <a:t>sie</a:t>
            </a:r>
            <a:r>
              <a:rPr lang="fr-FR" sz="2400" b="1" i="1" dirty="0">
                <a:solidFill>
                  <a:srgbClr val="0432FF"/>
                </a:solidFill>
              </a:rPr>
              <a:t> </a:t>
            </a:r>
            <a:r>
              <a:rPr lang="fr-FR" sz="2400" b="1" i="1" dirty="0" err="1">
                <a:solidFill>
                  <a:srgbClr val="0432FF"/>
                </a:solidFill>
              </a:rPr>
              <a:t>gute</a:t>
            </a:r>
            <a:r>
              <a:rPr lang="fr-FR" sz="2400" b="1" i="1" dirty="0">
                <a:solidFill>
                  <a:srgbClr val="0432FF"/>
                </a:solidFill>
              </a:rPr>
              <a:t> </a:t>
            </a:r>
            <a:r>
              <a:rPr lang="fr-FR" sz="2400" b="1" i="1" dirty="0" err="1">
                <a:solidFill>
                  <a:srgbClr val="0432FF"/>
                </a:solidFill>
              </a:rPr>
              <a:t>Noten</a:t>
            </a:r>
            <a:r>
              <a:rPr lang="fr-FR" sz="2400" b="1" i="1" dirty="0">
                <a:solidFill>
                  <a:srgbClr val="0432FF"/>
                </a:solidFill>
              </a:rPr>
              <a:t>.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D120799E-2B22-CD4A-AE77-6226DD943B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1684" y="1320358"/>
            <a:ext cx="4607866" cy="1545585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93A8BD2-C969-B642-8E9D-4D22AB000A34}"/>
              </a:ext>
            </a:extLst>
          </p:cNvPr>
          <p:cNvSpPr txBox="1"/>
          <p:nvPr/>
        </p:nvSpPr>
        <p:spPr>
          <a:xfrm>
            <a:off x="534665" y="218779"/>
            <a:ext cx="4507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K7_KB_Das </a:t>
            </a:r>
            <a:r>
              <a:rPr lang="fr-FR" sz="2400" dirty="0" err="1"/>
              <a:t>kann</a:t>
            </a:r>
            <a:r>
              <a:rPr lang="fr-FR" sz="2400" dirty="0"/>
              <a:t> </a:t>
            </a:r>
            <a:r>
              <a:rPr lang="fr-FR" sz="2400" dirty="0" err="1"/>
              <a:t>ich</a:t>
            </a:r>
            <a:r>
              <a:rPr lang="fr-FR" sz="2400" dirty="0"/>
              <a:t> schon_S.82</a:t>
            </a:r>
          </a:p>
        </p:txBody>
      </p:sp>
    </p:spTree>
    <p:extLst>
      <p:ext uri="{BB962C8B-B14F-4D97-AF65-F5344CB8AC3E}">
        <p14:creationId xmlns:p14="http://schemas.microsoft.com/office/powerpoint/2010/main" val="397697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1BC44F3-888D-054C-888C-8C4F8E49C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1403" y="1429789"/>
            <a:ext cx="9629194" cy="516392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69D540-45D7-5D4D-9C1A-EAB491B87DDC}"/>
              </a:ext>
            </a:extLst>
          </p:cNvPr>
          <p:cNvSpPr/>
          <p:nvPr/>
        </p:nvSpPr>
        <p:spPr>
          <a:xfrm>
            <a:off x="2235231" y="3051657"/>
            <a:ext cx="5245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CCA49E-43DB-DF40-996E-7AE7B65DE8AB}"/>
              </a:ext>
            </a:extLst>
          </p:cNvPr>
          <p:cNvSpPr/>
          <p:nvPr/>
        </p:nvSpPr>
        <p:spPr>
          <a:xfrm>
            <a:off x="2235230" y="3423725"/>
            <a:ext cx="5245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B6ED5F-374C-544B-952D-0DAFEC9957CD}"/>
              </a:ext>
            </a:extLst>
          </p:cNvPr>
          <p:cNvSpPr/>
          <p:nvPr/>
        </p:nvSpPr>
        <p:spPr>
          <a:xfrm>
            <a:off x="2235230" y="3780916"/>
            <a:ext cx="5245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B59C22-6E34-D944-A88B-A5EE0EBF91C9}"/>
              </a:ext>
            </a:extLst>
          </p:cNvPr>
          <p:cNvSpPr/>
          <p:nvPr/>
        </p:nvSpPr>
        <p:spPr>
          <a:xfrm>
            <a:off x="1493095" y="5019283"/>
            <a:ext cx="14842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Patrick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B32011-A1F1-0045-B427-01B865FD68AA}"/>
              </a:ext>
            </a:extLst>
          </p:cNvPr>
          <p:cNvSpPr/>
          <p:nvPr/>
        </p:nvSpPr>
        <p:spPr>
          <a:xfrm>
            <a:off x="1493095" y="5744832"/>
            <a:ext cx="14842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Patrick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57D21F1-F85D-EC40-B160-B29BB4C36303}"/>
              </a:ext>
            </a:extLst>
          </p:cNvPr>
          <p:cNvSpPr/>
          <p:nvPr/>
        </p:nvSpPr>
        <p:spPr>
          <a:xfrm>
            <a:off x="1476469" y="6094819"/>
            <a:ext cx="14842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Markus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93A8BD2-C969-B642-8E9D-4D22AB000A34}"/>
              </a:ext>
            </a:extLst>
          </p:cNvPr>
          <p:cNvSpPr txBox="1"/>
          <p:nvPr/>
        </p:nvSpPr>
        <p:spPr>
          <a:xfrm>
            <a:off x="674222" y="472578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K7_KB_1a-b_S. 73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9D644B-444C-4BE8-9EE6-6C72C3096CCA}"/>
              </a:ext>
            </a:extLst>
          </p:cNvPr>
          <p:cNvSpPr/>
          <p:nvPr/>
        </p:nvSpPr>
        <p:spPr>
          <a:xfrm>
            <a:off x="1493096" y="5391351"/>
            <a:ext cx="14842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0000FF"/>
                </a:solidFill>
              </a:rPr>
              <a:t>Markus</a:t>
            </a:r>
          </a:p>
        </p:txBody>
      </p:sp>
    </p:spTree>
    <p:extLst>
      <p:ext uri="{BB962C8B-B14F-4D97-AF65-F5344CB8AC3E}">
        <p14:creationId xmlns:p14="http://schemas.microsoft.com/office/powerpoint/2010/main" val="237807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800DE05-F400-5941-8F16-9EC30EBE0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971" y="1503462"/>
            <a:ext cx="11284057" cy="1535489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45E8696-A1BC-5F40-8078-77BE71AF9907}"/>
              </a:ext>
            </a:extLst>
          </p:cNvPr>
          <p:cNvSpPr/>
          <p:nvPr/>
        </p:nvSpPr>
        <p:spPr>
          <a:xfrm>
            <a:off x="674222" y="3021372"/>
            <a:ext cx="47030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fr-FR" sz="2400" b="1" dirty="0">
                <a:solidFill>
                  <a:srgbClr val="0000FF"/>
                </a:solidFill>
              </a:rPr>
              <a:t>Markus: </a:t>
            </a:r>
          </a:p>
          <a:p>
            <a:pPr indent="-342900" defTabSz="457200">
              <a:buFont typeface="Arial"/>
              <a:buChar char="•"/>
            </a:pPr>
            <a:r>
              <a:rPr lang="fr-FR" sz="2400" b="1" dirty="0">
                <a:solidFill>
                  <a:srgbClr val="0000FF"/>
                </a:solidFill>
              </a:rPr>
              <a:t>Kino, </a:t>
            </a:r>
          </a:p>
          <a:p>
            <a:pPr indent="-342900" defTabSz="457200">
              <a:buFont typeface="Arial"/>
              <a:buChar char="•"/>
            </a:pPr>
            <a:r>
              <a:rPr lang="fr-FR" sz="2400" b="1" dirty="0">
                <a:solidFill>
                  <a:srgbClr val="0000FF"/>
                </a:solidFill>
              </a:rPr>
              <a:t>Popcorn, </a:t>
            </a:r>
          </a:p>
          <a:p>
            <a:pPr indent="-342900" defTabSz="457200">
              <a:buFont typeface="Arial"/>
              <a:buChar char="•"/>
            </a:pPr>
            <a:r>
              <a:rPr lang="fr-FR" sz="2400" b="1" dirty="0">
                <a:solidFill>
                  <a:srgbClr val="0000FF"/>
                </a:solidFill>
              </a:rPr>
              <a:t>Hamburger, </a:t>
            </a:r>
          </a:p>
          <a:p>
            <a:pPr indent="-342900" defTabSz="457200">
              <a:buFont typeface="Arial"/>
              <a:buChar char="•"/>
            </a:pPr>
            <a:r>
              <a:rPr lang="fr-FR" sz="2400" b="1" dirty="0">
                <a:solidFill>
                  <a:srgbClr val="0000FF"/>
                </a:solidFill>
              </a:rPr>
              <a:t>Smartphone, </a:t>
            </a:r>
          </a:p>
          <a:p>
            <a:pPr marL="342900" indent="-342900" defTabSz="457200"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ein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Geschenk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für</a:t>
            </a:r>
            <a:r>
              <a:rPr lang="fr-FR" sz="2400" b="1" dirty="0">
                <a:solidFill>
                  <a:srgbClr val="0000FF"/>
                </a:solidFill>
              </a:rPr>
              <a:t> die </a:t>
            </a:r>
            <a:r>
              <a:rPr lang="fr-FR" sz="2400" b="1" dirty="0" err="1">
                <a:solidFill>
                  <a:srgbClr val="0000FF"/>
                </a:solidFill>
              </a:rPr>
              <a:t>Schwester</a:t>
            </a:r>
            <a:endParaRPr lang="fr-FR" sz="2400" b="1" dirty="0">
              <a:solidFill>
                <a:srgbClr val="0000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A8F2CC-B743-5C42-B977-6537C34C50E5}"/>
              </a:ext>
            </a:extLst>
          </p:cNvPr>
          <p:cNvSpPr/>
          <p:nvPr/>
        </p:nvSpPr>
        <p:spPr>
          <a:xfrm>
            <a:off x="5034135" y="3038951"/>
            <a:ext cx="23490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fr-FR" sz="2400" b="1" dirty="0">
                <a:solidFill>
                  <a:srgbClr val="0000FF"/>
                </a:solidFill>
              </a:rPr>
              <a:t>Patrick: </a:t>
            </a:r>
          </a:p>
          <a:p>
            <a:pPr indent="-342900" defTabSz="457200">
              <a:buFont typeface="Arial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Süssigkeiten</a:t>
            </a:r>
            <a:r>
              <a:rPr lang="fr-FR" sz="2400" b="1" dirty="0">
                <a:solidFill>
                  <a:srgbClr val="0000FF"/>
                </a:solidFill>
              </a:rPr>
              <a:t>, </a:t>
            </a:r>
          </a:p>
          <a:p>
            <a:pPr indent="-342900" defTabSz="457200">
              <a:buFont typeface="Arial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Zeitschriften</a:t>
            </a:r>
            <a:r>
              <a:rPr lang="fr-FR" sz="2400" b="1" dirty="0">
                <a:solidFill>
                  <a:srgbClr val="0000FF"/>
                </a:solidFill>
              </a:rPr>
              <a:t>, </a:t>
            </a:r>
          </a:p>
          <a:p>
            <a:pPr indent="-342900" defTabSz="457200">
              <a:buFont typeface="Arial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shoppen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7B3577-A9BE-7247-B370-55D08B03EE93}"/>
              </a:ext>
            </a:extLst>
          </p:cNvPr>
          <p:cNvSpPr/>
          <p:nvPr/>
        </p:nvSpPr>
        <p:spPr>
          <a:xfrm>
            <a:off x="8076521" y="3038951"/>
            <a:ext cx="36615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fr-FR" sz="2400" b="1" dirty="0">
                <a:solidFill>
                  <a:srgbClr val="0000FF"/>
                </a:solidFill>
              </a:rPr>
              <a:t>Caro: </a:t>
            </a:r>
          </a:p>
          <a:p>
            <a:pPr indent="-342900" defTabSz="457200">
              <a:buFont typeface="Arial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Getränke</a:t>
            </a:r>
            <a:r>
              <a:rPr lang="fr-FR" sz="2400" b="1" dirty="0">
                <a:solidFill>
                  <a:srgbClr val="0000FF"/>
                </a:solidFill>
              </a:rPr>
              <a:t> in der </a:t>
            </a:r>
            <a:r>
              <a:rPr lang="fr-FR" sz="2400" b="1" dirty="0" err="1">
                <a:solidFill>
                  <a:srgbClr val="0000FF"/>
                </a:solidFill>
              </a:rPr>
              <a:t>Schule</a:t>
            </a:r>
            <a:r>
              <a:rPr lang="fr-FR" sz="2400" b="1" dirty="0">
                <a:solidFill>
                  <a:srgbClr val="0000FF"/>
                </a:solidFill>
              </a:rPr>
              <a:t>, </a:t>
            </a:r>
          </a:p>
          <a:p>
            <a:pPr indent="-342900" defTabSz="457200">
              <a:buFont typeface="Arial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Eis</a:t>
            </a:r>
            <a:r>
              <a:rPr lang="fr-FR" sz="2400" b="1" dirty="0">
                <a:solidFill>
                  <a:srgbClr val="0000FF"/>
                </a:solidFill>
              </a:rPr>
              <a:t>, </a:t>
            </a:r>
          </a:p>
          <a:p>
            <a:pPr indent="-342900" defTabSz="457200">
              <a:buFont typeface="Arial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Kleidung</a:t>
            </a:r>
            <a:r>
              <a:rPr lang="fr-FR" sz="2400" b="1" dirty="0">
                <a:solidFill>
                  <a:srgbClr val="0000FF"/>
                </a:solidFill>
              </a:rPr>
              <a:t> / </a:t>
            </a:r>
            <a:r>
              <a:rPr lang="fr-FR" sz="2400" b="1" dirty="0" err="1">
                <a:solidFill>
                  <a:srgbClr val="0000FF"/>
                </a:solidFill>
              </a:rPr>
              <a:t>cooles</a:t>
            </a:r>
            <a:r>
              <a:rPr lang="fr-FR" sz="2400" b="1" dirty="0">
                <a:solidFill>
                  <a:srgbClr val="0000FF"/>
                </a:solidFill>
              </a:rPr>
              <a:t> T-Shirt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93A8BD2-C969-B642-8E9D-4D22AB000A34}"/>
              </a:ext>
            </a:extLst>
          </p:cNvPr>
          <p:cNvSpPr txBox="1"/>
          <p:nvPr/>
        </p:nvSpPr>
        <p:spPr>
          <a:xfrm>
            <a:off x="674222" y="472578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K7_KB_1c_S. 73</a:t>
            </a:r>
          </a:p>
        </p:txBody>
      </p:sp>
    </p:spTree>
    <p:extLst>
      <p:ext uri="{BB962C8B-B14F-4D97-AF65-F5344CB8AC3E}">
        <p14:creationId xmlns:p14="http://schemas.microsoft.com/office/powerpoint/2010/main" val="91528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9E118CEE-3326-7242-80E9-390765BB9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38200" y="1690688"/>
            <a:ext cx="9012303" cy="1083758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88F9084-BD4B-2540-961A-1D0094EFF103}"/>
              </a:ext>
            </a:extLst>
          </p:cNvPr>
          <p:cNvSpPr/>
          <p:nvPr/>
        </p:nvSpPr>
        <p:spPr>
          <a:xfrm>
            <a:off x="1227088" y="3079557"/>
            <a:ext cx="407643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defTabSz="457200">
              <a:lnSpc>
                <a:spcPct val="200000"/>
              </a:lnSpc>
              <a:buFont typeface="+mj-lt"/>
              <a:buAutoNum type="arabicPeriod"/>
            </a:pPr>
            <a:r>
              <a:rPr lang="fr-FR" sz="2400" b="1" dirty="0">
                <a:solidFill>
                  <a:srgbClr val="0000FF"/>
                </a:solidFill>
              </a:rPr>
              <a:t>die </a:t>
            </a:r>
            <a:r>
              <a:rPr lang="fr-FR" sz="2400" b="1" dirty="0" err="1">
                <a:solidFill>
                  <a:srgbClr val="0000FF"/>
                </a:solidFill>
              </a:rPr>
              <a:t>Mutter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von</a:t>
            </a:r>
            <a:r>
              <a:rPr lang="fr-FR" sz="2400" b="1" dirty="0">
                <a:solidFill>
                  <a:srgbClr val="0000FF"/>
                </a:solidFill>
              </a:rPr>
              <a:t> Caro</a:t>
            </a:r>
          </a:p>
          <a:p>
            <a:pPr indent="-457200" defTabSz="457200">
              <a:lnSpc>
                <a:spcPct val="200000"/>
              </a:lnSpc>
              <a:buFont typeface="+mj-lt"/>
              <a:buAutoNum type="arabicPeriod"/>
            </a:pPr>
            <a:r>
              <a:rPr lang="fr-FR" sz="2400" b="1" dirty="0">
                <a:solidFill>
                  <a:srgbClr val="0000FF"/>
                </a:solidFill>
              </a:rPr>
              <a:t>der Vater </a:t>
            </a:r>
            <a:r>
              <a:rPr lang="fr-FR" sz="2400" b="1" dirty="0" err="1">
                <a:solidFill>
                  <a:srgbClr val="0000FF"/>
                </a:solidFill>
              </a:rPr>
              <a:t>von</a:t>
            </a:r>
            <a:r>
              <a:rPr lang="fr-FR" sz="2400" b="1" dirty="0">
                <a:solidFill>
                  <a:srgbClr val="0000FF"/>
                </a:solidFill>
              </a:rPr>
              <a:t> Markus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93A8BD2-C969-B642-8E9D-4D22AB000A34}"/>
              </a:ext>
            </a:extLst>
          </p:cNvPr>
          <p:cNvSpPr txBox="1"/>
          <p:nvPr/>
        </p:nvSpPr>
        <p:spPr>
          <a:xfrm>
            <a:off x="674222" y="472578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K7_KB_2b_S. 73</a:t>
            </a:r>
          </a:p>
        </p:txBody>
      </p:sp>
      <p:pic>
        <p:nvPicPr>
          <p:cNvPr id="2" name="gk10_11_Bd1_KB_Track_02.18_K07_A2b_1.mp3" descr="gk10_11_Bd1_KB_Track_02.18_K07_A2b_1.mp3">
            <a:hlinkClick r:id="" action="ppaction://media"/>
            <a:extLst>
              <a:ext uri="{FF2B5EF4-FFF2-40B4-BE49-F238E27FC236}">
                <a16:creationId xmlns:a16="http://schemas.microsoft.com/office/drawing/2014/main" id="{2083D67B-42B8-B14C-907F-28ECBDA73A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02314" y="275390"/>
            <a:ext cx="812800" cy="8128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547E1DF-49C8-5E48-8A7C-ABF78ED37196}"/>
              </a:ext>
            </a:extLst>
          </p:cNvPr>
          <p:cNvSpPr txBox="1"/>
          <p:nvPr/>
        </p:nvSpPr>
        <p:spPr>
          <a:xfrm>
            <a:off x="4002314" y="1229023"/>
            <a:ext cx="75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2.18</a:t>
            </a:r>
          </a:p>
        </p:txBody>
      </p:sp>
      <p:pic>
        <p:nvPicPr>
          <p:cNvPr id="4" name="gk10_11_Bd1_KB_Track_02.19_K07_A2b_2.mp3" descr="gk10_11_Bd1_KB_Track_02.19_K07_A2b_2.mp3">
            <a:hlinkClick r:id="" action="ppaction://media"/>
            <a:extLst>
              <a:ext uri="{FF2B5EF4-FFF2-40B4-BE49-F238E27FC236}">
                <a16:creationId xmlns:a16="http://schemas.microsoft.com/office/drawing/2014/main" id="{F39D4F64-5302-134E-AD3F-AB71642AAA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99413" y="297010"/>
            <a:ext cx="812800" cy="8128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E252459-C1FF-7F49-99E8-DDD92E43B5AD}"/>
              </a:ext>
            </a:extLst>
          </p:cNvPr>
          <p:cNvSpPr txBox="1"/>
          <p:nvPr/>
        </p:nvSpPr>
        <p:spPr>
          <a:xfrm>
            <a:off x="6599413" y="1229023"/>
            <a:ext cx="751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2.19</a:t>
            </a:r>
          </a:p>
        </p:txBody>
      </p:sp>
    </p:spTree>
    <p:extLst>
      <p:ext uri="{BB962C8B-B14F-4D97-AF65-F5344CB8AC3E}">
        <p14:creationId xmlns:p14="http://schemas.microsoft.com/office/powerpoint/2010/main" val="71298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6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30EBF77-CEF4-4842-9EA6-FA93B685A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88" y="1690688"/>
            <a:ext cx="9729440" cy="259354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0A0C7C3-23C6-5046-9479-667C65C68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1" y="3400502"/>
            <a:ext cx="3731184" cy="316091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93A8BD2-C969-B642-8E9D-4D22AB000A34}"/>
              </a:ext>
            </a:extLst>
          </p:cNvPr>
          <p:cNvSpPr txBox="1"/>
          <p:nvPr/>
        </p:nvSpPr>
        <p:spPr>
          <a:xfrm>
            <a:off x="674222" y="472578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K7_KB_4a_S. 74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BAD0C20-998E-7E41-8D11-8C948DDA28B0}"/>
              </a:ext>
            </a:extLst>
          </p:cNvPr>
          <p:cNvSpPr txBox="1"/>
          <p:nvPr/>
        </p:nvSpPr>
        <p:spPr>
          <a:xfrm>
            <a:off x="1147482" y="5056094"/>
            <a:ext cx="5737412" cy="663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07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49219D16-6EBC-6F44-AE30-75D560583F4A}"/>
              </a:ext>
            </a:extLst>
          </p:cNvPr>
          <p:cNvSpPr txBox="1"/>
          <p:nvPr/>
        </p:nvSpPr>
        <p:spPr>
          <a:xfrm>
            <a:off x="4573865" y="4183117"/>
            <a:ext cx="397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A5AA263-5C50-C147-A03C-024E0D7DFC38}"/>
              </a:ext>
            </a:extLst>
          </p:cNvPr>
          <p:cNvSpPr txBox="1"/>
          <p:nvPr/>
        </p:nvSpPr>
        <p:spPr>
          <a:xfrm>
            <a:off x="6768437" y="4413949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DFB1271-C34C-1149-9030-72B7E998E2C3}"/>
              </a:ext>
            </a:extLst>
          </p:cNvPr>
          <p:cNvSpPr txBox="1"/>
          <p:nvPr/>
        </p:nvSpPr>
        <p:spPr>
          <a:xfrm>
            <a:off x="9490791" y="4364126"/>
            <a:ext cx="408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3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2E623B2-114F-B54F-A9B3-2263A8E35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823" y="1839750"/>
            <a:ext cx="11857695" cy="393085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BD27F90-CE59-9247-A5E1-D4C07CE2186A}"/>
              </a:ext>
            </a:extLst>
          </p:cNvPr>
          <p:cNvSpPr txBox="1"/>
          <p:nvPr/>
        </p:nvSpPr>
        <p:spPr>
          <a:xfrm>
            <a:off x="666492" y="2631676"/>
            <a:ext cx="160451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-342900" defTabSz="457200"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Wofür</a:t>
            </a:r>
            <a:endParaRPr lang="fr-FR" sz="2400" b="1" dirty="0">
              <a:solidFill>
                <a:srgbClr val="0000FF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31137FB-3B4B-744C-A501-B84849303BC2}"/>
              </a:ext>
            </a:extLst>
          </p:cNvPr>
          <p:cNvSpPr txBox="1"/>
          <p:nvPr/>
        </p:nvSpPr>
        <p:spPr>
          <a:xfrm>
            <a:off x="691117" y="4344831"/>
            <a:ext cx="160451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Wofür</a:t>
            </a:r>
            <a:endParaRPr lang="fr-FR" sz="2400" b="1" dirty="0">
              <a:solidFill>
                <a:srgbClr val="0000FF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3B86D93-1B0F-F94E-B05F-14C5820B6006}"/>
              </a:ext>
            </a:extLst>
          </p:cNvPr>
          <p:cNvSpPr txBox="1"/>
          <p:nvPr/>
        </p:nvSpPr>
        <p:spPr>
          <a:xfrm>
            <a:off x="674222" y="3918177"/>
            <a:ext cx="16383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Wofür</a:t>
            </a:r>
            <a:endParaRPr lang="fr-FR" sz="2400" b="1" dirty="0">
              <a:solidFill>
                <a:srgbClr val="0000FF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D30137B-2FAD-C14F-8F12-FE72A39C1AA3}"/>
              </a:ext>
            </a:extLst>
          </p:cNvPr>
          <p:cNvSpPr txBox="1"/>
          <p:nvPr/>
        </p:nvSpPr>
        <p:spPr>
          <a:xfrm>
            <a:off x="666490" y="3462031"/>
            <a:ext cx="160451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Für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wen</a:t>
            </a:r>
            <a:endParaRPr lang="fr-FR" sz="2400" b="1" dirty="0">
              <a:solidFill>
                <a:srgbClr val="0000FF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3A8B712-D58D-1045-8887-6E3F2C1B10BD}"/>
              </a:ext>
            </a:extLst>
          </p:cNvPr>
          <p:cNvSpPr txBox="1"/>
          <p:nvPr/>
        </p:nvSpPr>
        <p:spPr>
          <a:xfrm>
            <a:off x="687742" y="4790774"/>
            <a:ext cx="160451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Für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wen</a:t>
            </a:r>
            <a:endParaRPr lang="fr-FR" sz="2400" b="1" dirty="0">
              <a:solidFill>
                <a:srgbClr val="0000FF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F898289-BA4B-6A44-8221-65DCD55FB233}"/>
              </a:ext>
            </a:extLst>
          </p:cNvPr>
          <p:cNvSpPr txBox="1"/>
          <p:nvPr/>
        </p:nvSpPr>
        <p:spPr>
          <a:xfrm>
            <a:off x="669300" y="3035377"/>
            <a:ext cx="16488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Für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wen</a:t>
            </a:r>
            <a:endParaRPr lang="fr-FR" sz="2400" b="1" dirty="0">
              <a:solidFill>
                <a:srgbClr val="0000FF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93A8BD2-C969-B642-8E9D-4D22AB000A34}"/>
              </a:ext>
            </a:extLst>
          </p:cNvPr>
          <p:cNvSpPr txBox="1"/>
          <p:nvPr/>
        </p:nvSpPr>
        <p:spPr>
          <a:xfrm>
            <a:off x="674222" y="472578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K7_KB_4b_S. 74</a:t>
            </a:r>
          </a:p>
        </p:txBody>
      </p:sp>
    </p:spTree>
    <p:extLst>
      <p:ext uri="{BB962C8B-B14F-4D97-AF65-F5344CB8AC3E}">
        <p14:creationId xmlns:p14="http://schemas.microsoft.com/office/powerpoint/2010/main" val="78412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15E4B6A-4088-5C45-99D6-E655573C43D8}"/>
              </a:ext>
            </a:extLst>
          </p:cNvPr>
          <p:cNvSpPr txBox="1"/>
          <p:nvPr/>
        </p:nvSpPr>
        <p:spPr>
          <a:xfrm>
            <a:off x="581646" y="5861232"/>
            <a:ext cx="408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b="1" dirty="0">
              <a:solidFill>
                <a:schemeClr val="accent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B121CC3-948A-964A-9C7D-11237D61A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23" y="1936376"/>
            <a:ext cx="10509866" cy="183958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362464A-3B39-0C42-AA7A-7C9903E0BB78}"/>
              </a:ext>
            </a:extLst>
          </p:cNvPr>
          <p:cNvSpPr txBox="1"/>
          <p:nvPr/>
        </p:nvSpPr>
        <p:spPr>
          <a:xfrm>
            <a:off x="786123" y="3133277"/>
            <a:ext cx="2843523" cy="28050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</a:pPr>
            <a:r>
              <a:rPr lang="fr-FR" sz="2400" b="1" u="sng" dirty="0" err="1">
                <a:solidFill>
                  <a:srgbClr val="0000FF"/>
                </a:solidFill>
              </a:rPr>
              <a:t>Vorschläge</a:t>
            </a:r>
            <a:r>
              <a:rPr lang="fr-FR" sz="2400" b="1" dirty="0">
                <a:solidFill>
                  <a:srgbClr val="0000FF"/>
                </a:solidFill>
              </a:rPr>
              <a:t>:</a:t>
            </a:r>
          </a:p>
          <a:p>
            <a:pPr indent="-34290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Miete</a:t>
            </a:r>
            <a:endParaRPr lang="fr-FR" sz="2400" b="1" dirty="0">
              <a:solidFill>
                <a:srgbClr val="0000FF"/>
              </a:solidFill>
            </a:endParaRPr>
          </a:p>
          <a:p>
            <a:pPr indent="-34290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Zahnartz</a:t>
            </a:r>
            <a:endParaRPr lang="fr-FR" sz="2400" b="1" dirty="0">
              <a:solidFill>
                <a:srgbClr val="0000FF"/>
              </a:solidFill>
            </a:endParaRPr>
          </a:p>
          <a:p>
            <a:pPr indent="-34290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00FF"/>
                </a:solidFill>
              </a:rPr>
              <a:t>Essen</a:t>
            </a:r>
          </a:p>
          <a:p>
            <a:pPr indent="-34290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00FF"/>
                </a:solidFill>
              </a:rPr>
              <a:t>Auto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5F6ED7D-5B1E-9642-B349-C903877BD95A}"/>
              </a:ext>
            </a:extLst>
          </p:cNvPr>
          <p:cNvSpPr txBox="1"/>
          <p:nvPr/>
        </p:nvSpPr>
        <p:spPr>
          <a:xfrm>
            <a:off x="3252477" y="3147442"/>
            <a:ext cx="2843523" cy="283154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indent="-34290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Schule</a:t>
            </a:r>
            <a:endParaRPr lang="fr-FR" sz="2400" b="1" dirty="0">
              <a:solidFill>
                <a:srgbClr val="0000FF"/>
              </a:solidFill>
            </a:endParaRPr>
          </a:p>
          <a:p>
            <a:pPr indent="-34290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Kleidung</a:t>
            </a:r>
            <a:endParaRPr lang="fr-FR" sz="2400" b="1" dirty="0">
              <a:solidFill>
                <a:srgbClr val="0000FF"/>
              </a:solidFill>
            </a:endParaRPr>
          </a:p>
          <a:p>
            <a:pPr indent="-34290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Freizeit</a:t>
            </a:r>
            <a:endParaRPr lang="fr-FR" sz="2400" b="1" dirty="0">
              <a:solidFill>
                <a:srgbClr val="0000FF"/>
              </a:solidFill>
            </a:endParaRPr>
          </a:p>
          <a:p>
            <a:pPr indent="-34290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 err="1">
                <a:solidFill>
                  <a:srgbClr val="0000FF"/>
                </a:solidFill>
              </a:rPr>
              <a:t>Handy</a:t>
            </a:r>
            <a:endParaRPr lang="fr-FR" sz="2400" b="1" dirty="0">
              <a:solidFill>
                <a:srgbClr val="0000FF"/>
              </a:solidFill>
            </a:endParaRPr>
          </a:p>
          <a:p>
            <a:pPr indent="-342900" defTabSz="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93A8BD2-C969-B642-8E9D-4D22AB000A34}"/>
              </a:ext>
            </a:extLst>
          </p:cNvPr>
          <p:cNvSpPr txBox="1"/>
          <p:nvPr/>
        </p:nvSpPr>
        <p:spPr>
          <a:xfrm>
            <a:off x="674222" y="472578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K7_KB_5a_S. 75</a:t>
            </a:r>
          </a:p>
        </p:txBody>
      </p:sp>
    </p:spTree>
    <p:extLst>
      <p:ext uri="{BB962C8B-B14F-4D97-AF65-F5344CB8AC3E}">
        <p14:creationId xmlns:p14="http://schemas.microsoft.com/office/powerpoint/2010/main" val="15504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20-01-26 à 14.46.4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" r="29249" b="27430"/>
          <a:stretch/>
        </p:blipFill>
        <p:spPr>
          <a:xfrm>
            <a:off x="227642" y="680444"/>
            <a:ext cx="7131333" cy="435314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93A8BD2-C969-B642-8E9D-4D22AB000A34}"/>
              </a:ext>
            </a:extLst>
          </p:cNvPr>
          <p:cNvSpPr txBox="1"/>
          <p:nvPr/>
        </p:nvSpPr>
        <p:spPr>
          <a:xfrm>
            <a:off x="534666" y="218779"/>
            <a:ext cx="2854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K7_KB_5c_S. 75</a:t>
            </a:r>
          </a:p>
        </p:txBody>
      </p:sp>
      <p:pic>
        <p:nvPicPr>
          <p:cNvPr id="6" name="Image 5" descr="Capture d’écran 2020-01-26 à 14.46.4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9" t="74202" r="29763" b="712"/>
          <a:stretch/>
        </p:blipFill>
        <p:spPr>
          <a:xfrm>
            <a:off x="739651" y="5173151"/>
            <a:ext cx="7005734" cy="154920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8151062" y="1070907"/>
            <a:ext cx="3461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2400" b="1" dirty="0">
                <a:solidFill>
                  <a:srgbClr val="0000FF"/>
                </a:solidFill>
              </a:rPr>
              <a:t>1. 12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pPr defTabSz="457200"/>
            <a:r>
              <a:rPr lang="fr-FR" sz="2400" b="1" dirty="0">
                <a:solidFill>
                  <a:srgbClr val="0000FF"/>
                </a:solidFill>
              </a:rPr>
              <a:t>2. Die </a:t>
            </a:r>
            <a:r>
              <a:rPr lang="fr-FR" sz="2400" b="1" dirty="0" err="1">
                <a:solidFill>
                  <a:srgbClr val="0000FF"/>
                </a:solidFill>
              </a:rPr>
              <a:t>Eltern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bezahlen</a:t>
            </a:r>
            <a:r>
              <a:rPr lang="fr-FR" sz="2400" b="1" dirty="0">
                <a:solidFill>
                  <a:srgbClr val="0000FF"/>
                </a:solidFill>
              </a:rPr>
              <a:t>, die </a:t>
            </a:r>
            <a:r>
              <a:rPr lang="fr-FR" sz="2400" b="1" dirty="0" err="1">
                <a:solidFill>
                  <a:srgbClr val="0000FF"/>
                </a:solidFill>
              </a:rPr>
              <a:t>Kinder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und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Jugendlichen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bekommen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Jugendlohn</a:t>
            </a:r>
            <a:r>
              <a:rPr lang="fr-FR" sz="2400" b="1" dirty="0">
                <a:solidFill>
                  <a:srgbClr val="0000FF"/>
                </a:solidFill>
              </a:rPr>
              <a:t>.</a:t>
            </a:r>
          </a:p>
          <a:p>
            <a:endParaRPr lang="fr-FR" sz="2400" b="1" dirty="0">
              <a:solidFill>
                <a:schemeClr val="accent1"/>
              </a:solidFill>
            </a:endParaRPr>
          </a:p>
          <a:p>
            <a:pPr defTabSz="457200"/>
            <a:r>
              <a:rPr lang="fr-FR" sz="2400" b="1" dirty="0">
                <a:solidFill>
                  <a:srgbClr val="0000FF"/>
                </a:solidFill>
              </a:rPr>
              <a:t>3. </a:t>
            </a:r>
            <a:r>
              <a:rPr lang="fr-FR" sz="2400" b="1" dirty="0" err="1">
                <a:solidFill>
                  <a:srgbClr val="0000FF"/>
                </a:solidFill>
              </a:rPr>
              <a:t>Für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ihre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Lebenskosten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wie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Kleider</a:t>
            </a:r>
            <a:r>
              <a:rPr lang="fr-FR" sz="2400" b="1" dirty="0">
                <a:solidFill>
                  <a:srgbClr val="0000FF"/>
                </a:solidFill>
              </a:rPr>
              <a:t>, Coiffeur, </a:t>
            </a:r>
            <a:r>
              <a:rPr lang="fr-FR" sz="2400" b="1" dirty="0" err="1">
                <a:solidFill>
                  <a:srgbClr val="0000FF"/>
                </a:solidFill>
              </a:rPr>
              <a:t>Reparaturen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für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Velo</a:t>
            </a:r>
            <a:r>
              <a:rPr lang="fr-FR" sz="2400" b="1" dirty="0">
                <a:solidFill>
                  <a:srgbClr val="0000FF"/>
                </a:solidFill>
              </a:rPr>
              <a:t>/</a:t>
            </a:r>
            <a:r>
              <a:rPr lang="fr-FR" sz="2400" b="1" dirty="0" err="1">
                <a:solidFill>
                  <a:srgbClr val="0000FF"/>
                </a:solidFill>
              </a:rPr>
              <a:t>Mofa</a:t>
            </a:r>
            <a:r>
              <a:rPr lang="fr-FR" sz="2400" b="1" dirty="0">
                <a:solidFill>
                  <a:srgbClr val="0000FF"/>
                </a:solidFill>
              </a:rPr>
              <a:t>, Bus, </a:t>
            </a:r>
            <a:r>
              <a:rPr lang="fr-FR" sz="2400" b="1" dirty="0" err="1">
                <a:solidFill>
                  <a:srgbClr val="0000FF"/>
                </a:solidFill>
              </a:rPr>
              <a:t>Handy</a:t>
            </a:r>
            <a:r>
              <a:rPr lang="fr-FR" sz="2400" b="1" dirty="0">
                <a:solidFill>
                  <a:srgbClr val="0000FF"/>
                </a:solidFill>
              </a:rPr>
              <a:t>, Sport, </a:t>
            </a:r>
            <a:r>
              <a:rPr lang="fr-FR" sz="2400" b="1" dirty="0" err="1">
                <a:solidFill>
                  <a:srgbClr val="0000FF"/>
                </a:solidFill>
              </a:rPr>
              <a:t>Freizeit</a:t>
            </a:r>
            <a:r>
              <a:rPr lang="fr-FR" sz="2400" b="1" dirty="0">
                <a:solidFill>
                  <a:srgbClr val="0000FF"/>
                </a:solidFill>
              </a:rPr>
              <a:t> </a:t>
            </a:r>
            <a:r>
              <a:rPr lang="fr-FR" sz="2400" b="1" dirty="0" err="1">
                <a:solidFill>
                  <a:srgbClr val="0000FF"/>
                </a:solidFill>
              </a:rPr>
              <a:t>usw</a:t>
            </a:r>
            <a:r>
              <a:rPr lang="fr-FR" sz="2400" b="1" dirty="0">
                <a:solidFill>
                  <a:srgbClr val="0000FF"/>
                </a:solidFill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endParaRPr lang="fr-FR" sz="2400" b="1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23993" y="1484784"/>
            <a:ext cx="576064" cy="288032"/>
          </a:xfrm>
          <a:prstGeom prst="rect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367807" y="1844824"/>
            <a:ext cx="1312139" cy="288032"/>
          </a:xfrm>
          <a:prstGeom prst="rect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77784" y="1844824"/>
            <a:ext cx="559647" cy="288032"/>
          </a:xfrm>
          <a:prstGeom prst="rect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3575720" y="2060848"/>
            <a:ext cx="3625393" cy="288032"/>
          </a:xfrm>
          <a:prstGeom prst="rect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911425" y="2276872"/>
            <a:ext cx="2477278" cy="288032"/>
          </a:xfrm>
          <a:prstGeom prst="rect">
            <a:avLst/>
          </a:prstGeom>
          <a:solidFill>
            <a:schemeClr val="accent1"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199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1116</Words>
  <Application>Microsoft Office PowerPoint</Application>
  <PresentationFormat>Grand écran</PresentationFormat>
  <Paragraphs>231</Paragraphs>
  <Slides>28</Slides>
  <Notes>0</Notes>
  <HiddenSlides>0</HiddenSlides>
  <MMClips>6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Wingdings</vt:lpstr>
      <vt:lpstr>Thème Office</vt:lpstr>
      <vt:lpstr>gk10_11_Bd1 Kapitel 7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BOVEY</dc:creator>
  <cp:lastModifiedBy>Brülhart Evelyne</cp:lastModifiedBy>
  <cp:revision>150</cp:revision>
  <dcterms:created xsi:type="dcterms:W3CDTF">2018-08-20T18:37:47Z</dcterms:created>
  <dcterms:modified xsi:type="dcterms:W3CDTF">2021-07-13T08:10:02Z</dcterms:modified>
</cp:coreProperties>
</file>