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1" r:id="rId2"/>
    <p:sldId id="295" r:id="rId3"/>
    <p:sldId id="353" r:id="rId4"/>
    <p:sldId id="262" r:id="rId5"/>
    <p:sldId id="297" r:id="rId6"/>
    <p:sldId id="298" r:id="rId7"/>
    <p:sldId id="299" r:id="rId8"/>
    <p:sldId id="266" r:id="rId9"/>
    <p:sldId id="300" r:id="rId10"/>
    <p:sldId id="301" r:id="rId11"/>
    <p:sldId id="302" r:id="rId12"/>
    <p:sldId id="303" r:id="rId13"/>
    <p:sldId id="304" r:id="rId14"/>
    <p:sldId id="307" r:id="rId15"/>
    <p:sldId id="308" r:id="rId16"/>
    <p:sldId id="309" r:id="rId17"/>
    <p:sldId id="310" r:id="rId18"/>
    <p:sldId id="311" r:id="rId19"/>
    <p:sldId id="313" r:id="rId20"/>
    <p:sldId id="363" r:id="rId21"/>
    <p:sldId id="356" r:id="rId22"/>
    <p:sldId id="318" r:id="rId23"/>
    <p:sldId id="357" r:id="rId24"/>
    <p:sldId id="358" r:id="rId25"/>
    <p:sldId id="348" r:id="rId26"/>
    <p:sldId id="323" r:id="rId27"/>
    <p:sldId id="324" r:id="rId28"/>
    <p:sldId id="325" r:id="rId29"/>
    <p:sldId id="326" r:id="rId30"/>
    <p:sldId id="327" r:id="rId31"/>
    <p:sldId id="328" r:id="rId32"/>
    <p:sldId id="329" r:id="rId33"/>
    <p:sldId id="330" r:id="rId34"/>
    <p:sldId id="331" r:id="rId35"/>
    <p:sldId id="332" r:id="rId36"/>
    <p:sldId id="333" r:id="rId37"/>
    <p:sldId id="334" r:id="rId38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881"/>
    <p:restoredTop sz="94485"/>
  </p:normalViewPr>
  <p:slideViewPr>
    <p:cSldViewPr snapToGrid="0" snapToObjects="1">
      <p:cViewPr varScale="1">
        <p:scale>
          <a:sx n="87" d="100"/>
          <a:sy n="87" d="100"/>
        </p:scale>
        <p:origin x="408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E668E31-5810-9749-A21E-2E8B94F571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59C4D679-4675-CF4E-8B9B-7FFD4EDD70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F121413-5DC9-D647-8F9F-2F99DEEE99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989BF-C277-4446-B38C-6A378E6E9C40}" type="datetimeFigureOut">
              <a:rPr lang="fr-FR" smtClean="0"/>
              <a:t>26/01/2019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D3F1EA0-F548-E14A-87BB-6B5B24F4C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0E1E6DC-E0E7-A041-B4CE-29DC092EB4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EF1ED-BD2F-F043-8DCA-0509DCB660D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524383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14A98CD-3436-A240-8263-90AF6E07AC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32CF0233-E93C-0A4F-BC24-826D3C5643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66A061A-2BD5-7544-8F8B-45E35E7D4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989BF-C277-4446-B38C-6A378E6E9C40}" type="datetimeFigureOut">
              <a:rPr lang="fr-FR" smtClean="0"/>
              <a:t>26/01/2019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76AE6AB-9DA5-7345-8774-6B3905FDD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04C4BCE-C36B-794B-B968-53D277A38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EF1ED-BD2F-F043-8DCA-0509DCB660D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348778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0B9963EF-A95F-C848-88EB-60E4AC5562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2724FE9F-B894-C843-974A-015E9E09E1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3AD658A-4BDE-DE41-B134-51EE7124F6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989BF-C277-4446-B38C-6A378E6E9C40}" type="datetimeFigureOut">
              <a:rPr lang="fr-FR" smtClean="0"/>
              <a:t>26/01/2019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8D28C55-795E-DD4F-BF9D-CED1E9B019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E298B00-B2BD-D34E-A56F-DF312FBE8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EF1ED-BD2F-F043-8DCA-0509DCB660D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65164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DD7BB23-688D-604B-A662-B0C4A1A23E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90D5F6D-022A-5747-9864-D64EBC722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1771A03-BBAF-C741-B529-5ADAE33FF7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989BF-C277-4446-B38C-6A378E6E9C40}" type="datetimeFigureOut">
              <a:rPr lang="fr-FR" smtClean="0"/>
              <a:t>26/01/2019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17E5AD0-30A7-CB4A-975D-4DBD9F32D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26491CA-1E76-D346-B87C-6DF527DB1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EF1ED-BD2F-F043-8DCA-0509DCB660D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211994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A20ED38-A548-194E-8B9C-0F40BE0259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679FDFE-1E28-F148-B938-67E9632F79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821CDDB-2DCB-144B-82CD-CB3D77D30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989BF-C277-4446-B38C-6A378E6E9C40}" type="datetimeFigureOut">
              <a:rPr lang="fr-FR" smtClean="0"/>
              <a:t>26/01/2019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5D6AB19-25F5-DF44-8399-B278250117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484AAF5-92E7-AC47-9AA7-9898EB6B1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EF1ED-BD2F-F043-8DCA-0509DCB660D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110242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4B8BF6E-668C-E14B-89AB-7CA63E3A84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DA32C3D-8C7B-3945-9F20-5CBB668495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9E63279-9928-A141-8930-EAD994431C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DD02303-0886-1146-BAD6-71A23DAE0D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989BF-C277-4446-B38C-6A378E6E9C40}" type="datetimeFigureOut">
              <a:rPr lang="fr-FR" smtClean="0"/>
              <a:t>26/01/2019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D62799C-64B0-6E42-835C-97227A663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D7FB065-8D5C-724A-968F-E5A83C1613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EF1ED-BD2F-F043-8DCA-0509DCB660D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799559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28D2D4D-F4E9-0443-A415-43310D2C8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DACFD1B-5298-DC40-8E88-B6D24FA97E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120E5E85-2673-8D48-8EC6-ED463066AC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24D918C7-9BEC-3A46-B70C-D1D2925173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EB9230E8-B3AA-0449-B4F6-BDF50E6272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8A3EBFED-2CC7-9F4B-909B-24BA54BA47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989BF-C277-4446-B38C-6A378E6E9C40}" type="datetimeFigureOut">
              <a:rPr lang="fr-FR" smtClean="0"/>
              <a:t>26/01/2019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42CE4D1D-4B18-EB45-9CD3-CE81ACED7E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45A4A013-B6D2-9F4B-ACD2-DD7D16C17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EF1ED-BD2F-F043-8DCA-0509DCB660D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935924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6E99035-10F7-E642-BB43-EB26548FA2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7A5E86D2-0EA0-DF4F-B70C-5ED0A984F8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989BF-C277-4446-B38C-6A378E6E9C40}" type="datetimeFigureOut">
              <a:rPr lang="fr-FR" smtClean="0"/>
              <a:t>26/01/2019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43AB80A1-C44E-F84E-A834-356069A83A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95019E4-40F1-CB41-AF33-74670133F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EF1ED-BD2F-F043-8DCA-0509DCB660D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622565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0FA397B3-9134-FA4C-A8A8-EE457D606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989BF-C277-4446-B38C-6A378E6E9C40}" type="datetimeFigureOut">
              <a:rPr lang="fr-FR" smtClean="0"/>
              <a:t>26/01/2019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6A1CF5C5-93B3-C849-9E0A-CA865AB02C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374EB03-FD9B-DD45-A4E7-437C4848FB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EF1ED-BD2F-F043-8DCA-0509DCB660D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396767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CC14BC-8554-404A-80E7-12FC3FB943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2BF16A3-386B-7449-9709-C2E41EAD58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EE415B2-EAB4-214F-AEEC-40F50F83A3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E735681-586F-AE4C-AA46-0E47A22B6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989BF-C277-4446-B38C-6A378E6E9C40}" type="datetimeFigureOut">
              <a:rPr lang="fr-FR" smtClean="0"/>
              <a:t>26/01/2019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30A89F6-5A3D-294C-A430-A54A71283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98FBA5C-65A9-2242-BB3B-E0FCFB65D5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EF1ED-BD2F-F043-8DCA-0509DCB660D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616721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FB00A95-D523-B64A-897A-374CD719D4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e l’image 2">
            <a:extLst>
              <a:ext uri="{FF2B5EF4-FFF2-40B4-BE49-F238E27FC236}">
                <a16:creationId xmlns:a16="http://schemas.microsoft.com/office/drawing/2014/main" id="{84D9D0E7-B63B-B941-896E-9667F8B7B3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EEB31584-900A-4447-B0E8-915F77954A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A387B0C-DCD1-7B4F-A693-329E8E971E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989BF-C277-4446-B38C-6A378E6E9C40}" type="datetimeFigureOut">
              <a:rPr lang="fr-FR" smtClean="0"/>
              <a:t>26/01/2019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82F2792-03E4-4348-9798-AC0B0235BA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06588AD-E559-6342-9177-2DC214D9C2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EF1ED-BD2F-F043-8DCA-0509DCB660D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816479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F164E15D-7D1C-9942-9326-71E1A78282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7CC64E0-7F4A-AA41-B6C7-A7087C8235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8FFE1E8-DD28-0D43-881D-811BA512142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2989BF-C277-4446-B38C-6A378E6E9C40}" type="datetimeFigureOut">
              <a:rPr lang="fr-FR" smtClean="0"/>
              <a:t>26/01/2019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A6DC596-C95F-6048-8532-CE0CB54C54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F436573-3EEB-EB42-AF99-EE906FB77C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9EF1ED-BD2F-F043-8DCA-0509DCB660D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82024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E110653-9635-5740-90D2-EBDCEFF94E6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err="1"/>
              <a:t>Wortschatz</a:t>
            </a:r>
            <a:r>
              <a:rPr lang="fr-FR" dirty="0"/>
              <a:t> – </a:t>
            </a:r>
            <a:r>
              <a:rPr lang="fr-FR" dirty="0" err="1"/>
              <a:t>Kapitel</a:t>
            </a:r>
            <a:r>
              <a:rPr lang="fr-FR" dirty="0"/>
              <a:t> 8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C879CF15-2738-4741-AFB7-651364255AD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fr-FR" sz="4400" dirty="0"/>
              <a:t>Bei uns </a:t>
            </a:r>
            <a:r>
              <a:rPr lang="fr-FR" sz="4400" dirty="0" err="1"/>
              <a:t>zu</a:t>
            </a:r>
            <a:r>
              <a:rPr lang="fr-FR" sz="4400" dirty="0"/>
              <a:t> </a:t>
            </a:r>
            <a:r>
              <a:rPr lang="fr-FR" sz="4400" dirty="0" err="1"/>
              <a:t>Hause</a:t>
            </a:r>
            <a:endParaRPr lang="fr-FR" sz="4400" dirty="0"/>
          </a:p>
        </p:txBody>
      </p:sp>
    </p:spTree>
    <p:extLst>
      <p:ext uri="{BB962C8B-B14F-4D97-AF65-F5344CB8AC3E}">
        <p14:creationId xmlns:p14="http://schemas.microsoft.com/office/powerpoint/2010/main" val="20897604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 err="1">
                <a:solidFill>
                  <a:srgbClr val="FF0000"/>
                </a:solidFill>
              </a:rPr>
              <a:t>Das</a:t>
            </a:r>
            <a:r>
              <a:rPr lang="fr-FR" b="1" dirty="0">
                <a:solidFill>
                  <a:srgbClr val="FF0000"/>
                </a:solidFill>
              </a:rPr>
              <a:t> Poster, -</a:t>
            </a:r>
          </a:p>
        </p:txBody>
      </p:sp>
      <p:sp>
        <p:nvSpPr>
          <p:cNvPr id="3" name="AutoShape 2" descr="Bildergebnis für weg">
            <a:extLst>
              <a:ext uri="{FF2B5EF4-FFF2-40B4-BE49-F238E27FC236}">
                <a16:creationId xmlns:a16="http://schemas.microsoft.com/office/drawing/2014/main" id="{D1D8D870-F94C-FA47-8762-A685953733F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146550" y="2139950"/>
            <a:ext cx="3898900" cy="2578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244" name="Picture 4">
            <a:extLst>
              <a:ext uri="{FF2B5EF4-FFF2-40B4-BE49-F238E27FC236}">
                <a16:creationId xmlns:a16="http://schemas.microsoft.com/office/drawing/2014/main" id="{F3E186C5-BDB9-924A-965B-508A0870085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4551310" y="1690688"/>
            <a:ext cx="3029360" cy="4666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0880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 err="1">
                <a:solidFill>
                  <a:srgbClr val="FF0000"/>
                </a:solidFill>
              </a:rPr>
              <a:t>Das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 err="1">
                <a:solidFill>
                  <a:srgbClr val="FF0000"/>
                </a:solidFill>
              </a:rPr>
              <a:t>Bett</a:t>
            </a:r>
            <a:r>
              <a:rPr lang="fr-FR" b="1" dirty="0">
                <a:solidFill>
                  <a:srgbClr val="FF0000"/>
                </a:solidFill>
              </a:rPr>
              <a:t>, -en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1C84977-79A4-DC41-A1C4-BDE3E83704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148" name="Picture 4">
            <a:extLst>
              <a:ext uri="{FF2B5EF4-FFF2-40B4-BE49-F238E27FC236}">
                <a16:creationId xmlns:a16="http://schemas.microsoft.com/office/drawing/2014/main" id="{25CD8C83-9376-1D4E-A7BE-EDCF0FF1CC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4140200" y="2045494"/>
            <a:ext cx="3911600" cy="391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6559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Der </a:t>
            </a:r>
            <a:r>
              <a:rPr lang="fr-FR" b="1" dirty="0" err="1">
                <a:solidFill>
                  <a:srgbClr val="FF0000"/>
                </a:solidFill>
              </a:rPr>
              <a:t>Schreibtisch</a:t>
            </a:r>
            <a:r>
              <a:rPr lang="fr-FR" b="1" dirty="0">
                <a:solidFill>
                  <a:srgbClr val="FF0000"/>
                </a:solidFill>
              </a:rPr>
              <a:t>, -e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1C84977-79A4-DC41-A1C4-BDE3E83704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AutoShape 2" descr="Bildergebnis für links icon">
            <a:extLst>
              <a:ext uri="{FF2B5EF4-FFF2-40B4-BE49-F238E27FC236}">
                <a16:creationId xmlns:a16="http://schemas.microsoft.com/office/drawing/2014/main" id="{C04EF47C-444B-2E4A-BED4-2F0E420ACA6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140200" y="1473200"/>
            <a:ext cx="3911600" cy="391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" name="AutoShape 4" descr="Bildergebnis für links icon">
            <a:extLst>
              <a:ext uri="{FF2B5EF4-FFF2-40B4-BE49-F238E27FC236}">
                <a16:creationId xmlns:a16="http://schemas.microsoft.com/office/drawing/2014/main" id="{38A876AA-B65D-3546-8676-0E6A7ACF70F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292600" y="1625600"/>
            <a:ext cx="3911600" cy="391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7174" name="Picture 6">
            <a:extLst>
              <a:ext uri="{FF2B5EF4-FFF2-40B4-BE49-F238E27FC236}">
                <a16:creationId xmlns:a16="http://schemas.microsoft.com/office/drawing/2014/main" id="{03DA9725-3DC8-8441-B5C4-5A4AE92F79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3077361" y="2141231"/>
            <a:ext cx="6037278" cy="3395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4838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Die </a:t>
            </a:r>
            <a:r>
              <a:rPr lang="fr-FR" b="1" dirty="0" err="1">
                <a:solidFill>
                  <a:srgbClr val="FF0000"/>
                </a:solidFill>
              </a:rPr>
              <a:t>Tür</a:t>
            </a:r>
            <a:r>
              <a:rPr lang="fr-FR" b="1" dirty="0">
                <a:solidFill>
                  <a:srgbClr val="FF0000"/>
                </a:solidFill>
              </a:rPr>
              <a:t>, -en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1C84977-79A4-DC41-A1C4-BDE3E83704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AutoShape 2" descr="Bildergebnis für geradeaus">
            <a:extLst>
              <a:ext uri="{FF2B5EF4-FFF2-40B4-BE49-F238E27FC236}">
                <a16:creationId xmlns:a16="http://schemas.microsoft.com/office/drawing/2014/main" id="{21E4020A-CC77-DF4C-B4D9-1025F486C53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140200" y="1473200"/>
            <a:ext cx="3911600" cy="391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" name="AutoShape 4" descr="Bildergebnis für geradeaus">
            <a:extLst>
              <a:ext uri="{FF2B5EF4-FFF2-40B4-BE49-F238E27FC236}">
                <a16:creationId xmlns:a16="http://schemas.microsoft.com/office/drawing/2014/main" id="{40DEA678-9DDC-504D-9FA2-DF656E65444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292600" y="1625600"/>
            <a:ext cx="3911600" cy="391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8198" name="Picture 6">
            <a:extLst>
              <a:ext uri="{FF2B5EF4-FFF2-40B4-BE49-F238E27FC236}">
                <a16:creationId xmlns:a16="http://schemas.microsoft.com/office/drawing/2014/main" id="{DDEB9E47-106A-3A4A-8E75-017F567275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5099414" y="2045494"/>
            <a:ext cx="1993171" cy="391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6658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Der </a:t>
            </a:r>
            <a:r>
              <a:rPr lang="fr-FR" b="1" dirty="0" err="1">
                <a:solidFill>
                  <a:srgbClr val="FF0000"/>
                </a:solidFill>
              </a:rPr>
              <a:t>Schrank</a:t>
            </a:r>
            <a:r>
              <a:rPr lang="fr-FR" b="1" dirty="0">
                <a:solidFill>
                  <a:srgbClr val="FF0000"/>
                </a:solidFill>
              </a:rPr>
              <a:t>, ¨-e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1C84977-79A4-DC41-A1C4-BDE3E83704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D7F23A8-1660-684E-A93C-761A70505C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2674" y="2168399"/>
            <a:ext cx="3306650" cy="3190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185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Die </a:t>
            </a:r>
            <a:r>
              <a:rPr lang="fr-FR" b="1" dirty="0" err="1">
                <a:solidFill>
                  <a:srgbClr val="FF0000"/>
                </a:solidFill>
              </a:rPr>
              <a:t>Garderobe</a:t>
            </a:r>
            <a:r>
              <a:rPr lang="fr-FR" b="1" dirty="0">
                <a:solidFill>
                  <a:srgbClr val="FF0000"/>
                </a:solidFill>
              </a:rPr>
              <a:t>, -n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1C84977-79A4-DC41-A1C4-BDE3E83704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77E26402-17C5-134F-AD72-7F189AB3FB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6626" y="1768505"/>
            <a:ext cx="1898748" cy="4465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216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Der </a:t>
            </a:r>
            <a:r>
              <a:rPr lang="fr-FR" b="1" dirty="0" err="1">
                <a:solidFill>
                  <a:srgbClr val="FF0000"/>
                </a:solidFill>
              </a:rPr>
              <a:t>Teppich</a:t>
            </a:r>
            <a:r>
              <a:rPr lang="fr-FR" b="1" dirty="0">
                <a:solidFill>
                  <a:srgbClr val="FF0000"/>
                </a:solidFill>
              </a:rPr>
              <a:t>, -e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1C84977-79A4-DC41-A1C4-BDE3E83704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8E1BB89E-6B42-BE4F-A224-76820B0545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5157" y="1825625"/>
            <a:ext cx="4141686" cy="4141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368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Die </a:t>
            </a:r>
            <a:r>
              <a:rPr lang="fr-FR" b="1" dirty="0" err="1">
                <a:solidFill>
                  <a:srgbClr val="FF0000"/>
                </a:solidFill>
              </a:rPr>
              <a:t>Wand</a:t>
            </a:r>
            <a:r>
              <a:rPr lang="fr-FR" b="1" dirty="0">
                <a:solidFill>
                  <a:srgbClr val="FF0000"/>
                </a:solidFill>
              </a:rPr>
              <a:t>, ¨-e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1C84977-79A4-DC41-A1C4-BDE3E83704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5134DA7C-8A22-1E4B-8C40-BA9F8AE4DD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0488" y="2144069"/>
            <a:ext cx="5076267" cy="3371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359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 err="1">
                <a:solidFill>
                  <a:srgbClr val="FF0000"/>
                </a:solidFill>
              </a:rPr>
              <a:t>Das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 err="1">
                <a:solidFill>
                  <a:srgbClr val="FF0000"/>
                </a:solidFill>
              </a:rPr>
              <a:t>Fenster</a:t>
            </a:r>
            <a:r>
              <a:rPr lang="fr-FR" b="1" dirty="0">
                <a:solidFill>
                  <a:srgbClr val="FF0000"/>
                </a:solidFill>
              </a:rPr>
              <a:t>, -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1C84977-79A4-DC41-A1C4-BDE3E83704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C17AD693-3BDA-844B-8132-AC6431F8B2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3511" y="1663956"/>
            <a:ext cx="3008671" cy="4513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022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 err="1">
                <a:solidFill>
                  <a:srgbClr val="FF0000"/>
                </a:solidFill>
              </a:rPr>
              <a:t>offen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1C84977-79A4-DC41-A1C4-BDE3E83704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C21D9EE-5D86-B64E-8BE5-7768563953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5381" y="2286000"/>
            <a:ext cx="4606452" cy="3268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524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6FDBF66-935E-1345-993E-171901326B2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err="1"/>
              <a:t>Zu</a:t>
            </a:r>
            <a:r>
              <a:rPr lang="fr-FR" dirty="0"/>
              <a:t> </a:t>
            </a:r>
            <a:r>
              <a:rPr lang="fr-FR" dirty="0" err="1"/>
              <a:t>Hause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478604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1C84977-79A4-DC41-A1C4-BDE3E83704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fr-FR" sz="4800" dirty="0"/>
          </a:p>
          <a:p>
            <a:pPr marL="0" indent="0" algn="ctr">
              <a:buNone/>
            </a:pPr>
            <a:r>
              <a:rPr lang="fr-FR" sz="6000" dirty="0" err="1"/>
              <a:t>Ordnung</a:t>
            </a:r>
            <a:r>
              <a:rPr lang="fr-FR" sz="6000" dirty="0"/>
              <a:t> </a:t>
            </a:r>
            <a:r>
              <a:rPr lang="fr-FR" sz="6000" dirty="0" err="1"/>
              <a:t>und</a:t>
            </a:r>
            <a:r>
              <a:rPr lang="fr-FR" sz="6000" dirty="0"/>
              <a:t> Chaos</a:t>
            </a:r>
          </a:p>
        </p:txBody>
      </p:sp>
      <p:sp>
        <p:nvSpPr>
          <p:cNvPr id="3" name="AutoShape 2" descr="Bildergebnis für bäckerei">
            <a:extLst>
              <a:ext uri="{FF2B5EF4-FFF2-40B4-BE49-F238E27FC236}">
                <a16:creationId xmlns:a16="http://schemas.microsoft.com/office/drawing/2014/main" id="{0595FE2C-C667-7546-B985-8513B2470F3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140200" y="1962150"/>
            <a:ext cx="3911600" cy="293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93705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 err="1">
                <a:solidFill>
                  <a:srgbClr val="FF0000"/>
                </a:solidFill>
              </a:rPr>
              <a:t>Das</a:t>
            </a:r>
            <a:r>
              <a:rPr lang="fr-FR" b="1" dirty="0">
                <a:solidFill>
                  <a:srgbClr val="FF0000"/>
                </a:solidFill>
              </a:rPr>
              <a:t> Chaos (</a:t>
            </a:r>
            <a:r>
              <a:rPr lang="fr-FR" b="1" dirty="0" err="1">
                <a:solidFill>
                  <a:srgbClr val="FF0000"/>
                </a:solidFill>
              </a:rPr>
              <a:t>Sg</a:t>
            </a:r>
            <a:r>
              <a:rPr lang="fr-FR" b="1" dirty="0">
                <a:solidFill>
                  <a:srgbClr val="FF0000"/>
                </a:solidFill>
              </a:rPr>
              <a:t>.)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1C84977-79A4-DC41-A1C4-BDE3E83704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AutoShape 2" descr="Bildergebnis für bäckerei">
            <a:extLst>
              <a:ext uri="{FF2B5EF4-FFF2-40B4-BE49-F238E27FC236}">
                <a16:creationId xmlns:a16="http://schemas.microsoft.com/office/drawing/2014/main" id="{0595FE2C-C667-7546-B985-8513B2470F3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140200" y="1962150"/>
            <a:ext cx="3911600" cy="293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" name="AutoShape 2" descr="Résultat de recherche d'images pour &quot;rathaus fribourg&quot;">
            <a:extLst>
              <a:ext uri="{FF2B5EF4-FFF2-40B4-BE49-F238E27FC236}">
                <a16:creationId xmlns:a16="http://schemas.microsoft.com/office/drawing/2014/main" id="{A162782A-DF3A-2241-A88C-45865F0EF67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381500" y="2241550"/>
            <a:ext cx="3429000" cy="237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95E935C7-D755-B249-A19F-A9E56E953F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3276600" y="1956333"/>
            <a:ext cx="5638800" cy="3706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2644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 err="1">
                <a:solidFill>
                  <a:srgbClr val="FF0000"/>
                </a:solidFill>
              </a:rPr>
              <a:t>aufräumen</a:t>
            </a:r>
            <a:r>
              <a:rPr lang="fr-FR" b="1" dirty="0">
                <a:solidFill>
                  <a:srgbClr val="FF0000"/>
                </a:solidFill>
              </a:rPr>
              <a:t>, er </a:t>
            </a:r>
            <a:r>
              <a:rPr lang="fr-FR" b="1" dirty="0" err="1">
                <a:solidFill>
                  <a:srgbClr val="FF0000"/>
                </a:solidFill>
              </a:rPr>
              <a:t>räumt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 err="1">
                <a:solidFill>
                  <a:srgbClr val="FF0000"/>
                </a:solidFill>
              </a:rPr>
              <a:t>auf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CB0059D-E8F6-1E4E-850B-C8F9EC8F81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fr-FR" sz="4400" b="1" dirty="0"/>
          </a:p>
          <a:p>
            <a:pPr marL="0" indent="0" algn="ctr">
              <a:buNone/>
            </a:pPr>
            <a:r>
              <a:rPr lang="fr-FR" sz="4400" b="1" dirty="0"/>
              <a:t>ranger</a:t>
            </a:r>
          </a:p>
        </p:txBody>
      </p:sp>
    </p:spTree>
    <p:extLst>
      <p:ext uri="{BB962C8B-B14F-4D97-AF65-F5344CB8AC3E}">
        <p14:creationId xmlns:p14="http://schemas.microsoft.com/office/powerpoint/2010/main" val="1261384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 err="1">
                <a:solidFill>
                  <a:srgbClr val="FF0000"/>
                </a:solidFill>
              </a:rPr>
              <a:t>ordentlich</a:t>
            </a:r>
            <a:r>
              <a:rPr lang="fr-FR" b="1" dirty="0">
                <a:solidFill>
                  <a:srgbClr val="FF0000"/>
                </a:solidFill>
              </a:rPr>
              <a:t>             </a:t>
            </a:r>
            <a:r>
              <a:rPr lang="fr-FR" b="1" dirty="0" err="1">
                <a:solidFill>
                  <a:srgbClr val="FF0000"/>
                </a:solidFill>
              </a:rPr>
              <a:t>unordentlich</a:t>
            </a:r>
            <a:br>
              <a:rPr lang="fr-FR" b="1" dirty="0">
                <a:solidFill>
                  <a:srgbClr val="FF0000"/>
                </a:solidFill>
              </a:rPr>
            </a:br>
            <a:r>
              <a:rPr lang="fr-FR" b="1" dirty="0" err="1">
                <a:solidFill>
                  <a:srgbClr val="FF0000"/>
                </a:solidFill>
              </a:rPr>
              <a:t>aufgeräumt</a:t>
            </a:r>
            <a:r>
              <a:rPr lang="fr-FR" b="1" dirty="0">
                <a:solidFill>
                  <a:srgbClr val="FF0000"/>
                </a:solidFill>
              </a:rPr>
              <a:t>            </a:t>
            </a:r>
            <a:r>
              <a:rPr lang="fr-FR" b="1" dirty="0" err="1">
                <a:solidFill>
                  <a:srgbClr val="FF0000"/>
                </a:solidFill>
              </a:rPr>
              <a:t>chaotisch</a:t>
            </a:r>
            <a:endParaRPr lang="fr-FR" b="1" dirty="0">
              <a:solidFill>
                <a:srgbClr val="FF0000"/>
              </a:solidFill>
            </a:endParaRPr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A92E5919-4492-FB4E-93D1-A74B333912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72083" y="2053395"/>
            <a:ext cx="4323735" cy="2842455"/>
          </a:xfrm>
        </p:spPr>
      </p:pic>
      <p:sp>
        <p:nvSpPr>
          <p:cNvPr id="3" name="AutoShape 2" descr="Bildergebnis für bäckerei">
            <a:extLst>
              <a:ext uri="{FF2B5EF4-FFF2-40B4-BE49-F238E27FC236}">
                <a16:creationId xmlns:a16="http://schemas.microsoft.com/office/drawing/2014/main" id="{0595FE2C-C667-7546-B985-8513B2470F3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140200" y="1962150"/>
            <a:ext cx="3911600" cy="293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DBD8C164-C24F-7D46-8CC7-A166CB3223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2138517" y="2027131"/>
            <a:ext cx="2659956" cy="2803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Différent de 7">
            <a:extLst>
              <a:ext uri="{FF2B5EF4-FFF2-40B4-BE49-F238E27FC236}">
                <a16:creationId xmlns:a16="http://schemas.microsoft.com/office/drawing/2014/main" id="{FDACCF2F-1C6F-C245-9531-A790FEC95FDB}"/>
              </a:ext>
            </a:extLst>
          </p:cNvPr>
          <p:cNvSpPr/>
          <p:nvPr/>
        </p:nvSpPr>
        <p:spPr>
          <a:xfrm>
            <a:off x="5257800" y="3073400"/>
            <a:ext cx="630988" cy="546100"/>
          </a:xfrm>
          <a:prstGeom prst="mathNotEqual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0" name="Différent de 9">
            <a:extLst>
              <a:ext uri="{FF2B5EF4-FFF2-40B4-BE49-F238E27FC236}">
                <a16:creationId xmlns:a16="http://schemas.microsoft.com/office/drawing/2014/main" id="{A44FEBFF-7BAA-844B-9F1A-6C01A443AFB0}"/>
              </a:ext>
            </a:extLst>
          </p:cNvPr>
          <p:cNvSpPr/>
          <p:nvPr/>
        </p:nvSpPr>
        <p:spPr>
          <a:xfrm>
            <a:off x="5780506" y="692944"/>
            <a:ext cx="630988" cy="546100"/>
          </a:xfrm>
          <a:prstGeom prst="mathNotEqual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0948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 err="1">
                <a:solidFill>
                  <a:srgbClr val="FF0000"/>
                </a:solidFill>
              </a:rPr>
              <a:t>sauber</a:t>
            </a:r>
            <a:r>
              <a:rPr lang="fr-FR" b="1" dirty="0">
                <a:solidFill>
                  <a:srgbClr val="FF0000"/>
                </a:solidFill>
              </a:rPr>
              <a:t>        </a:t>
            </a:r>
            <a:r>
              <a:rPr lang="fr-FR" b="1" dirty="0" err="1">
                <a:solidFill>
                  <a:srgbClr val="FF0000"/>
                </a:solidFill>
              </a:rPr>
              <a:t>schmutzig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1C84977-79A4-DC41-A1C4-BDE3E83704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AutoShape 2" descr="Bildergebnis für bäckerei">
            <a:extLst>
              <a:ext uri="{FF2B5EF4-FFF2-40B4-BE49-F238E27FC236}">
                <a16:creationId xmlns:a16="http://schemas.microsoft.com/office/drawing/2014/main" id="{0595FE2C-C667-7546-B985-8513B2470F3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140200" y="1962150"/>
            <a:ext cx="3911600" cy="293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E64A90A3-14CF-9847-AEFE-5CA2E7C063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747058" y="1967503"/>
            <a:ext cx="4400550" cy="2922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71008762-4469-FA4B-80C5-A657D7BC83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6895776" y="3261041"/>
            <a:ext cx="3564496" cy="268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Différent de 4">
            <a:extLst>
              <a:ext uri="{FF2B5EF4-FFF2-40B4-BE49-F238E27FC236}">
                <a16:creationId xmlns:a16="http://schemas.microsoft.com/office/drawing/2014/main" id="{BA208798-699C-BE4D-B697-E2AC07D80D34}"/>
              </a:ext>
            </a:extLst>
          </p:cNvPr>
          <p:cNvSpPr/>
          <p:nvPr/>
        </p:nvSpPr>
        <p:spPr>
          <a:xfrm>
            <a:off x="6223404" y="4292600"/>
            <a:ext cx="584200" cy="431800"/>
          </a:xfrm>
          <a:prstGeom prst="mathNotEqual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8" name="Différent de 7">
            <a:extLst>
              <a:ext uri="{FF2B5EF4-FFF2-40B4-BE49-F238E27FC236}">
                <a16:creationId xmlns:a16="http://schemas.microsoft.com/office/drawing/2014/main" id="{14998295-6B76-7845-94D7-EBF5280F7FCC}"/>
              </a:ext>
            </a:extLst>
          </p:cNvPr>
          <p:cNvSpPr/>
          <p:nvPr/>
        </p:nvSpPr>
        <p:spPr>
          <a:xfrm>
            <a:off x="5511800" y="812006"/>
            <a:ext cx="584200" cy="431800"/>
          </a:xfrm>
          <a:prstGeom prst="mathNotEqual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8577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6FDBF66-935E-1345-993E-171901326B2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err="1"/>
              <a:t>Wohnformen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537618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 err="1">
                <a:solidFill>
                  <a:srgbClr val="FF0000"/>
                </a:solidFill>
              </a:rPr>
              <a:t>Das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 err="1">
                <a:solidFill>
                  <a:srgbClr val="FF0000"/>
                </a:solidFill>
              </a:rPr>
              <a:t>Haus</a:t>
            </a:r>
            <a:r>
              <a:rPr lang="fr-FR" b="1" dirty="0">
                <a:solidFill>
                  <a:srgbClr val="FF0000"/>
                </a:solidFill>
              </a:rPr>
              <a:t>, ¨-er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1C84977-79A4-DC41-A1C4-BDE3E83704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AutoShape 2" descr="Bildergebnis für bäckerei">
            <a:extLst>
              <a:ext uri="{FF2B5EF4-FFF2-40B4-BE49-F238E27FC236}">
                <a16:creationId xmlns:a16="http://schemas.microsoft.com/office/drawing/2014/main" id="{0595FE2C-C667-7546-B985-8513B2470F3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140200" y="1962150"/>
            <a:ext cx="3911600" cy="293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3316" name="Picture 4">
            <a:extLst>
              <a:ext uri="{FF2B5EF4-FFF2-40B4-BE49-F238E27FC236}">
                <a16:creationId xmlns:a16="http://schemas.microsoft.com/office/drawing/2014/main" id="{74F9D4C4-4305-E549-B4F6-D525EFA9DD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3435979" y="2293751"/>
            <a:ext cx="5479421" cy="3483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3490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 err="1">
                <a:solidFill>
                  <a:srgbClr val="FF0000"/>
                </a:solidFill>
              </a:rPr>
              <a:t>Ich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 err="1">
                <a:solidFill>
                  <a:srgbClr val="FF0000"/>
                </a:solidFill>
              </a:rPr>
              <a:t>wohne</a:t>
            </a:r>
            <a:r>
              <a:rPr lang="fr-FR" b="1" dirty="0">
                <a:solidFill>
                  <a:srgbClr val="FF0000"/>
                </a:solidFill>
              </a:rPr>
              <a:t> in …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1C84977-79A4-DC41-A1C4-BDE3E83704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fr-FR" sz="4000" dirty="0"/>
          </a:p>
          <a:p>
            <a:pPr marL="0" indent="0" algn="ctr">
              <a:buNone/>
            </a:pPr>
            <a:endParaRPr lang="fr-FR" sz="4000" dirty="0"/>
          </a:p>
          <a:p>
            <a:pPr marL="0" indent="0" algn="ctr">
              <a:buNone/>
            </a:pPr>
            <a:r>
              <a:rPr lang="fr-FR" sz="4000" b="1" dirty="0"/>
              <a:t>J’habite à … / je vis dans …</a:t>
            </a:r>
          </a:p>
        </p:txBody>
      </p:sp>
      <p:sp>
        <p:nvSpPr>
          <p:cNvPr id="3" name="AutoShape 2" descr="Bildergebnis für im kiosk">
            <a:extLst>
              <a:ext uri="{FF2B5EF4-FFF2-40B4-BE49-F238E27FC236}">
                <a16:creationId xmlns:a16="http://schemas.microsoft.com/office/drawing/2014/main" id="{0F5AF127-F53B-6B4D-BF04-244BC51D2D8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140200" y="2063750"/>
            <a:ext cx="3911600" cy="273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52922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 err="1">
                <a:solidFill>
                  <a:srgbClr val="FF0000"/>
                </a:solidFill>
              </a:rPr>
              <a:t>wohnen</a:t>
            </a:r>
            <a:r>
              <a:rPr lang="fr-FR" b="1" dirty="0">
                <a:solidFill>
                  <a:srgbClr val="FF0000"/>
                </a:solidFill>
              </a:rPr>
              <a:t>, er </a:t>
            </a:r>
            <a:r>
              <a:rPr lang="fr-FR" b="1" dirty="0" err="1">
                <a:solidFill>
                  <a:srgbClr val="FF0000"/>
                </a:solidFill>
              </a:rPr>
              <a:t>wohnt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1C84977-79A4-DC41-A1C4-BDE3E83704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fr-FR" dirty="0"/>
          </a:p>
          <a:p>
            <a:pPr marL="0" indent="0" algn="ctr">
              <a:buNone/>
            </a:pPr>
            <a:endParaRPr lang="fr-FR" dirty="0"/>
          </a:p>
          <a:p>
            <a:pPr marL="0" indent="0" algn="ctr">
              <a:buNone/>
            </a:pPr>
            <a:endParaRPr lang="fr-FR" dirty="0"/>
          </a:p>
          <a:p>
            <a:pPr marL="0" indent="0" algn="ctr">
              <a:buNone/>
            </a:pPr>
            <a:r>
              <a:rPr lang="fr-FR" sz="4400" b="1" dirty="0"/>
              <a:t>habiter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3501568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Die Strasse, -n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1C84977-79A4-DC41-A1C4-BDE3E83704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AutoShape 2" descr="Bildergebnis für postkasten haus">
            <a:extLst>
              <a:ext uri="{FF2B5EF4-FFF2-40B4-BE49-F238E27FC236}">
                <a16:creationId xmlns:a16="http://schemas.microsoft.com/office/drawing/2014/main" id="{EC7639E1-DFE6-2743-957B-ED22B1A1129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318000" y="1060450"/>
            <a:ext cx="3556000" cy="473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" name="AutoShape 4" descr="Bildergebnis für postkasten haus">
            <a:extLst>
              <a:ext uri="{FF2B5EF4-FFF2-40B4-BE49-F238E27FC236}">
                <a16:creationId xmlns:a16="http://schemas.microsoft.com/office/drawing/2014/main" id="{80FE11C7-3C61-274F-AEAE-0C546B20A5A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140200" y="2127250"/>
            <a:ext cx="3911600" cy="260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6390" name="Picture 6">
            <a:extLst>
              <a:ext uri="{FF2B5EF4-FFF2-40B4-BE49-F238E27FC236}">
                <a16:creationId xmlns:a16="http://schemas.microsoft.com/office/drawing/2014/main" id="{D993A95C-7EC1-F545-9F75-A6010BC6FC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3658128" y="2127250"/>
            <a:ext cx="4875743" cy="3652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9968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 err="1">
                <a:solidFill>
                  <a:srgbClr val="FF0000"/>
                </a:solidFill>
              </a:rPr>
              <a:t>Das</a:t>
            </a:r>
            <a:r>
              <a:rPr lang="fr-FR" b="1" dirty="0">
                <a:solidFill>
                  <a:srgbClr val="FF0000"/>
                </a:solidFill>
              </a:rPr>
              <a:t> Zimmer, -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2BB222F4-F431-864C-802A-7C7AC4A589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57600" y="2375694"/>
            <a:ext cx="4876800" cy="3251200"/>
          </a:xfrm>
        </p:spPr>
      </p:pic>
    </p:spTree>
    <p:extLst>
      <p:ext uri="{BB962C8B-B14F-4D97-AF65-F5344CB8AC3E}">
        <p14:creationId xmlns:p14="http://schemas.microsoft.com/office/powerpoint/2010/main" val="3085930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 err="1">
                <a:solidFill>
                  <a:srgbClr val="FF0000"/>
                </a:solidFill>
              </a:rPr>
              <a:t>im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 err="1">
                <a:solidFill>
                  <a:srgbClr val="FF0000"/>
                </a:solidFill>
              </a:rPr>
              <a:t>Stadtzentrum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1C84977-79A4-DC41-A1C4-BDE3E83704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7410" name="Picture 2">
            <a:extLst>
              <a:ext uri="{FF2B5EF4-FFF2-40B4-BE49-F238E27FC236}">
                <a16:creationId xmlns:a16="http://schemas.microsoft.com/office/drawing/2014/main" id="{89DC4822-0ADD-5941-81E8-D7D6513C4B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3479044" y="2434165"/>
            <a:ext cx="5208512" cy="2916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3099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Die </a:t>
            </a:r>
            <a:r>
              <a:rPr lang="fr-FR" b="1" dirty="0" err="1">
                <a:solidFill>
                  <a:srgbClr val="FF0000"/>
                </a:solidFill>
              </a:rPr>
              <a:t>Wohnung</a:t>
            </a:r>
            <a:r>
              <a:rPr lang="fr-FR" b="1" dirty="0">
                <a:solidFill>
                  <a:srgbClr val="FF0000"/>
                </a:solidFill>
              </a:rPr>
              <a:t>, -en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1C84977-79A4-DC41-A1C4-BDE3E83704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8434" name="Picture 2">
            <a:extLst>
              <a:ext uri="{FF2B5EF4-FFF2-40B4-BE49-F238E27FC236}">
                <a16:creationId xmlns:a16="http://schemas.microsoft.com/office/drawing/2014/main" id="{01EB717A-1FBC-5C49-9894-B2BDC8EBDE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3359243" y="2199244"/>
            <a:ext cx="5810157" cy="3486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7894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In der </a:t>
            </a:r>
            <a:r>
              <a:rPr lang="fr-FR" b="1" dirty="0" err="1">
                <a:solidFill>
                  <a:srgbClr val="FF0000"/>
                </a:solidFill>
              </a:rPr>
              <a:t>Stadt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1C84977-79A4-DC41-A1C4-BDE3E83704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fr-FR" dirty="0"/>
          </a:p>
          <a:p>
            <a:pPr marL="0" indent="0" algn="ctr">
              <a:buNone/>
            </a:pPr>
            <a:endParaRPr lang="fr-FR" dirty="0"/>
          </a:p>
          <a:p>
            <a:pPr marL="0" indent="0" algn="ctr">
              <a:buNone/>
            </a:pPr>
            <a:endParaRPr lang="fr-FR" dirty="0"/>
          </a:p>
          <a:p>
            <a:pPr marL="0" indent="0" algn="ctr">
              <a:buNone/>
            </a:pPr>
            <a:r>
              <a:rPr lang="fr-FR" sz="4400" b="1" dirty="0"/>
              <a:t>Dans la ville, en ville</a:t>
            </a:r>
          </a:p>
        </p:txBody>
      </p:sp>
      <p:sp>
        <p:nvSpPr>
          <p:cNvPr id="3" name="AutoShape 2" descr="Bildergebnis für bezahlen euro">
            <a:extLst>
              <a:ext uri="{FF2B5EF4-FFF2-40B4-BE49-F238E27FC236}">
                <a16:creationId xmlns:a16="http://schemas.microsoft.com/office/drawing/2014/main" id="{0C1169CB-DF36-D342-9D73-EEFF6ABCC2E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140200" y="2101850"/>
            <a:ext cx="3911600" cy="265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56533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 err="1">
                <a:solidFill>
                  <a:srgbClr val="FF0000"/>
                </a:solidFill>
              </a:rPr>
              <a:t>Auf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 err="1">
                <a:solidFill>
                  <a:srgbClr val="FF0000"/>
                </a:solidFill>
              </a:rPr>
              <a:t>dem</a:t>
            </a:r>
            <a:r>
              <a:rPr lang="fr-FR" b="1" dirty="0">
                <a:solidFill>
                  <a:srgbClr val="FF0000"/>
                </a:solidFill>
              </a:rPr>
              <a:t> Land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1C84977-79A4-DC41-A1C4-BDE3E83704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AutoShape 2" descr="Bildergebnis für shoppen frau">
            <a:extLst>
              <a:ext uri="{FF2B5EF4-FFF2-40B4-BE49-F238E27FC236}">
                <a16:creationId xmlns:a16="http://schemas.microsoft.com/office/drawing/2014/main" id="{C7A103EA-9C91-2642-952E-59D2F5EA394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140200" y="2127250"/>
            <a:ext cx="3911600" cy="260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20484" name="Picture 4">
            <a:extLst>
              <a:ext uri="{FF2B5EF4-FFF2-40B4-BE49-F238E27FC236}">
                <a16:creationId xmlns:a16="http://schemas.microsoft.com/office/drawing/2014/main" id="{2AA80C7B-A7DF-4E47-89CD-AB162203D2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3111828" y="2271252"/>
            <a:ext cx="5486481" cy="3659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8202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 err="1">
                <a:solidFill>
                  <a:srgbClr val="FF0000"/>
                </a:solidFill>
              </a:rPr>
              <a:t>Das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 err="1">
                <a:solidFill>
                  <a:srgbClr val="FF0000"/>
                </a:solidFill>
              </a:rPr>
              <a:t>Dorf</a:t>
            </a:r>
            <a:r>
              <a:rPr lang="fr-FR" b="1" dirty="0">
                <a:solidFill>
                  <a:srgbClr val="FF0000"/>
                </a:solidFill>
              </a:rPr>
              <a:t>, - ¨er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1C84977-79A4-DC41-A1C4-BDE3E83704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21506" name="Picture 2">
            <a:extLst>
              <a:ext uri="{FF2B5EF4-FFF2-40B4-BE49-F238E27FC236}">
                <a16:creationId xmlns:a16="http://schemas.microsoft.com/office/drawing/2014/main" id="{62AD831F-2EF3-B244-AC0E-78B3CDB648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3258035" y="1976437"/>
            <a:ext cx="5399617" cy="4049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0909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Die </a:t>
            </a:r>
            <a:r>
              <a:rPr lang="fr-FR" b="1" dirty="0" err="1">
                <a:solidFill>
                  <a:srgbClr val="FF0000"/>
                </a:solidFill>
              </a:rPr>
              <a:t>Natur</a:t>
            </a:r>
            <a:endParaRPr lang="fr-FR" b="1" dirty="0">
              <a:solidFill>
                <a:srgbClr val="FF0000"/>
              </a:solidFill>
            </a:endParaRPr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872FF295-C880-0F44-A04B-45908810DE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25553" y="2228083"/>
            <a:ext cx="6587156" cy="3713565"/>
          </a:xfrm>
        </p:spPr>
      </p:pic>
      <p:sp>
        <p:nvSpPr>
          <p:cNvPr id="3" name="AutoShape 2" descr="Résultat de recherche d'images pour &quot;fnac&quot;">
            <a:extLst>
              <a:ext uri="{FF2B5EF4-FFF2-40B4-BE49-F238E27FC236}">
                <a16:creationId xmlns:a16="http://schemas.microsoft.com/office/drawing/2014/main" id="{5106FF89-0A43-644C-912C-E9029A610CB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289300" y="622300"/>
            <a:ext cx="5613400" cy="561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30980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Der Baum, ¨-e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1C84977-79A4-DC41-A1C4-BDE3E83704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23554" name="Picture 2">
            <a:extLst>
              <a:ext uri="{FF2B5EF4-FFF2-40B4-BE49-F238E27FC236}">
                <a16:creationId xmlns:a16="http://schemas.microsoft.com/office/drawing/2014/main" id="{AF2A8540-78CD-F14E-ABFF-D237070862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3543919" y="2318400"/>
            <a:ext cx="5104161" cy="3365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456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Die </a:t>
            </a:r>
            <a:r>
              <a:rPr lang="fr-FR" b="1" dirty="0" err="1">
                <a:solidFill>
                  <a:srgbClr val="FF0000"/>
                </a:solidFill>
              </a:rPr>
              <a:t>Blume</a:t>
            </a:r>
            <a:r>
              <a:rPr lang="fr-FR" b="1" dirty="0">
                <a:solidFill>
                  <a:srgbClr val="FF0000"/>
                </a:solidFill>
              </a:rPr>
              <a:t>, -n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1C84977-79A4-DC41-A1C4-BDE3E83704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AutoShape 2" descr="Bildergebnis für medikament">
            <a:extLst>
              <a:ext uri="{FF2B5EF4-FFF2-40B4-BE49-F238E27FC236}">
                <a16:creationId xmlns:a16="http://schemas.microsoft.com/office/drawing/2014/main" id="{EB995759-7EF9-4C4D-8DC7-14ABCF07DEA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140200" y="1962150"/>
            <a:ext cx="3911600" cy="293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24582" name="Picture 6">
            <a:extLst>
              <a:ext uri="{FF2B5EF4-FFF2-40B4-BE49-F238E27FC236}">
                <a16:creationId xmlns:a16="http://schemas.microsoft.com/office/drawing/2014/main" id="{F7D95890-9722-FA43-B650-638BD3ED0A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3403149" y="1947333"/>
            <a:ext cx="5385700" cy="4049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7651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Der </a:t>
            </a:r>
            <a:r>
              <a:rPr lang="fr-FR" b="1" dirty="0" err="1">
                <a:solidFill>
                  <a:srgbClr val="FF0000"/>
                </a:solidFill>
              </a:rPr>
              <a:t>Garten</a:t>
            </a:r>
            <a:r>
              <a:rPr lang="fr-FR" b="1" dirty="0">
                <a:solidFill>
                  <a:srgbClr val="FF0000"/>
                </a:solidFill>
              </a:rPr>
              <a:t>, ¨-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591D81E-BB6A-A84F-9F3E-D7F286DE76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3861982" y="2094271"/>
            <a:ext cx="4483509" cy="3362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4399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Der Keller, -</a:t>
            </a:r>
          </a:p>
        </p:txBody>
      </p:sp>
      <p:sp>
        <p:nvSpPr>
          <p:cNvPr id="3" name="AutoShape 2" descr="Bildergebnis für sportplatz">
            <a:extLst>
              <a:ext uri="{FF2B5EF4-FFF2-40B4-BE49-F238E27FC236}">
                <a16:creationId xmlns:a16="http://schemas.microsoft.com/office/drawing/2014/main" id="{9992C327-34B2-4447-9C49-6FC29D50112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" name="AutoShape 4" descr="Bildergebnis für sportplatz">
            <a:extLst>
              <a:ext uri="{FF2B5EF4-FFF2-40B4-BE49-F238E27FC236}">
                <a16:creationId xmlns:a16="http://schemas.microsoft.com/office/drawing/2014/main" id="{49A15CB4-35B0-E445-A472-D1102BAE1BA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140200" y="2330450"/>
            <a:ext cx="3911600" cy="219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" name="AutoShape 6" descr="Bildergebnis für sportplatz">
            <a:extLst>
              <a:ext uri="{FF2B5EF4-FFF2-40B4-BE49-F238E27FC236}">
                <a16:creationId xmlns:a16="http://schemas.microsoft.com/office/drawing/2014/main" id="{749F99DE-FF58-5248-8D0C-5ADF6D55595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292600" y="2482850"/>
            <a:ext cx="3911600" cy="219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10" descr="Bildergebnis für sportplatz">
            <a:extLst>
              <a:ext uri="{FF2B5EF4-FFF2-40B4-BE49-F238E27FC236}">
                <a16:creationId xmlns:a16="http://schemas.microsoft.com/office/drawing/2014/main" id="{6236C6F1-A356-2844-A2D8-049D0C71DE7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45000" y="2635250"/>
            <a:ext cx="3911600" cy="219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2060" name="Picture 12">
            <a:extLst>
              <a:ext uri="{FF2B5EF4-FFF2-40B4-BE49-F238E27FC236}">
                <a16:creationId xmlns:a16="http://schemas.microsoft.com/office/drawing/2014/main" id="{4B7F51A8-1D52-7046-A87A-D9FC576923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3543300" y="1819275"/>
            <a:ext cx="5105400" cy="382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7141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Der </a:t>
            </a:r>
            <a:r>
              <a:rPr lang="fr-FR" b="1" dirty="0" err="1">
                <a:solidFill>
                  <a:srgbClr val="FF0000"/>
                </a:solidFill>
              </a:rPr>
              <a:t>Stuhl</a:t>
            </a:r>
            <a:r>
              <a:rPr lang="fr-FR" b="1" dirty="0">
                <a:solidFill>
                  <a:srgbClr val="FF0000"/>
                </a:solidFill>
              </a:rPr>
              <a:t>, ¨-e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1C84977-79A4-DC41-A1C4-BDE3E83704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AutoShape 2" descr="Bildergebnis für bahnhof">
            <a:extLst>
              <a:ext uri="{FF2B5EF4-FFF2-40B4-BE49-F238E27FC236}">
                <a16:creationId xmlns:a16="http://schemas.microsoft.com/office/drawing/2014/main" id="{D239D018-3634-0340-8C0C-62804FC88EE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140200" y="1962150"/>
            <a:ext cx="3911600" cy="293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" name="AutoShape 4" descr="Bildergebnis für bahnhof">
            <a:extLst>
              <a:ext uri="{FF2B5EF4-FFF2-40B4-BE49-F238E27FC236}">
                <a16:creationId xmlns:a16="http://schemas.microsoft.com/office/drawing/2014/main" id="{A9FF1AA2-AE6B-E740-AA91-55D700186B9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292600" y="2114550"/>
            <a:ext cx="3911600" cy="293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3080" name="Picture 8">
            <a:extLst>
              <a:ext uri="{FF2B5EF4-FFF2-40B4-BE49-F238E27FC236}">
                <a16:creationId xmlns:a16="http://schemas.microsoft.com/office/drawing/2014/main" id="{0E63C411-3E91-FD40-9C35-B7F8CE87E0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4638716" y="1844145"/>
            <a:ext cx="2914566" cy="4049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5445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Die Lampe, -n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1C84977-79A4-DC41-A1C4-BDE3E83704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6107E746-DEF9-C448-B119-CA70053A87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2035279" y="1825625"/>
            <a:ext cx="2123767" cy="4274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4338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Der </a:t>
            </a:r>
            <a:r>
              <a:rPr lang="fr-FR" b="1" dirty="0" err="1">
                <a:solidFill>
                  <a:srgbClr val="FF0000"/>
                </a:solidFill>
              </a:rPr>
              <a:t>Lieblingsplatz</a:t>
            </a:r>
            <a:r>
              <a:rPr lang="fr-FR" b="1" dirty="0">
                <a:solidFill>
                  <a:srgbClr val="FF0000"/>
                </a:solidFill>
              </a:rPr>
              <a:t>, ¨-e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CB0059D-E8F6-1E4E-850B-C8F9EC8F81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fr-FR" sz="4400" b="1" dirty="0"/>
          </a:p>
          <a:p>
            <a:pPr marL="0" indent="0" algn="ctr">
              <a:buNone/>
            </a:pPr>
            <a:r>
              <a:rPr lang="fr-FR" sz="4400" b="1" dirty="0"/>
              <a:t>La place préférée</a:t>
            </a:r>
          </a:p>
          <a:p>
            <a:pPr marL="0" indent="0" algn="ctr">
              <a:buNone/>
            </a:pPr>
            <a:r>
              <a:rPr lang="fr-FR" sz="4400" b="1" dirty="0"/>
              <a:t>L’endroit préféré</a:t>
            </a:r>
          </a:p>
        </p:txBody>
      </p:sp>
    </p:spTree>
    <p:extLst>
      <p:ext uri="{BB962C8B-B14F-4D97-AF65-F5344CB8AC3E}">
        <p14:creationId xmlns:p14="http://schemas.microsoft.com/office/powerpoint/2010/main" val="4275631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 err="1">
                <a:solidFill>
                  <a:srgbClr val="FF0000"/>
                </a:solidFill>
              </a:rPr>
              <a:t>Das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 err="1">
                <a:solidFill>
                  <a:srgbClr val="FF0000"/>
                </a:solidFill>
              </a:rPr>
              <a:t>Regal</a:t>
            </a:r>
            <a:r>
              <a:rPr lang="fr-FR" b="1" dirty="0">
                <a:solidFill>
                  <a:srgbClr val="FF0000"/>
                </a:solidFill>
              </a:rPr>
              <a:t>, -e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1C84977-79A4-DC41-A1C4-BDE3E83704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AutoShape 2" descr="Bildergebnis für die Bank park">
            <a:extLst>
              <a:ext uri="{FF2B5EF4-FFF2-40B4-BE49-F238E27FC236}">
                <a16:creationId xmlns:a16="http://schemas.microsoft.com/office/drawing/2014/main" id="{45C1ED87-1EDE-EC49-91D3-6B3FF7E8FCB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140200" y="2127250"/>
            <a:ext cx="3911600" cy="260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" name="AutoShape 4" descr="Bildergebnis für die Bank park">
            <a:extLst>
              <a:ext uri="{FF2B5EF4-FFF2-40B4-BE49-F238E27FC236}">
                <a16:creationId xmlns:a16="http://schemas.microsoft.com/office/drawing/2014/main" id="{AF65E697-FEB6-1B44-B4E9-DDC27557232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292600" y="2279650"/>
            <a:ext cx="3911600" cy="260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5126" name="Picture 6">
            <a:extLst>
              <a:ext uri="{FF2B5EF4-FFF2-40B4-BE49-F238E27FC236}">
                <a16:creationId xmlns:a16="http://schemas.microsoft.com/office/drawing/2014/main" id="{3F2B7911-9A99-3C46-86DD-579C827944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4117463" y="1825625"/>
            <a:ext cx="4191717" cy="4191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8213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7547</TotalTime>
  <Words>174</Words>
  <Application>Microsoft Macintosh PowerPoint</Application>
  <PresentationFormat>Grand écran</PresentationFormat>
  <Paragraphs>55</Paragraphs>
  <Slides>37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37</vt:i4>
      </vt:variant>
    </vt:vector>
  </HeadingPairs>
  <TitlesOfParts>
    <vt:vector size="41" baseType="lpstr">
      <vt:lpstr>Arial</vt:lpstr>
      <vt:lpstr>Calibri</vt:lpstr>
      <vt:lpstr>Calibri Light</vt:lpstr>
      <vt:lpstr>Thème Office</vt:lpstr>
      <vt:lpstr>Wortschatz – Kapitel 8</vt:lpstr>
      <vt:lpstr>Zu Hause</vt:lpstr>
      <vt:lpstr>Das Zimmer, -</vt:lpstr>
      <vt:lpstr>Der Garten, ¨-</vt:lpstr>
      <vt:lpstr>Der Keller, -</vt:lpstr>
      <vt:lpstr>Der Stuhl, ¨-e</vt:lpstr>
      <vt:lpstr>Die Lampe, -n</vt:lpstr>
      <vt:lpstr>Der Lieblingsplatz, ¨-e</vt:lpstr>
      <vt:lpstr>Das Regal, -e</vt:lpstr>
      <vt:lpstr>Das Poster, -</vt:lpstr>
      <vt:lpstr>Das Bett, -en</vt:lpstr>
      <vt:lpstr>Der Schreibtisch, -e</vt:lpstr>
      <vt:lpstr>Die Tür, -en</vt:lpstr>
      <vt:lpstr>Der Schrank, ¨-e</vt:lpstr>
      <vt:lpstr>Die Garderobe, -n</vt:lpstr>
      <vt:lpstr>Der Teppich, -e</vt:lpstr>
      <vt:lpstr>Die Wand, ¨-e</vt:lpstr>
      <vt:lpstr>Das Fenster, -</vt:lpstr>
      <vt:lpstr>offen</vt:lpstr>
      <vt:lpstr>Présentation PowerPoint</vt:lpstr>
      <vt:lpstr>Das Chaos (Sg.)</vt:lpstr>
      <vt:lpstr>aufräumen, er räumt auf</vt:lpstr>
      <vt:lpstr>ordentlich             unordentlich aufgeräumt            chaotisch</vt:lpstr>
      <vt:lpstr>sauber        schmutzig</vt:lpstr>
      <vt:lpstr>Wohnformen</vt:lpstr>
      <vt:lpstr>Das Haus, ¨-er</vt:lpstr>
      <vt:lpstr>Ich wohne in …</vt:lpstr>
      <vt:lpstr>wohnen, er wohnt</vt:lpstr>
      <vt:lpstr>Die Strasse, -n</vt:lpstr>
      <vt:lpstr>im Stadtzentrum</vt:lpstr>
      <vt:lpstr>Die Wohnung, -en</vt:lpstr>
      <vt:lpstr>In der Stadt</vt:lpstr>
      <vt:lpstr>Auf dem Land</vt:lpstr>
      <vt:lpstr>Das Dorf, - ¨er</vt:lpstr>
      <vt:lpstr>Die Natur</vt:lpstr>
      <vt:lpstr>Der Baum, ¨-e</vt:lpstr>
      <vt:lpstr>Die Blume, -n</vt:lpstr>
    </vt:vector>
  </TitlesOfParts>
  <Company/>
  <LinksUpToDate>false</LinksUpToDate>
  <SharedDoc>false</SharedDoc>
  <HyperlinksChanged>false</HyperlinksChanged>
  <AppVersion>16.0012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Imperativ</dc:title>
  <dc:creator>Microsoft Office User</dc:creator>
  <cp:lastModifiedBy>Lauriane SAVARY</cp:lastModifiedBy>
  <cp:revision>43</cp:revision>
  <dcterms:created xsi:type="dcterms:W3CDTF">2018-09-04T06:28:48Z</dcterms:created>
  <dcterms:modified xsi:type="dcterms:W3CDTF">2019-01-26T21:33:42Z</dcterms:modified>
</cp:coreProperties>
</file>