
<file path=[Content_Types].xml><?xml version="1.0" encoding="utf-8"?>
<Types xmlns="http://schemas.openxmlformats.org/package/2006/content-types">
  <Default Extension="mp3" ContentType="audio/mpeg"/>
  <Default Extension="png" ContentType="image/png"/>
  <Default Extension="pdf" ContentType="application/pdf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70" r:id="rId10"/>
    <p:sldId id="32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2" r:id="rId19"/>
    <p:sldId id="283" r:id="rId20"/>
    <p:sldId id="284" r:id="rId21"/>
    <p:sldId id="285" r:id="rId22"/>
    <p:sldId id="286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98" r:id="rId33"/>
    <p:sldId id="299" r:id="rId34"/>
    <p:sldId id="300" r:id="rId35"/>
    <p:sldId id="301" r:id="rId36"/>
    <p:sldId id="302" r:id="rId37"/>
    <p:sldId id="303" r:id="rId38"/>
    <p:sldId id="304" r:id="rId39"/>
    <p:sldId id="305" r:id="rId40"/>
    <p:sldId id="306" r:id="rId41"/>
    <p:sldId id="307" r:id="rId42"/>
    <p:sldId id="308" r:id="rId43"/>
    <p:sldId id="309" r:id="rId44"/>
    <p:sldId id="310" r:id="rId45"/>
    <p:sldId id="311" r:id="rId46"/>
    <p:sldId id="312" r:id="rId47"/>
    <p:sldId id="313" r:id="rId48"/>
    <p:sldId id="314" r:id="rId49"/>
    <p:sldId id="316" r:id="rId50"/>
    <p:sldId id="319" r:id="rId51"/>
    <p:sldId id="320" r:id="rId52"/>
    <p:sldId id="321" r:id="rId53"/>
    <p:sldId id="324" r:id="rId54"/>
    <p:sldId id="325" r:id="rId55"/>
    <p:sldId id="326" r:id="rId56"/>
    <p:sldId id="327" r:id="rId57"/>
    <p:sldId id="328" r:id="rId58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332" autoAdjust="0"/>
  </p:normalViewPr>
  <p:slideViewPr>
    <p:cSldViewPr snapToGrid="0" snapToObjects="1" showGuides="1">
      <p:cViewPr varScale="1">
        <p:scale>
          <a:sx n="88" d="100"/>
          <a:sy n="88" d="100"/>
        </p:scale>
        <p:origin x="1306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6FE80-ABCF-234B-B8F6-14DCDB9918B0}" type="datetimeFigureOut">
              <a:rPr lang="fr-FR" smtClean="0"/>
              <a:pPr/>
              <a:t>02/11/2020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758249-5ABB-4049-97AE-9086F1DABCB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1694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58249-5ABB-4049-97AE-9086F1DABCB3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9949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306A4-7669-5342-AF85-80D63E9B05FC}" type="slidenum">
              <a:rPr lang="fr-FR" smtClean="0"/>
              <a:pPr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3428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E58B4-EBA6-254A-BD89-B29DBA603B2E}" type="datetimeFigureOut">
              <a:rPr lang="fr-FR" smtClean="0"/>
              <a:pPr/>
              <a:t>02/11/2020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B895E-B427-6B4B-85E0-406C7AC2196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E58B4-EBA6-254A-BD89-B29DBA603B2E}" type="datetimeFigureOut">
              <a:rPr lang="fr-FR" smtClean="0"/>
              <a:pPr/>
              <a:t>02/11/2020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B895E-B427-6B4B-85E0-406C7AC2196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E58B4-EBA6-254A-BD89-B29DBA603B2E}" type="datetimeFigureOut">
              <a:rPr lang="fr-FR" smtClean="0"/>
              <a:pPr/>
              <a:t>02/11/2020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B895E-B427-6B4B-85E0-406C7AC2196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E58B4-EBA6-254A-BD89-B29DBA603B2E}" type="datetimeFigureOut">
              <a:rPr lang="fr-FR" smtClean="0"/>
              <a:pPr/>
              <a:t>02/11/2020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B895E-B427-6B4B-85E0-406C7AC2196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E58B4-EBA6-254A-BD89-B29DBA603B2E}" type="datetimeFigureOut">
              <a:rPr lang="fr-FR" smtClean="0"/>
              <a:pPr/>
              <a:t>02/11/2020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B895E-B427-6B4B-85E0-406C7AC2196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E58B4-EBA6-254A-BD89-B29DBA603B2E}" type="datetimeFigureOut">
              <a:rPr lang="fr-FR" smtClean="0"/>
              <a:pPr/>
              <a:t>02/11/2020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B895E-B427-6B4B-85E0-406C7AC2196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E58B4-EBA6-254A-BD89-B29DBA603B2E}" type="datetimeFigureOut">
              <a:rPr lang="fr-FR" smtClean="0"/>
              <a:pPr/>
              <a:t>02/11/2020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B895E-B427-6B4B-85E0-406C7AC2196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E58B4-EBA6-254A-BD89-B29DBA603B2E}" type="datetimeFigureOut">
              <a:rPr lang="fr-FR" smtClean="0"/>
              <a:pPr/>
              <a:t>02/11/2020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B895E-B427-6B4B-85E0-406C7AC2196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E58B4-EBA6-254A-BD89-B29DBA603B2E}" type="datetimeFigureOut">
              <a:rPr lang="fr-FR" smtClean="0"/>
              <a:pPr/>
              <a:t>02/11/2020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B895E-B427-6B4B-85E0-406C7AC2196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E58B4-EBA6-254A-BD89-B29DBA603B2E}" type="datetimeFigureOut">
              <a:rPr lang="fr-FR" smtClean="0"/>
              <a:pPr/>
              <a:t>02/11/2020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B895E-B427-6B4B-85E0-406C7AC2196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E58B4-EBA6-254A-BD89-B29DBA603B2E}" type="datetimeFigureOut">
              <a:rPr lang="fr-FR" smtClean="0"/>
              <a:pPr/>
              <a:t>02/11/2020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B895E-B427-6B4B-85E0-406C7AC2196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E58B4-EBA6-254A-BD89-B29DBA603B2E}" type="datetimeFigureOut">
              <a:rPr lang="fr-FR" smtClean="0"/>
              <a:pPr/>
              <a:t>02/11/2020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B895E-B427-6B4B-85E0-406C7AC2196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d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4.png"/><Relationship Id="rId5" Type="http://schemas.openxmlformats.org/officeDocument/2006/relationships/image" Target="../media/image30.pdf"/><Relationship Id="rId4" Type="http://schemas.openxmlformats.org/officeDocument/2006/relationships/notesSlide" Target="../notesSlides/notesSlide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44808" y="167564"/>
            <a:ext cx="1774944" cy="859270"/>
          </a:xfrm>
        </p:spPr>
        <p:txBody>
          <a:bodyPr>
            <a:normAutofit/>
          </a:bodyPr>
          <a:lstStyle/>
          <a:p>
            <a:r>
              <a:rPr lang="fr-FR" sz="3200" b="1" dirty="0" err="1">
                <a:solidFill>
                  <a:srgbClr val="0070C0"/>
                </a:solidFill>
              </a:rPr>
              <a:t>Kapitel</a:t>
            </a:r>
            <a:r>
              <a:rPr lang="fr-FR" sz="3200" b="1" dirty="0">
                <a:solidFill>
                  <a:srgbClr val="0070C0"/>
                </a:solidFill>
              </a:rPr>
              <a:t> </a:t>
            </a:r>
            <a:r>
              <a:rPr lang="fr-FR" sz="3200" b="1" dirty="0" smtClean="0">
                <a:solidFill>
                  <a:srgbClr val="0070C0"/>
                </a:solidFill>
              </a:rPr>
              <a:t>8</a:t>
            </a:r>
            <a:endParaRPr lang="fr-FR" sz="3200" b="1" dirty="0">
              <a:solidFill>
                <a:srgbClr val="0070C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117" y="1476611"/>
            <a:ext cx="7010400" cy="4559300"/>
          </a:xfrm>
          <a:prstGeom prst="rect">
            <a:avLst/>
          </a:prstGeom>
        </p:spPr>
      </p:pic>
      <p:grpSp>
        <p:nvGrpSpPr>
          <p:cNvPr id="3" name="Grouper 14"/>
          <p:cNvGrpSpPr/>
          <p:nvPr/>
        </p:nvGrpSpPr>
        <p:grpSpPr>
          <a:xfrm>
            <a:off x="1497593" y="4295397"/>
            <a:ext cx="388075" cy="406818"/>
            <a:chOff x="6023970" y="515058"/>
            <a:chExt cx="388075" cy="406818"/>
          </a:xfrm>
        </p:grpSpPr>
        <p:sp>
          <p:nvSpPr>
            <p:cNvPr id="16" name="ZoneTexte 15"/>
            <p:cNvSpPr txBox="1"/>
            <p:nvPr/>
          </p:nvSpPr>
          <p:spPr>
            <a:xfrm>
              <a:off x="6068070" y="533801"/>
              <a:ext cx="301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1</a:t>
              </a:r>
            </a:p>
          </p:txBody>
        </p:sp>
        <p:sp>
          <p:nvSpPr>
            <p:cNvPr id="17" name="Ellipse 16"/>
            <p:cNvSpPr/>
            <p:nvPr/>
          </p:nvSpPr>
          <p:spPr>
            <a:xfrm>
              <a:off x="6023970" y="533801"/>
              <a:ext cx="388075" cy="38807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fr-FR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6068070" y="515058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/>
                <a:t>2</a:t>
              </a:r>
            </a:p>
          </p:txBody>
        </p:sp>
      </p:grpSp>
      <p:grpSp>
        <p:nvGrpSpPr>
          <p:cNvPr id="5" name="Grouper 18"/>
          <p:cNvGrpSpPr/>
          <p:nvPr/>
        </p:nvGrpSpPr>
        <p:grpSpPr>
          <a:xfrm>
            <a:off x="7539203" y="1890583"/>
            <a:ext cx="388075" cy="406818"/>
            <a:chOff x="6023970" y="515058"/>
            <a:chExt cx="388075" cy="406818"/>
          </a:xfrm>
        </p:grpSpPr>
        <p:sp>
          <p:nvSpPr>
            <p:cNvPr id="20" name="ZoneTexte 19"/>
            <p:cNvSpPr txBox="1"/>
            <p:nvPr/>
          </p:nvSpPr>
          <p:spPr>
            <a:xfrm>
              <a:off x="6068070" y="533801"/>
              <a:ext cx="301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1</a:t>
              </a:r>
            </a:p>
          </p:txBody>
        </p:sp>
        <p:sp>
          <p:nvSpPr>
            <p:cNvPr id="21" name="Ellipse 20"/>
            <p:cNvSpPr/>
            <p:nvPr/>
          </p:nvSpPr>
          <p:spPr>
            <a:xfrm>
              <a:off x="6023970" y="533801"/>
              <a:ext cx="388075" cy="38807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fr-FR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6068070" y="515058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/>
                <a:t>1</a:t>
              </a:r>
            </a:p>
          </p:txBody>
        </p:sp>
      </p:grpSp>
      <p:pic>
        <p:nvPicPr>
          <p:cNvPr id="25" name="Imag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3650" y="741084"/>
            <a:ext cx="4076700" cy="571500"/>
          </a:xfrm>
          <a:prstGeom prst="rect">
            <a:avLst/>
          </a:prstGeom>
        </p:spPr>
      </p:pic>
      <p:pic>
        <p:nvPicPr>
          <p:cNvPr id="6" name="gk9_KB_Track_02.37_K08_A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85668" y="76839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16718" t="27844" r="51892" b="31985"/>
          <a:stretch/>
        </p:blipFill>
        <p:spPr>
          <a:xfrm>
            <a:off x="263234" y="334322"/>
            <a:ext cx="5499933" cy="3775860"/>
          </a:xfrm>
          <a:prstGeom prst="rect">
            <a:avLst/>
          </a:prstGeom>
        </p:spPr>
      </p:pic>
      <p:sp>
        <p:nvSpPr>
          <p:cNvPr id="6" name="Espace réservé du contenu 4"/>
          <p:cNvSpPr>
            <a:spLocks noGrp="1"/>
          </p:cNvSpPr>
          <p:nvPr>
            <p:ph idx="1"/>
          </p:nvPr>
        </p:nvSpPr>
        <p:spPr>
          <a:xfrm>
            <a:off x="263234" y="4560074"/>
            <a:ext cx="8229600" cy="18684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 err="1" smtClean="0"/>
              <a:t>Text</a:t>
            </a:r>
            <a:r>
              <a:rPr lang="fr-FR" b="1" dirty="0" smtClean="0"/>
              <a:t> 2:</a:t>
            </a:r>
          </a:p>
          <a:p>
            <a:pPr marL="0" indent="0">
              <a:buNone/>
            </a:pPr>
            <a:r>
              <a:rPr lang="fr-FR" b="1" dirty="0" smtClean="0"/>
              <a:t>… </a:t>
            </a:r>
            <a:r>
              <a:rPr lang="fr-FR" b="1" dirty="0" err="1" smtClean="0"/>
              <a:t>und</a:t>
            </a:r>
            <a:r>
              <a:rPr lang="fr-FR" b="1" dirty="0" smtClean="0"/>
              <a:t> </a:t>
            </a:r>
            <a:r>
              <a:rPr lang="fr-FR" b="1" dirty="0"/>
              <a:t>links </a:t>
            </a:r>
            <a:r>
              <a:rPr lang="fr-FR" b="1" dirty="0" err="1"/>
              <a:t>neben</a:t>
            </a:r>
            <a:r>
              <a:rPr lang="fr-FR" b="1" dirty="0"/>
              <a:t> </a:t>
            </a:r>
            <a:r>
              <a:rPr lang="fr-FR" b="1" dirty="0" err="1"/>
              <a:t>dem</a:t>
            </a:r>
            <a:r>
              <a:rPr lang="fr-FR" b="1" dirty="0"/>
              <a:t> </a:t>
            </a:r>
            <a:r>
              <a:rPr lang="fr-FR" b="1" dirty="0" err="1"/>
              <a:t>Schreibtisch</a:t>
            </a:r>
            <a:r>
              <a:rPr lang="fr-FR" b="1" dirty="0"/>
              <a:t> </a:t>
            </a:r>
            <a:r>
              <a:rPr lang="fr-FR" b="1" dirty="0" err="1"/>
              <a:t>steht</a:t>
            </a:r>
            <a:r>
              <a:rPr lang="fr-FR" b="1" dirty="0"/>
              <a:t> </a:t>
            </a:r>
            <a:r>
              <a:rPr lang="fr-FR" b="1" dirty="0" err="1"/>
              <a:t>mein</a:t>
            </a:r>
            <a:r>
              <a:rPr lang="fr-FR" b="1" dirty="0"/>
              <a:t> </a:t>
            </a:r>
            <a:r>
              <a:rPr lang="fr-FR" b="1" dirty="0" err="1"/>
              <a:t>Sessel</a:t>
            </a:r>
            <a:r>
              <a:rPr lang="fr-FR" b="1" dirty="0"/>
              <a:t>. Er </a:t>
            </a:r>
            <a:r>
              <a:rPr lang="fr-FR" b="1" dirty="0" err="1"/>
              <a:t>ist</a:t>
            </a:r>
            <a:r>
              <a:rPr lang="fr-FR" b="1" dirty="0"/>
              <a:t> </a:t>
            </a:r>
            <a:r>
              <a:rPr lang="fr-FR" b="1" dirty="0" smtClean="0">
                <a:solidFill>
                  <a:srgbClr val="0070C0"/>
                </a:solidFill>
              </a:rPr>
              <a:t>rot</a:t>
            </a:r>
            <a:r>
              <a:rPr lang="fr-FR" b="1" dirty="0" smtClean="0"/>
              <a:t> …</a:t>
            </a:r>
            <a:endParaRPr lang="fr-FR" b="1" dirty="0"/>
          </a:p>
          <a:p>
            <a:endParaRPr lang="fr-FR" b="1" dirty="0"/>
          </a:p>
          <a:p>
            <a:endParaRPr lang="fr-FR" b="1" dirty="0"/>
          </a:p>
          <a:p>
            <a:endParaRPr lang="fr-FR" b="1" dirty="0"/>
          </a:p>
          <a:p>
            <a:endParaRPr lang="fr-FR" b="1" dirty="0"/>
          </a:p>
          <a:p>
            <a:endParaRPr lang="fr-FR" b="1" dirty="0"/>
          </a:p>
          <a:p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32014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47963" y="1613166"/>
            <a:ext cx="8229600" cy="4732215"/>
          </a:xfrm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rgbClr val="0070C0"/>
                </a:solidFill>
              </a:rPr>
              <a:t>Die Lampe </a:t>
            </a:r>
            <a:r>
              <a:rPr lang="fr-FR" sz="2800" b="1" dirty="0" err="1">
                <a:solidFill>
                  <a:srgbClr val="0070C0"/>
                </a:solidFill>
              </a:rPr>
              <a:t>ist</a:t>
            </a:r>
            <a:r>
              <a:rPr lang="fr-FR" sz="2800" b="1" dirty="0">
                <a:solidFill>
                  <a:srgbClr val="0070C0"/>
                </a:solidFill>
              </a:rPr>
              <a:t> </a:t>
            </a:r>
            <a:r>
              <a:rPr lang="fr-FR" sz="2800" b="1" dirty="0" err="1">
                <a:solidFill>
                  <a:srgbClr val="0070C0"/>
                </a:solidFill>
              </a:rPr>
              <a:t>Nummer</a:t>
            </a:r>
            <a:r>
              <a:rPr lang="fr-FR" sz="2800" b="1" dirty="0">
                <a:solidFill>
                  <a:srgbClr val="0070C0"/>
                </a:solidFill>
              </a:rPr>
              <a:t> 4. </a:t>
            </a:r>
          </a:p>
          <a:p>
            <a:r>
              <a:rPr lang="fr-FR" sz="2800" b="1" dirty="0" err="1">
                <a:solidFill>
                  <a:srgbClr val="0070C0"/>
                </a:solidFill>
              </a:rPr>
              <a:t>Das</a:t>
            </a:r>
            <a:r>
              <a:rPr lang="fr-FR" sz="2800" b="1" dirty="0">
                <a:solidFill>
                  <a:srgbClr val="0070C0"/>
                </a:solidFill>
              </a:rPr>
              <a:t> </a:t>
            </a:r>
            <a:r>
              <a:rPr lang="fr-FR" sz="2800" b="1" dirty="0" err="1">
                <a:solidFill>
                  <a:srgbClr val="0070C0"/>
                </a:solidFill>
              </a:rPr>
              <a:t>Bett</a:t>
            </a:r>
            <a:r>
              <a:rPr lang="fr-FR" sz="2800" b="1" dirty="0">
                <a:solidFill>
                  <a:srgbClr val="0070C0"/>
                </a:solidFill>
              </a:rPr>
              <a:t> </a:t>
            </a:r>
            <a:r>
              <a:rPr lang="fr-FR" sz="2800" b="1" dirty="0" err="1">
                <a:solidFill>
                  <a:srgbClr val="0070C0"/>
                </a:solidFill>
              </a:rPr>
              <a:t>ist</a:t>
            </a:r>
            <a:r>
              <a:rPr lang="fr-FR" sz="2800" b="1" dirty="0">
                <a:solidFill>
                  <a:srgbClr val="0070C0"/>
                </a:solidFill>
              </a:rPr>
              <a:t> </a:t>
            </a:r>
            <a:r>
              <a:rPr lang="fr-FR" sz="2800" b="1" dirty="0" err="1">
                <a:solidFill>
                  <a:srgbClr val="0070C0"/>
                </a:solidFill>
              </a:rPr>
              <a:t>Nummer</a:t>
            </a:r>
            <a:r>
              <a:rPr lang="fr-FR" sz="2800" b="1" dirty="0">
                <a:solidFill>
                  <a:srgbClr val="0070C0"/>
                </a:solidFill>
              </a:rPr>
              <a:t> 1.</a:t>
            </a:r>
          </a:p>
          <a:p>
            <a:r>
              <a:rPr lang="fr-FR" sz="2800" b="1" dirty="0" err="1">
                <a:solidFill>
                  <a:srgbClr val="0070C0"/>
                </a:solidFill>
              </a:rPr>
              <a:t>Das</a:t>
            </a:r>
            <a:r>
              <a:rPr lang="fr-FR" sz="2800" b="1" dirty="0">
                <a:solidFill>
                  <a:srgbClr val="0070C0"/>
                </a:solidFill>
              </a:rPr>
              <a:t> </a:t>
            </a:r>
            <a:r>
              <a:rPr lang="fr-FR" sz="2800" b="1" dirty="0" err="1">
                <a:solidFill>
                  <a:srgbClr val="0070C0"/>
                </a:solidFill>
              </a:rPr>
              <a:t>Regal</a:t>
            </a:r>
            <a:r>
              <a:rPr lang="fr-FR" sz="2800" b="1" dirty="0">
                <a:solidFill>
                  <a:srgbClr val="0070C0"/>
                </a:solidFill>
              </a:rPr>
              <a:t> </a:t>
            </a:r>
            <a:r>
              <a:rPr lang="fr-FR" sz="2800" b="1" dirty="0" err="1">
                <a:solidFill>
                  <a:srgbClr val="0070C0"/>
                </a:solidFill>
              </a:rPr>
              <a:t>ist</a:t>
            </a:r>
            <a:r>
              <a:rPr lang="fr-FR" sz="2800" b="1" dirty="0">
                <a:solidFill>
                  <a:srgbClr val="0070C0"/>
                </a:solidFill>
              </a:rPr>
              <a:t> </a:t>
            </a:r>
            <a:r>
              <a:rPr lang="fr-FR" sz="2800" b="1" dirty="0" err="1">
                <a:solidFill>
                  <a:srgbClr val="0070C0"/>
                </a:solidFill>
              </a:rPr>
              <a:t>Nummer</a:t>
            </a:r>
            <a:r>
              <a:rPr lang="fr-FR" sz="2800" b="1" dirty="0">
                <a:solidFill>
                  <a:srgbClr val="0070C0"/>
                </a:solidFill>
              </a:rPr>
              <a:t> 2. </a:t>
            </a:r>
          </a:p>
          <a:p>
            <a:r>
              <a:rPr lang="fr-FR" sz="2800" b="1" dirty="0">
                <a:solidFill>
                  <a:srgbClr val="0070C0"/>
                </a:solidFill>
              </a:rPr>
              <a:t>Der </a:t>
            </a:r>
            <a:r>
              <a:rPr lang="fr-FR" sz="2800" b="1" dirty="0" err="1">
                <a:solidFill>
                  <a:srgbClr val="0070C0"/>
                </a:solidFill>
              </a:rPr>
              <a:t>Schrank</a:t>
            </a:r>
            <a:r>
              <a:rPr lang="fr-FR" sz="2800" b="1" dirty="0">
                <a:solidFill>
                  <a:srgbClr val="0070C0"/>
                </a:solidFill>
              </a:rPr>
              <a:t> </a:t>
            </a:r>
            <a:r>
              <a:rPr lang="fr-FR" sz="2800" b="1" dirty="0" err="1">
                <a:solidFill>
                  <a:srgbClr val="0070C0"/>
                </a:solidFill>
              </a:rPr>
              <a:t>ist</a:t>
            </a:r>
            <a:r>
              <a:rPr lang="fr-FR" sz="2800" b="1" dirty="0">
                <a:solidFill>
                  <a:srgbClr val="0070C0"/>
                </a:solidFill>
              </a:rPr>
              <a:t> </a:t>
            </a:r>
            <a:r>
              <a:rPr lang="fr-FR" sz="2800" b="1" dirty="0" err="1">
                <a:solidFill>
                  <a:srgbClr val="0070C0"/>
                </a:solidFill>
              </a:rPr>
              <a:t>Nummer</a:t>
            </a:r>
            <a:r>
              <a:rPr lang="fr-FR" sz="2800" b="1" dirty="0">
                <a:solidFill>
                  <a:srgbClr val="0070C0"/>
                </a:solidFill>
              </a:rPr>
              <a:t> 3.</a:t>
            </a:r>
          </a:p>
          <a:p>
            <a:r>
              <a:rPr lang="fr-FR" sz="2800" b="1" dirty="0">
                <a:solidFill>
                  <a:srgbClr val="0070C0"/>
                </a:solidFill>
              </a:rPr>
              <a:t>Die </a:t>
            </a:r>
            <a:r>
              <a:rPr lang="fr-FR" sz="2800" b="1" dirty="0" err="1">
                <a:solidFill>
                  <a:srgbClr val="0070C0"/>
                </a:solidFill>
              </a:rPr>
              <a:t>Garderobe</a:t>
            </a:r>
            <a:r>
              <a:rPr lang="fr-FR" sz="2800" b="1" dirty="0">
                <a:solidFill>
                  <a:srgbClr val="0070C0"/>
                </a:solidFill>
              </a:rPr>
              <a:t> </a:t>
            </a:r>
            <a:r>
              <a:rPr lang="fr-FR" sz="2800" b="1" dirty="0" err="1">
                <a:solidFill>
                  <a:srgbClr val="0070C0"/>
                </a:solidFill>
              </a:rPr>
              <a:t>ist</a:t>
            </a:r>
            <a:r>
              <a:rPr lang="fr-FR" sz="2800" b="1" dirty="0">
                <a:solidFill>
                  <a:srgbClr val="0070C0"/>
                </a:solidFill>
              </a:rPr>
              <a:t> </a:t>
            </a:r>
            <a:r>
              <a:rPr lang="fr-FR" sz="2800" b="1" dirty="0" err="1">
                <a:solidFill>
                  <a:srgbClr val="0070C0"/>
                </a:solidFill>
              </a:rPr>
              <a:t>Nummer</a:t>
            </a:r>
            <a:r>
              <a:rPr lang="fr-FR" sz="2800" b="1" dirty="0" smtClean="0">
                <a:solidFill>
                  <a:srgbClr val="0070C0"/>
                </a:solidFill>
              </a:rPr>
              <a:t> 8.</a:t>
            </a:r>
          </a:p>
          <a:p>
            <a:r>
              <a:rPr lang="fr-FR" sz="2800" b="1" dirty="0">
                <a:solidFill>
                  <a:srgbClr val="0070C0"/>
                </a:solidFill>
              </a:rPr>
              <a:t>Der </a:t>
            </a:r>
            <a:r>
              <a:rPr lang="fr-FR" sz="2800" b="1" dirty="0" err="1">
                <a:solidFill>
                  <a:srgbClr val="0070C0"/>
                </a:solidFill>
              </a:rPr>
              <a:t>Teppich</a:t>
            </a:r>
            <a:r>
              <a:rPr lang="fr-FR" sz="2800" b="1" dirty="0">
                <a:solidFill>
                  <a:srgbClr val="0070C0"/>
                </a:solidFill>
              </a:rPr>
              <a:t> </a:t>
            </a:r>
            <a:r>
              <a:rPr lang="fr-FR" sz="2800" b="1" dirty="0" err="1">
                <a:solidFill>
                  <a:srgbClr val="0070C0"/>
                </a:solidFill>
              </a:rPr>
              <a:t>ist</a:t>
            </a:r>
            <a:r>
              <a:rPr lang="fr-FR" sz="2800" b="1" dirty="0">
                <a:solidFill>
                  <a:srgbClr val="0070C0"/>
                </a:solidFill>
              </a:rPr>
              <a:t> </a:t>
            </a:r>
            <a:r>
              <a:rPr lang="fr-FR" sz="2800" b="1" dirty="0" err="1">
                <a:solidFill>
                  <a:srgbClr val="0070C0"/>
                </a:solidFill>
              </a:rPr>
              <a:t>Nummer</a:t>
            </a:r>
            <a:r>
              <a:rPr lang="fr-FR" sz="2800" b="1" dirty="0">
                <a:solidFill>
                  <a:srgbClr val="0070C0"/>
                </a:solidFill>
              </a:rPr>
              <a:t> 5</a:t>
            </a:r>
            <a:r>
              <a:rPr lang="fr-FR" sz="2800" b="1" dirty="0" smtClean="0">
                <a:solidFill>
                  <a:srgbClr val="0070C0"/>
                </a:solidFill>
              </a:rPr>
              <a:t>.</a:t>
            </a:r>
          </a:p>
          <a:p>
            <a:r>
              <a:rPr lang="fr-FR" sz="2800" b="1" dirty="0" smtClean="0">
                <a:solidFill>
                  <a:srgbClr val="0070C0"/>
                </a:solidFill>
              </a:rPr>
              <a:t>Die </a:t>
            </a:r>
            <a:r>
              <a:rPr lang="fr-FR" sz="2800" b="1" dirty="0" err="1" smtClean="0">
                <a:solidFill>
                  <a:srgbClr val="0070C0"/>
                </a:solidFill>
              </a:rPr>
              <a:t>Wand</a:t>
            </a:r>
            <a:r>
              <a:rPr lang="fr-FR" sz="2800" b="1" dirty="0" smtClean="0">
                <a:solidFill>
                  <a:srgbClr val="0070C0"/>
                </a:solidFill>
              </a:rPr>
              <a:t> </a:t>
            </a:r>
            <a:r>
              <a:rPr lang="fr-FR" sz="2800" b="1" dirty="0" err="1" smtClean="0">
                <a:solidFill>
                  <a:srgbClr val="0070C0"/>
                </a:solidFill>
              </a:rPr>
              <a:t>ist</a:t>
            </a:r>
            <a:r>
              <a:rPr lang="fr-FR" sz="2800" b="1" dirty="0" smtClean="0">
                <a:solidFill>
                  <a:srgbClr val="0070C0"/>
                </a:solidFill>
              </a:rPr>
              <a:t> </a:t>
            </a:r>
            <a:r>
              <a:rPr lang="fr-FR" sz="2800" b="1" dirty="0" err="1" smtClean="0">
                <a:solidFill>
                  <a:srgbClr val="0070C0"/>
                </a:solidFill>
              </a:rPr>
              <a:t>Nummer</a:t>
            </a:r>
            <a:r>
              <a:rPr lang="fr-FR" sz="2800" b="1" dirty="0" smtClean="0">
                <a:solidFill>
                  <a:srgbClr val="0070C0"/>
                </a:solidFill>
              </a:rPr>
              <a:t> 7.</a:t>
            </a:r>
          </a:p>
          <a:p>
            <a:r>
              <a:rPr lang="fr-FR" sz="2800" b="1" dirty="0">
                <a:solidFill>
                  <a:srgbClr val="0070C0"/>
                </a:solidFill>
              </a:rPr>
              <a:t>Die </a:t>
            </a:r>
            <a:r>
              <a:rPr lang="fr-FR" sz="2800" b="1" dirty="0" err="1">
                <a:solidFill>
                  <a:srgbClr val="0070C0"/>
                </a:solidFill>
              </a:rPr>
              <a:t>Decke</a:t>
            </a:r>
            <a:r>
              <a:rPr lang="fr-FR" sz="2800" b="1" dirty="0">
                <a:solidFill>
                  <a:srgbClr val="0070C0"/>
                </a:solidFill>
              </a:rPr>
              <a:t> </a:t>
            </a:r>
            <a:r>
              <a:rPr lang="fr-FR" sz="2800" b="1" dirty="0" err="1">
                <a:solidFill>
                  <a:srgbClr val="0070C0"/>
                </a:solidFill>
              </a:rPr>
              <a:t>ist</a:t>
            </a:r>
            <a:r>
              <a:rPr lang="fr-FR" sz="2800" b="1" dirty="0">
                <a:solidFill>
                  <a:srgbClr val="0070C0"/>
                </a:solidFill>
              </a:rPr>
              <a:t> </a:t>
            </a:r>
            <a:r>
              <a:rPr lang="fr-FR" sz="2800" b="1" dirty="0" err="1">
                <a:solidFill>
                  <a:srgbClr val="0070C0"/>
                </a:solidFill>
              </a:rPr>
              <a:t>Nummer</a:t>
            </a:r>
            <a:r>
              <a:rPr lang="fr-FR" sz="2800" b="1" dirty="0">
                <a:solidFill>
                  <a:srgbClr val="0070C0"/>
                </a:solidFill>
              </a:rPr>
              <a:t> 6.</a:t>
            </a:r>
          </a:p>
          <a:p>
            <a:r>
              <a:rPr lang="fr-FR" sz="2800" b="1" dirty="0" err="1">
                <a:solidFill>
                  <a:srgbClr val="0070C0"/>
                </a:solidFill>
              </a:rPr>
              <a:t>Das</a:t>
            </a:r>
            <a:r>
              <a:rPr lang="fr-FR" sz="2800" b="1" dirty="0">
                <a:solidFill>
                  <a:srgbClr val="0070C0"/>
                </a:solidFill>
              </a:rPr>
              <a:t> Poster - </a:t>
            </a:r>
          </a:p>
          <a:p>
            <a:endParaRPr lang="fr-FR" b="1" dirty="0">
              <a:solidFill>
                <a:srgbClr val="0070C0"/>
              </a:solidFill>
            </a:endParaRPr>
          </a:p>
          <a:p>
            <a:endParaRPr lang="fr-FR" b="1" dirty="0">
              <a:solidFill>
                <a:srgbClr val="0070C0"/>
              </a:solidFill>
            </a:endParaRPr>
          </a:p>
          <a:p>
            <a:endParaRPr lang="fr-FR" b="1" dirty="0">
              <a:solidFill>
                <a:srgbClr val="0070C0"/>
              </a:solidFill>
            </a:endParaRPr>
          </a:p>
          <a:p>
            <a:endParaRPr lang="fr-FR" b="1" dirty="0">
              <a:solidFill>
                <a:srgbClr val="0070C0"/>
              </a:solidFill>
            </a:endParaRPr>
          </a:p>
          <a:p>
            <a:endParaRPr lang="fr-FR" b="1" dirty="0">
              <a:solidFill>
                <a:srgbClr val="0070C0"/>
              </a:solidFill>
            </a:endParaRPr>
          </a:p>
          <a:p>
            <a:endParaRPr lang="fr-FR" b="1" dirty="0">
              <a:solidFill>
                <a:srgbClr val="0070C0"/>
              </a:solidFill>
            </a:endParaRPr>
          </a:p>
          <a:p>
            <a:endParaRPr lang="fr-FR" b="1" dirty="0">
              <a:solidFill>
                <a:srgbClr val="0070C0"/>
              </a:solidFill>
            </a:endParaRPr>
          </a:p>
          <a:p>
            <a:endParaRPr lang="fr-FR" b="1" dirty="0">
              <a:solidFill>
                <a:srgbClr val="0070C0"/>
              </a:solidFill>
            </a:endParaRPr>
          </a:p>
          <a:p>
            <a:endParaRPr lang="fr-FR" b="1" dirty="0">
              <a:solidFill>
                <a:srgbClr val="0070C0"/>
              </a:solidFill>
            </a:endParaRPr>
          </a:p>
          <a:p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5606" t="40975" r="24865" b="45609"/>
          <a:stretch/>
        </p:blipFill>
        <p:spPr>
          <a:xfrm>
            <a:off x="110836" y="301603"/>
            <a:ext cx="6759647" cy="98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5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74072" y="1521310"/>
            <a:ext cx="8229600" cy="4872943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Der </a:t>
            </a:r>
            <a:r>
              <a:rPr lang="fr-FR" b="1" dirty="0" err="1">
                <a:solidFill>
                  <a:srgbClr val="0070C0"/>
                </a:solidFill>
              </a:rPr>
              <a:t>Papierkorb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ist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Nummer</a:t>
            </a:r>
            <a:r>
              <a:rPr lang="fr-FR" b="1" dirty="0">
                <a:solidFill>
                  <a:srgbClr val="0070C0"/>
                </a:solidFill>
              </a:rPr>
              <a:t> 12.</a:t>
            </a:r>
          </a:p>
          <a:p>
            <a:r>
              <a:rPr lang="fr-FR" b="1" dirty="0">
                <a:solidFill>
                  <a:srgbClr val="0070C0"/>
                </a:solidFill>
              </a:rPr>
              <a:t>Der </a:t>
            </a:r>
            <a:r>
              <a:rPr lang="fr-FR" b="1" dirty="0" err="1">
                <a:solidFill>
                  <a:srgbClr val="0070C0"/>
                </a:solidFill>
              </a:rPr>
              <a:t>Sessel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ist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Nummer</a:t>
            </a:r>
            <a:r>
              <a:rPr lang="fr-FR" b="1" dirty="0">
                <a:solidFill>
                  <a:srgbClr val="0070C0"/>
                </a:solidFill>
              </a:rPr>
              <a:t> 14.</a:t>
            </a:r>
          </a:p>
          <a:p>
            <a:r>
              <a:rPr lang="fr-FR" b="1" dirty="0">
                <a:solidFill>
                  <a:srgbClr val="0070C0"/>
                </a:solidFill>
              </a:rPr>
              <a:t>Der </a:t>
            </a:r>
            <a:r>
              <a:rPr lang="fr-FR" b="1" dirty="0" err="1">
                <a:solidFill>
                  <a:srgbClr val="0070C0"/>
                </a:solidFill>
              </a:rPr>
              <a:t>Schreibtisch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ist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Nummer</a:t>
            </a:r>
            <a:r>
              <a:rPr lang="fr-FR" b="1" dirty="0">
                <a:solidFill>
                  <a:srgbClr val="0070C0"/>
                </a:solidFill>
              </a:rPr>
              <a:t> 10.</a:t>
            </a:r>
          </a:p>
          <a:p>
            <a:r>
              <a:rPr lang="fr-FR" b="1" dirty="0">
                <a:solidFill>
                  <a:srgbClr val="0070C0"/>
                </a:solidFill>
              </a:rPr>
              <a:t>Die </a:t>
            </a:r>
            <a:r>
              <a:rPr lang="fr-FR" b="1" dirty="0" err="1">
                <a:solidFill>
                  <a:srgbClr val="0070C0"/>
                </a:solidFill>
              </a:rPr>
              <a:t>Ecke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ist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Nummer</a:t>
            </a:r>
            <a:r>
              <a:rPr lang="fr-FR" b="1" dirty="0">
                <a:solidFill>
                  <a:srgbClr val="0070C0"/>
                </a:solidFill>
              </a:rPr>
              <a:t> 9.</a:t>
            </a:r>
          </a:p>
          <a:p>
            <a:r>
              <a:rPr lang="fr-FR" b="1" dirty="0" err="1">
                <a:solidFill>
                  <a:srgbClr val="0070C0"/>
                </a:solidFill>
              </a:rPr>
              <a:t>Das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Fenster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ist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Nummer</a:t>
            </a:r>
            <a:r>
              <a:rPr lang="fr-FR" b="1" dirty="0">
                <a:solidFill>
                  <a:srgbClr val="0070C0"/>
                </a:solidFill>
              </a:rPr>
              <a:t> 15.</a:t>
            </a:r>
          </a:p>
          <a:p>
            <a:r>
              <a:rPr lang="fr-FR" b="1" dirty="0">
                <a:solidFill>
                  <a:srgbClr val="0070C0"/>
                </a:solidFill>
              </a:rPr>
              <a:t>Der Boden </a:t>
            </a:r>
            <a:r>
              <a:rPr lang="fr-FR" b="1" dirty="0" err="1">
                <a:solidFill>
                  <a:srgbClr val="0070C0"/>
                </a:solidFill>
              </a:rPr>
              <a:t>ist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Nummer</a:t>
            </a:r>
            <a:r>
              <a:rPr lang="fr-FR" b="1" dirty="0">
                <a:solidFill>
                  <a:srgbClr val="0070C0"/>
                </a:solidFill>
              </a:rPr>
              <a:t> 13.</a:t>
            </a:r>
          </a:p>
          <a:p>
            <a:r>
              <a:rPr lang="fr-FR" b="1" dirty="0">
                <a:solidFill>
                  <a:srgbClr val="0070C0"/>
                </a:solidFill>
              </a:rPr>
              <a:t>Der </a:t>
            </a:r>
            <a:r>
              <a:rPr lang="fr-FR" b="1" dirty="0" err="1">
                <a:solidFill>
                  <a:srgbClr val="0070C0"/>
                </a:solidFill>
              </a:rPr>
              <a:t>Stuhl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ist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Nummer</a:t>
            </a:r>
            <a:r>
              <a:rPr lang="fr-FR" b="1" dirty="0">
                <a:solidFill>
                  <a:srgbClr val="0070C0"/>
                </a:solidFill>
              </a:rPr>
              <a:t> 11</a:t>
            </a:r>
            <a:r>
              <a:rPr lang="fr-FR" b="1" dirty="0" smtClean="0">
                <a:solidFill>
                  <a:srgbClr val="0070C0"/>
                </a:solidFill>
              </a:rPr>
              <a:t>.</a:t>
            </a:r>
            <a:endParaRPr lang="fr-FR" b="1" dirty="0">
              <a:solidFill>
                <a:srgbClr val="0070C0"/>
              </a:solidFill>
            </a:endParaRPr>
          </a:p>
          <a:p>
            <a:endParaRPr lang="fr-FR" b="1" dirty="0">
              <a:solidFill>
                <a:srgbClr val="0070C0"/>
              </a:solidFill>
            </a:endParaRPr>
          </a:p>
          <a:p>
            <a:endParaRPr lang="fr-FR" b="1" dirty="0">
              <a:solidFill>
                <a:srgbClr val="0070C0"/>
              </a:solidFill>
            </a:endParaRPr>
          </a:p>
          <a:p>
            <a:endParaRPr lang="fr-FR" b="1" dirty="0">
              <a:solidFill>
                <a:srgbClr val="0070C0"/>
              </a:solidFill>
            </a:endParaRPr>
          </a:p>
          <a:p>
            <a:endParaRPr lang="fr-FR" b="1" dirty="0">
              <a:solidFill>
                <a:srgbClr val="0070C0"/>
              </a:solidFill>
            </a:endParaRPr>
          </a:p>
          <a:p>
            <a:endParaRPr lang="fr-FR" b="1" dirty="0">
              <a:solidFill>
                <a:srgbClr val="0070C0"/>
              </a:solidFill>
            </a:endParaRPr>
          </a:p>
          <a:p>
            <a:endParaRPr lang="fr-FR" b="1" dirty="0">
              <a:solidFill>
                <a:srgbClr val="0070C0"/>
              </a:solidFill>
            </a:endParaRPr>
          </a:p>
          <a:p>
            <a:endParaRPr lang="fr-FR" b="1" dirty="0">
              <a:solidFill>
                <a:srgbClr val="0070C0"/>
              </a:solidFill>
            </a:endParaRPr>
          </a:p>
          <a:p>
            <a:endParaRPr lang="fr-FR" b="1" dirty="0">
              <a:solidFill>
                <a:srgbClr val="0070C0"/>
              </a:solidFill>
            </a:endParaRPr>
          </a:p>
          <a:p>
            <a:endParaRPr lang="fr-FR" b="1" dirty="0">
              <a:solidFill>
                <a:srgbClr val="0070C0"/>
              </a:solidFill>
            </a:endParaRPr>
          </a:p>
          <a:p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l="25606" t="40975" r="24865" b="54313"/>
          <a:stretch/>
        </p:blipFill>
        <p:spPr>
          <a:xfrm>
            <a:off x="110836" y="301603"/>
            <a:ext cx="6759647" cy="34494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l="25606" t="53760" r="24865" b="39302"/>
          <a:stretch/>
        </p:blipFill>
        <p:spPr>
          <a:xfrm>
            <a:off x="110835" y="729673"/>
            <a:ext cx="6759647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3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200" y="1678328"/>
            <a:ext cx="8229600" cy="10925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400" dirty="0" err="1"/>
              <a:t>Was</a:t>
            </a:r>
            <a:r>
              <a:rPr lang="fr-FR" sz="4400" dirty="0"/>
              <a:t> </a:t>
            </a:r>
            <a:r>
              <a:rPr lang="fr-FR" sz="4400" dirty="0" err="1"/>
              <a:t>steht</a:t>
            </a:r>
            <a:r>
              <a:rPr lang="fr-FR" sz="4400" dirty="0"/>
              <a:t> vor </a:t>
            </a:r>
            <a:r>
              <a:rPr lang="fr-FR" sz="4400" dirty="0" err="1"/>
              <a:t>dem</a:t>
            </a:r>
            <a:r>
              <a:rPr lang="fr-FR" sz="4400" dirty="0"/>
              <a:t> </a:t>
            </a:r>
            <a:r>
              <a:rPr lang="fr-FR" sz="4400" dirty="0" err="1"/>
              <a:t>Regal</a:t>
            </a:r>
            <a:r>
              <a:rPr lang="fr-FR" sz="4400" dirty="0"/>
              <a:t>? </a:t>
            </a:r>
          </a:p>
          <a:p>
            <a:pPr marL="0" indent="0" algn="ctr">
              <a:buNone/>
            </a:pPr>
            <a:endParaRPr lang="fr-FR" dirty="0"/>
          </a:p>
          <a:p>
            <a:endParaRPr lang="fr-FR" dirty="0">
              <a:solidFill>
                <a:srgbClr val="FF0000"/>
              </a:solidFill>
            </a:endParaRPr>
          </a:p>
          <a:p>
            <a:endParaRPr lang="fr-FR" dirty="0">
              <a:solidFill>
                <a:srgbClr val="FF0000"/>
              </a:solidFill>
            </a:endParaRP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contenu 4"/>
          <p:cNvSpPr txBox="1">
            <a:spLocks/>
          </p:cNvSpPr>
          <p:nvPr/>
        </p:nvSpPr>
        <p:spPr>
          <a:xfrm>
            <a:off x="457200" y="3188473"/>
            <a:ext cx="8229600" cy="1092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fr-FR" sz="4400" b="1" dirty="0" smtClean="0">
                <a:solidFill>
                  <a:srgbClr val="0070C0"/>
                </a:solidFill>
              </a:rPr>
              <a:t>Vor </a:t>
            </a:r>
            <a:r>
              <a:rPr lang="fr-FR" sz="4400" b="1" dirty="0" err="1" smtClean="0">
                <a:solidFill>
                  <a:srgbClr val="0070C0"/>
                </a:solidFill>
              </a:rPr>
              <a:t>dem</a:t>
            </a:r>
            <a:r>
              <a:rPr lang="fr-FR" sz="4400" b="1" dirty="0" smtClean="0">
                <a:solidFill>
                  <a:srgbClr val="0070C0"/>
                </a:solidFill>
              </a:rPr>
              <a:t> </a:t>
            </a:r>
            <a:r>
              <a:rPr lang="fr-FR" sz="4400" b="1" dirty="0" err="1" smtClean="0">
                <a:solidFill>
                  <a:srgbClr val="0070C0"/>
                </a:solidFill>
              </a:rPr>
              <a:t>Regal</a:t>
            </a:r>
            <a:r>
              <a:rPr lang="fr-FR" sz="4400" b="1" dirty="0" smtClean="0">
                <a:solidFill>
                  <a:srgbClr val="0070C0"/>
                </a:solidFill>
              </a:rPr>
              <a:t> </a:t>
            </a:r>
            <a:r>
              <a:rPr lang="fr-FR" sz="4400" b="1" dirty="0" err="1" smtClean="0">
                <a:solidFill>
                  <a:srgbClr val="0070C0"/>
                </a:solidFill>
              </a:rPr>
              <a:t>steht</a:t>
            </a:r>
            <a:r>
              <a:rPr lang="fr-FR" sz="4400" b="1" dirty="0" smtClean="0">
                <a:solidFill>
                  <a:srgbClr val="0070C0"/>
                </a:solidFill>
              </a:rPr>
              <a:t> </a:t>
            </a:r>
            <a:r>
              <a:rPr lang="fr-FR" sz="4400" b="1" dirty="0" err="1" smtClean="0">
                <a:solidFill>
                  <a:srgbClr val="0070C0"/>
                </a:solidFill>
              </a:rPr>
              <a:t>ein</a:t>
            </a:r>
            <a:r>
              <a:rPr lang="fr-FR" sz="4400" b="1" dirty="0" smtClean="0">
                <a:solidFill>
                  <a:srgbClr val="0070C0"/>
                </a:solidFill>
              </a:rPr>
              <a:t> </a:t>
            </a:r>
            <a:r>
              <a:rPr lang="fr-FR" sz="4400" b="1" dirty="0" err="1" smtClean="0">
                <a:solidFill>
                  <a:srgbClr val="0070C0"/>
                </a:solidFill>
              </a:rPr>
              <a:t>Bett</a:t>
            </a:r>
            <a:r>
              <a:rPr lang="fr-FR" sz="4400" b="1" dirty="0" smtClean="0">
                <a:solidFill>
                  <a:srgbClr val="0070C0"/>
                </a:solidFill>
              </a:rPr>
              <a:t>.</a:t>
            </a:r>
          </a:p>
          <a:p>
            <a:pPr marL="0" indent="0" algn="ctr">
              <a:buFont typeface="Arial"/>
              <a:buNone/>
            </a:pPr>
            <a:endParaRPr lang="fr-FR" dirty="0" smtClean="0"/>
          </a:p>
          <a:p>
            <a:endParaRPr lang="fr-FR" dirty="0" smtClean="0">
              <a:solidFill>
                <a:srgbClr val="FF0000"/>
              </a:solidFill>
            </a:endParaRPr>
          </a:p>
          <a:p>
            <a:endParaRPr lang="fr-FR" dirty="0" smtClean="0">
              <a:solidFill>
                <a:srgbClr val="FF0000"/>
              </a:solidFill>
            </a:endParaRP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25153" t="38785" r="28115" b="55554"/>
          <a:stretch/>
        </p:blipFill>
        <p:spPr>
          <a:xfrm>
            <a:off x="120801" y="246929"/>
            <a:ext cx="8565999" cy="55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52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200" y="1678328"/>
            <a:ext cx="8229600" cy="100021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400" dirty="0" err="1"/>
              <a:t>Was</a:t>
            </a:r>
            <a:r>
              <a:rPr lang="fr-FR" sz="4400" dirty="0"/>
              <a:t> </a:t>
            </a:r>
            <a:r>
              <a:rPr lang="fr-FR" sz="4400" dirty="0" err="1"/>
              <a:t>liegt</a:t>
            </a:r>
            <a:r>
              <a:rPr lang="fr-FR" sz="4400" dirty="0"/>
              <a:t> </a:t>
            </a:r>
            <a:r>
              <a:rPr lang="fr-FR" sz="4400" dirty="0" err="1"/>
              <a:t>neben</a:t>
            </a:r>
            <a:r>
              <a:rPr lang="fr-FR" sz="4400" dirty="0"/>
              <a:t> </a:t>
            </a:r>
            <a:r>
              <a:rPr lang="fr-FR" sz="4400" dirty="0" err="1"/>
              <a:t>dem</a:t>
            </a:r>
            <a:r>
              <a:rPr lang="fr-FR" sz="4400" dirty="0"/>
              <a:t> </a:t>
            </a:r>
            <a:r>
              <a:rPr lang="fr-FR" sz="4400" dirty="0" err="1"/>
              <a:t>Bett</a:t>
            </a:r>
            <a:r>
              <a:rPr lang="fr-FR" sz="4400" dirty="0"/>
              <a:t>?</a:t>
            </a:r>
          </a:p>
          <a:p>
            <a:pPr marL="0" indent="0" algn="ctr">
              <a:buNone/>
            </a:pPr>
            <a:endParaRPr lang="fr-FR" dirty="0"/>
          </a:p>
          <a:p>
            <a:endParaRPr lang="fr-FR" dirty="0">
              <a:solidFill>
                <a:srgbClr val="FF0000"/>
              </a:solidFill>
            </a:endParaRPr>
          </a:p>
          <a:p>
            <a:endParaRPr lang="fr-FR" dirty="0">
              <a:solidFill>
                <a:srgbClr val="FF0000"/>
              </a:solidFill>
            </a:endParaRP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contenu 4"/>
          <p:cNvSpPr txBox="1">
            <a:spLocks/>
          </p:cNvSpPr>
          <p:nvPr/>
        </p:nvSpPr>
        <p:spPr>
          <a:xfrm>
            <a:off x="457200" y="2837492"/>
            <a:ext cx="8229600" cy="4872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endParaRPr lang="fr-FR" sz="4400" b="1" dirty="0" smtClean="0">
              <a:solidFill>
                <a:srgbClr val="0070C0"/>
              </a:solidFill>
            </a:endParaRPr>
          </a:p>
          <a:p>
            <a:pPr marL="0" indent="0" algn="ctr">
              <a:buFont typeface="Arial"/>
              <a:buNone/>
            </a:pPr>
            <a:r>
              <a:rPr lang="fr-FR" sz="4400" b="1" dirty="0" err="1" smtClean="0">
                <a:solidFill>
                  <a:srgbClr val="0070C0"/>
                </a:solidFill>
              </a:rPr>
              <a:t>Neben</a:t>
            </a:r>
            <a:r>
              <a:rPr lang="fr-FR" sz="4400" b="1" dirty="0" smtClean="0">
                <a:solidFill>
                  <a:srgbClr val="0070C0"/>
                </a:solidFill>
              </a:rPr>
              <a:t> </a:t>
            </a:r>
            <a:r>
              <a:rPr lang="fr-FR" sz="4400" b="1" dirty="0" err="1" smtClean="0">
                <a:solidFill>
                  <a:srgbClr val="0070C0"/>
                </a:solidFill>
              </a:rPr>
              <a:t>dem</a:t>
            </a:r>
            <a:r>
              <a:rPr lang="fr-FR" sz="4400" b="1" dirty="0" smtClean="0">
                <a:solidFill>
                  <a:srgbClr val="0070C0"/>
                </a:solidFill>
              </a:rPr>
              <a:t> </a:t>
            </a:r>
            <a:r>
              <a:rPr lang="fr-FR" sz="4400" b="1" dirty="0" err="1" smtClean="0">
                <a:solidFill>
                  <a:srgbClr val="0070C0"/>
                </a:solidFill>
              </a:rPr>
              <a:t>Bett</a:t>
            </a:r>
            <a:r>
              <a:rPr lang="fr-FR" sz="4400" b="1" dirty="0" smtClean="0">
                <a:solidFill>
                  <a:srgbClr val="0070C0"/>
                </a:solidFill>
              </a:rPr>
              <a:t> </a:t>
            </a:r>
            <a:r>
              <a:rPr lang="fr-FR" sz="4400" b="1" dirty="0" err="1" smtClean="0">
                <a:solidFill>
                  <a:srgbClr val="0070C0"/>
                </a:solidFill>
              </a:rPr>
              <a:t>liegt</a:t>
            </a:r>
            <a:r>
              <a:rPr lang="fr-FR" sz="4400" b="1" dirty="0" smtClean="0">
                <a:solidFill>
                  <a:srgbClr val="0070C0"/>
                </a:solidFill>
              </a:rPr>
              <a:t> </a:t>
            </a:r>
            <a:r>
              <a:rPr lang="fr-FR" sz="4400" b="1" dirty="0" err="1" smtClean="0">
                <a:solidFill>
                  <a:srgbClr val="0070C0"/>
                </a:solidFill>
              </a:rPr>
              <a:t>ein</a:t>
            </a:r>
            <a:r>
              <a:rPr lang="fr-FR" sz="4400" b="1" dirty="0" smtClean="0">
                <a:solidFill>
                  <a:srgbClr val="0070C0"/>
                </a:solidFill>
              </a:rPr>
              <a:t> </a:t>
            </a:r>
            <a:r>
              <a:rPr lang="fr-FR" sz="4400" b="1" dirty="0" err="1" smtClean="0">
                <a:solidFill>
                  <a:srgbClr val="0070C0"/>
                </a:solidFill>
              </a:rPr>
              <a:t>Teppich</a:t>
            </a:r>
            <a:r>
              <a:rPr lang="fr-FR" sz="4400" b="1" dirty="0" smtClean="0">
                <a:solidFill>
                  <a:srgbClr val="0070C0"/>
                </a:solidFill>
              </a:rPr>
              <a:t>.</a:t>
            </a:r>
          </a:p>
          <a:p>
            <a:pPr marL="0" indent="0" algn="ctr">
              <a:buFont typeface="Arial"/>
              <a:buNone/>
            </a:pPr>
            <a:endParaRPr lang="fr-FR" b="1" dirty="0" smtClean="0">
              <a:solidFill>
                <a:srgbClr val="0070C0"/>
              </a:solidFill>
            </a:endParaRPr>
          </a:p>
          <a:p>
            <a:endParaRPr lang="fr-FR" b="1" dirty="0" smtClean="0">
              <a:solidFill>
                <a:srgbClr val="0070C0"/>
              </a:solidFill>
            </a:endParaRPr>
          </a:p>
          <a:p>
            <a:endParaRPr lang="fr-FR" b="1" dirty="0" smtClean="0">
              <a:solidFill>
                <a:srgbClr val="0070C0"/>
              </a:solidFill>
            </a:endParaRPr>
          </a:p>
          <a:p>
            <a:endParaRPr lang="fr-FR" b="1" dirty="0" smtClean="0">
              <a:solidFill>
                <a:srgbClr val="0070C0"/>
              </a:solidFill>
            </a:endParaRPr>
          </a:p>
          <a:p>
            <a:endParaRPr lang="fr-FR" b="1" dirty="0" smtClean="0">
              <a:solidFill>
                <a:srgbClr val="0070C0"/>
              </a:solidFill>
            </a:endParaRPr>
          </a:p>
          <a:p>
            <a:endParaRPr lang="fr-FR" b="1" dirty="0" smtClean="0">
              <a:solidFill>
                <a:srgbClr val="0070C0"/>
              </a:solidFill>
            </a:endParaRPr>
          </a:p>
          <a:p>
            <a:endParaRPr lang="fr-FR" b="1" dirty="0" smtClean="0">
              <a:solidFill>
                <a:srgbClr val="0070C0"/>
              </a:solidFill>
            </a:endParaRPr>
          </a:p>
          <a:p>
            <a:endParaRPr lang="fr-FR" b="1" dirty="0" smtClean="0">
              <a:solidFill>
                <a:srgbClr val="0070C0"/>
              </a:solidFill>
            </a:endParaRPr>
          </a:p>
          <a:p>
            <a:endParaRPr lang="fr-FR" b="1" dirty="0" smtClean="0">
              <a:solidFill>
                <a:srgbClr val="0070C0"/>
              </a:solidFill>
            </a:endParaRPr>
          </a:p>
          <a:p>
            <a:endParaRPr lang="fr-FR" b="1" dirty="0" smtClean="0">
              <a:solidFill>
                <a:srgbClr val="0070C0"/>
              </a:solidFill>
            </a:endParaRPr>
          </a:p>
          <a:p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l="25153" t="38785" r="28115" b="55554"/>
          <a:stretch/>
        </p:blipFill>
        <p:spPr>
          <a:xfrm>
            <a:off x="120801" y="246929"/>
            <a:ext cx="8565999" cy="55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2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609600" y="2807855"/>
            <a:ext cx="8077200" cy="25861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400" b="1" dirty="0" smtClean="0">
                <a:solidFill>
                  <a:srgbClr val="0070C0"/>
                </a:solidFill>
              </a:rPr>
              <a:t> </a:t>
            </a:r>
            <a:endParaRPr lang="fr-FR" sz="4400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fr-FR" sz="4400" b="1" dirty="0">
                <a:solidFill>
                  <a:srgbClr val="0070C0"/>
                </a:solidFill>
              </a:rPr>
              <a:t>Im </a:t>
            </a:r>
            <a:r>
              <a:rPr lang="fr-FR" sz="4400" b="1" dirty="0" err="1">
                <a:solidFill>
                  <a:srgbClr val="0070C0"/>
                </a:solidFill>
              </a:rPr>
              <a:t>Schrank</a:t>
            </a:r>
            <a:r>
              <a:rPr lang="fr-FR" sz="4400" b="1" dirty="0">
                <a:solidFill>
                  <a:srgbClr val="0070C0"/>
                </a:solidFill>
              </a:rPr>
              <a:t> </a:t>
            </a:r>
            <a:r>
              <a:rPr lang="fr-FR" sz="4400" b="1" dirty="0" err="1">
                <a:solidFill>
                  <a:srgbClr val="0070C0"/>
                </a:solidFill>
              </a:rPr>
              <a:t>hängen</a:t>
            </a:r>
            <a:r>
              <a:rPr lang="fr-FR" sz="4400" b="1" dirty="0">
                <a:solidFill>
                  <a:srgbClr val="0070C0"/>
                </a:solidFill>
              </a:rPr>
              <a:t> die </a:t>
            </a:r>
            <a:r>
              <a:rPr lang="fr-FR" sz="4400" b="1" dirty="0" err="1">
                <a:solidFill>
                  <a:srgbClr val="0070C0"/>
                </a:solidFill>
              </a:rPr>
              <a:t>Klamotten</a:t>
            </a:r>
            <a:r>
              <a:rPr lang="fr-FR" sz="4400" b="1" dirty="0">
                <a:solidFill>
                  <a:srgbClr val="0070C0"/>
                </a:solidFill>
              </a:rPr>
              <a:t> </a:t>
            </a:r>
            <a:r>
              <a:rPr lang="fr-FR" sz="4400" b="1" dirty="0" err="1">
                <a:solidFill>
                  <a:srgbClr val="0070C0"/>
                </a:solidFill>
              </a:rPr>
              <a:t>von</a:t>
            </a:r>
            <a:r>
              <a:rPr lang="fr-FR" sz="4400" b="1" dirty="0">
                <a:solidFill>
                  <a:srgbClr val="0070C0"/>
                </a:solidFill>
              </a:rPr>
              <a:t> Sophie.</a:t>
            </a:r>
          </a:p>
          <a:p>
            <a:pPr marL="0" indent="0" algn="ctr">
              <a:buNone/>
            </a:pPr>
            <a:endParaRPr lang="fr-FR" b="1" dirty="0">
              <a:solidFill>
                <a:srgbClr val="0070C0"/>
              </a:solidFill>
            </a:endParaRPr>
          </a:p>
          <a:p>
            <a:endParaRPr lang="fr-FR" b="1" dirty="0">
              <a:solidFill>
                <a:srgbClr val="0070C0"/>
              </a:solidFill>
            </a:endParaRPr>
          </a:p>
          <a:p>
            <a:endParaRPr lang="fr-FR" b="1" dirty="0">
              <a:solidFill>
                <a:srgbClr val="0070C0"/>
              </a:solidFill>
            </a:endParaRPr>
          </a:p>
          <a:p>
            <a:endParaRPr lang="fr-FR" b="1" dirty="0">
              <a:solidFill>
                <a:srgbClr val="0070C0"/>
              </a:solidFill>
            </a:endParaRPr>
          </a:p>
          <a:p>
            <a:endParaRPr lang="fr-FR" b="1" dirty="0">
              <a:solidFill>
                <a:srgbClr val="0070C0"/>
              </a:solidFill>
            </a:endParaRPr>
          </a:p>
          <a:p>
            <a:endParaRPr lang="fr-FR" b="1" dirty="0">
              <a:solidFill>
                <a:srgbClr val="0070C0"/>
              </a:solidFill>
            </a:endParaRPr>
          </a:p>
          <a:p>
            <a:endParaRPr lang="fr-FR" b="1" dirty="0">
              <a:solidFill>
                <a:srgbClr val="0070C0"/>
              </a:solidFill>
            </a:endParaRPr>
          </a:p>
          <a:p>
            <a:endParaRPr lang="fr-FR" b="1" dirty="0">
              <a:solidFill>
                <a:srgbClr val="0070C0"/>
              </a:solidFill>
            </a:endParaRPr>
          </a:p>
          <a:p>
            <a:endParaRPr lang="fr-FR" b="1" dirty="0">
              <a:solidFill>
                <a:srgbClr val="0070C0"/>
              </a:solidFill>
            </a:endParaRPr>
          </a:p>
          <a:p>
            <a:endParaRPr lang="fr-FR" b="1" dirty="0">
              <a:solidFill>
                <a:srgbClr val="0070C0"/>
              </a:solidFill>
            </a:endParaRPr>
          </a:p>
          <a:p>
            <a:endParaRPr lang="fr-FR" b="1" dirty="0">
              <a:solidFill>
                <a:srgbClr val="0070C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l="25153" t="38785" r="28115" b="55554"/>
          <a:stretch/>
        </p:blipFill>
        <p:spPr>
          <a:xfrm>
            <a:off x="120801" y="246929"/>
            <a:ext cx="8565999" cy="556635"/>
          </a:xfrm>
          <a:prstGeom prst="rect">
            <a:avLst/>
          </a:prstGeom>
        </p:spPr>
      </p:pic>
      <p:sp>
        <p:nvSpPr>
          <p:cNvPr id="6" name="Espace réservé du contenu 4"/>
          <p:cNvSpPr txBox="1">
            <a:spLocks/>
          </p:cNvSpPr>
          <p:nvPr/>
        </p:nvSpPr>
        <p:spPr>
          <a:xfrm>
            <a:off x="609600" y="1830728"/>
            <a:ext cx="8229600" cy="977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fr-FR" sz="4400" dirty="0" err="1" smtClean="0"/>
              <a:t>Was</a:t>
            </a:r>
            <a:r>
              <a:rPr lang="fr-FR" sz="4400" dirty="0" smtClean="0"/>
              <a:t> </a:t>
            </a:r>
            <a:r>
              <a:rPr lang="fr-FR" sz="4400" dirty="0" err="1" smtClean="0"/>
              <a:t>hängt</a:t>
            </a:r>
            <a:r>
              <a:rPr lang="fr-FR" sz="4400" dirty="0" smtClean="0"/>
              <a:t> </a:t>
            </a:r>
            <a:r>
              <a:rPr lang="fr-FR" sz="4400" dirty="0" err="1" smtClean="0"/>
              <a:t>im</a:t>
            </a:r>
            <a:r>
              <a:rPr lang="fr-FR" sz="4400" dirty="0" smtClean="0"/>
              <a:t> </a:t>
            </a:r>
            <a:r>
              <a:rPr lang="fr-FR" sz="4400" dirty="0" err="1" smtClean="0"/>
              <a:t>Schrank</a:t>
            </a:r>
            <a:r>
              <a:rPr lang="fr-FR" sz="4400" dirty="0" smtClean="0"/>
              <a:t>?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54181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200" y="1678328"/>
            <a:ext cx="8229600" cy="14897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400" dirty="0" err="1"/>
              <a:t>Was</a:t>
            </a:r>
            <a:r>
              <a:rPr lang="fr-FR" sz="4400" dirty="0"/>
              <a:t> </a:t>
            </a:r>
            <a:r>
              <a:rPr lang="fr-FR" sz="4400" dirty="0" err="1"/>
              <a:t>steht</a:t>
            </a:r>
            <a:r>
              <a:rPr lang="fr-FR" sz="4400" dirty="0"/>
              <a:t> </a:t>
            </a:r>
            <a:r>
              <a:rPr lang="fr-FR" sz="4400" dirty="0" err="1"/>
              <a:t>neben</a:t>
            </a:r>
            <a:r>
              <a:rPr lang="fr-FR" sz="4400" dirty="0"/>
              <a:t> </a:t>
            </a:r>
            <a:r>
              <a:rPr lang="fr-FR" sz="4400" dirty="0" err="1"/>
              <a:t>dem</a:t>
            </a:r>
            <a:r>
              <a:rPr lang="fr-FR" sz="4400" dirty="0"/>
              <a:t> </a:t>
            </a:r>
            <a:r>
              <a:rPr lang="fr-FR" sz="4400" dirty="0" err="1"/>
              <a:t>Regal</a:t>
            </a:r>
            <a:r>
              <a:rPr lang="fr-FR" sz="4400" dirty="0" smtClean="0"/>
              <a:t>?</a:t>
            </a:r>
            <a:endParaRPr lang="fr-FR" sz="44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l="25153" t="38785" r="28115" b="55554"/>
          <a:stretch/>
        </p:blipFill>
        <p:spPr>
          <a:xfrm>
            <a:off x="120801" y="246929"/>
            <a:ext cx="8565999" cy="556635"/>
          </a:xfrm>
          <a:prstGeom prst="rect">
            <a:avLst/>
          </a:prstGeom>
        </p:spPr>
      </p:pic>
      <p:sp>
        <p:nvSpPr>
          <p:cNvPr id="7" name="Espace réservé du contenu 4"/>
          <p:cNvSpPr txBox="1">
            <a:spLocks/>
          </p:cNvSpPr>
          <p:nvPr/>
        </p:nvSpPr>
        <p:spPr>
          <a:xfrm>
            <a:off x="457200" y="3257746"/>
            <a:ext cx="8229600" cy="2270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fr-FR" sz="4400" b="1" dirty="0" err="1" smtClean="0">
                <a:solidFill>
                  <a:srgbClr val="0070C0"/>
                </a:solidFill>
              </a:rPr>
              <a:t>Neben</a:t>
            </a:r>
            <a:r>
              <a:rPr lang="fr-FR" sz="4400" b="1" dirty="0" smtClean="0">
                <a:solidFill>
                  <a:srgbClr val="0070C0"/>
                </a:solidFill>
              </a:rPr>
              <a:t> </a:t>
            </a:r>
            <a:r>
              <a:rPr lang="fr-FR" sz="4400" b="1" dirty="0" err="1" smtClean="0">
                <a:solidFill>
                  <a:srgbClr val="0070C0"/>
                </a:solidFill>
              </a:rPr>
              <a:t>dem</a:t>
            </a:r>
            <a:r>
              <a:rPr lang="fr-FR" sz="4400" b="1" dirty="0" smtClean="0">
                <a:solidFill>
                  <a:srgbClr val="0070C0"/>
                </a:solidFill>
              </a:rPr>
              <a:t> </a:t>
            </a:r>
            <a:r>
              <a:rPr lang="fr-FR" sz="4400" b="1" dirty="0" err="1" smtClean="0">
                <a:solidFill>
                  <a:srgbClr val="0070C0"/>
                </a:solidFill>
              </a:rPr>
              <a:t>Regal</a:t>
            </a:r>
            <a:r>
              <a:rPr lang="fr-FR" sz="4400" b="1" dirty="0" smtClean="0">
                <a:solidFill>
                  <a:srgbClr val="0070C0"/>
                </a:solidFill>
              </a:rPr>
              <a:t> </a:t>
            </a:r>
            <a:r>
              <a:rPr lang="fr-FR" sz="4400" b="1" dirty="0" err="1" smtClean="0">
                <a:solidFill>
                  <a:srgbClr val="0070C0"/>
                </a:solidFill>
              </a:rPr>
              <a:t>steht</a:t>
            </a:r>
            <a:r>
              <a:rPr lang="fr-FR" sz="4400" b="1" dirty="0" smtClean="0">
                <a:solidFill>
                  <a:srgbClr val="0070C0"/>
                </a:solidFill>
              </a:rPr>
              <a:t> </a:t>
            </a:r>
            <a:r>
              <a:rPr lang="fr-FR" sz="4400" b="1" dirty="0" err="1" smtClean="0">
                <a:solidFill>
                  <a:srgbClr val="0070C0"/>
                </a:solidFill>
              </a:rPr>
              <a:t>ein</a:t>
            </a:r>
            <a:r>
              <a:rPr lang="fr-FR" sz="4400" b="1" dirty="0" smtClean="0">
                <a:solidFill>
                  <a:srgbClr val="0070C0"/>
                </a:solidFill>
              </a:rPr>
              <a:t> </a:t>
            </a:r>
            <a:r>
              <a:rPr lang="fr-FR" sz="4400" b="1" dirty="0" err="1" smtClean="0">
                <a:solidFill>
                  <a:srgbClr val="0070C0"/>
                </a:solidFill>
              </a:rPr>
              <a:t>Schrank</a:t>
            </a:r>
            <a:r>
              <a:rPr lang="fr-FR" sz="4400" b="1" dirty="0" smtClean="0">
                <a:solidFill>
                  <a:srgbClr val="0070C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3062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200" y="1678329"/>
            <a:ext cx="8229600" cy="17021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400" dirty="0" err="1"/>
              <a:t>Was</a:t>
            </a:r>
            <a:r>
              <a:rPr lang="fr-FR" sz="4400" dirty="0"/>
              <a:t> </a:t>
            </a:r>
            <a:r>
              <a:rPr lang="fr-FR" sz="4400" dirty="0" err="1"/>
              <a:t>steht</a:t>
            </a:r>
            <a:r>
              <a:rPr lang="fr-FR" sz="4400" dirty="0"/>
              <a:t> links an der </a:t>
            </a:r>
            <a:r>
              <a:rPr lang="fr-FR" sz="4400" dirty="0" err="1"/>
              <a:t>Wand</a:t>
            </a:r>
            <a:r>
              <a:rPr lang="fr-FR" sz="4400" dirty="0" smtClean="0"/>
              <a:t>?</a:t>
            </a:r>
            <a:endParaRPr lang="fr-FR" sz="44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l="25153" t="38785" r="28115" b="55554"/>
          <a:stretch/>
        </p:blipFill>
        <p:spPr>
          <a:xfrm>
            <a:off x="120801" y="246929"/>
            <a:ext cx="8565999" cy="556635"/>
          </a:xfrm>
          <a:prstGeom prst="rect">
            <a:avLst/>
          </a:prstGeom>
        </p:spPr>
      </p:pic>
      <p:sp>
        <p:nvSpPr>
          <p:cNvPr id="7" name="Espace réservé du contenu 4"/>
          <p:cNvSpPr txBox="1">
            <a:spLocks/>
          </p:cNvSpPr>
          <p:nvPr/>
        </p:nvSpPr>
        <p:spPr>
          <a:xfrm>
            <a:off x="457200" y="3447092"/>
            <a:ext cx="8229600" cy="29398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fr-FR" sz="4400" b="1" dirty="0" smtClean="0">
                <a:solidFill>
                  <a:srgbClr val="0070C0"/>
                </a:solidFill>
              </a:rPr>
              <a:t>Links an der </a:t>
            </a:r>
            <a:r>
              <a:rPr lang="fr-FR" sz="4400" b="1" dirty="0" err="1" smtClean="0">
                <a:solidFill>
                  <a:srgbClr val="0070C0"/>
                </a:solidFill>
              </a:rPr>
              <a:t>Wand</a:t>
            </a:r>
            <a:r>
              <a:rPr lang="fr-FR" sz="4400" b="1" dirty="0" smtClean="0">
                <a:solidFill>
                  <a:srgbClr val="0070C0"/>
                </a:solidFill>
              </a:rPr>
              <a:t> </a:t>
            </a:r>
            <a:r>
              <a:rPr lang="fr-FR" sz="4400" b="1" dirty="0" err="1" smtClean="0">
                <a:solidFill>
                  <a:srgbClr val="0070C0"/>
                </a:solidFill>
              </a:rPr>
              <a:t>steht</a:t>
            </a:r>
            <a:r>
              <a:rPr lang="fr-FR" sz="4400" b="1" dirty="0" smtClean="0">
                <a:solidFill>
                  <a:srgbClr val="0070C0"/>
                </a:solidFill>
              </a:rPr>
              <a:t> </a:t>
            </a:r>
            <a:r>
              <a:rPr lang="fr-FR" sz="4400" b="1" dirty="0" err="1" smtClean="0">
                <a:solidFill>
                  <a:srgbClr val="0070C0"/>
                </a:solidFill>
              </a:rPr>
              <a:t>ein</a:t>
            </a:r>
            <a:r>
              <a:rPr lang="fr-FR" sz="4400" b="1" dirty="0" smtClean="0">
                <a:solidFill>
                  <a:srgbClr val="0070C0"/>
                </a:solidFill>
              </a:rPr>
              <a:t> </a:t>
            </a:r>
            <a:r>
              <a:rPr lang="fr-FR" sz="4400" b="1" dirty="0" err="1" smtClean="0">
                <a:solidFill>
                  <a:srgbClr val="0070C0"/>
                </a:solidFill>
              </a:rPr>
              <a:t>Regal</a:t>
            </a:r>
            <a:r>
              <a:rPr lang="fr-FR" sz="4400" b="1" dirty="0" smtClean="0">
                <a:solidFill>
                  <a:srgbClr val="0070C0"/>
                </a:solidFill>
              </a:rPr>
              <a:t>.</a:t>
            </a:r>
            <a:endParaRPr lang="fr-FR" sz="4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33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200" y="1678328"/>
            <a:ext cx="8229600" cy="13511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400" dirty="0" err="1"/>
              <a:t>Wo</a:t>
            </a:r>
            <a:r>
              <a:rPr lang="fr-FR" sz="4400" dirty="0"/>
              <a:t> </a:t>
            </a:r>
            <a:r>
              <a:rPr lang="fr-FR" sz="4400" dirty="0" err="1"/>
              <a:t>steht</a:t>
            </a:r>
            <a:r>
              <a:rPr lang="fr-FR" sz="4400" dirty="0"/>
              <a:t> der </a:t>
            </a:r>
            <a:r>
              <a:rPr lang="fr-FR" sz="4400" dirty="0" err="1"/>
              <a:t>Papierkorb</a:t>
            </a:r>
            <a:r>
              <a:rPr lang="fr-FR" sz="4400" dirty="0" smtClean="0"/>
              <a:t>?</a:t>
            </a:r>
            <a:endParaRPr lang="fr-FR" sz="4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3865" t="57607" r="50093" b="33693"/>
          <a:stretch/>
        </p:blipFill>
        <p:spPr>
          <a:xfrm>
            <a:off x="119426" y="221673"/>
            <a:ext cx="6854674" cy="1228436"/>
          </a:xfrm>
          <a:prstGeom prst="rect">
            <a:avLst/>
          </a:prstGeom>
        </p:spPr>
      </p:pic>
      <p:sp>
        <p:nvSpPr>
          <p:cNvPr id="6" name="Espace réservé du contenu 4"/>
          <p:cNvSpPr txBox="1">
            <a:spLocks/>
          </p:cNvSpPr>
          <p:nvPr/>
        </p:nvSpPr>
        <p:spPr>
          <a:xfrm>
            <a:off x="457200" y="3257746"/>
            <a:ext cx="8229600" cy="16685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fr-FR" sz="4400" b="1" dirty="0" smtClean="0">
                <a:solidFill>
                  <a:srgbClr val="0070C0"/>
                </a:solidFill>
              </a:rPr>
              <a:t>Der </a:t>
            </a:r>
            <a:r>
              <a:rPr lang="fr-FR" sz="4400" b="1" dirty="0" err="1" smtClean="0">
                <a:solidFill>
                  <a:srgbClr val="0070C0"/>
                </a:solidFill>
              </a:rPr>
              <a:t>Papierkorb</a:t>
            </a:r>
            <a:r>
              <a:rPr lang="fr-FR" sz="4400" b="1" dirty="0" smtClean="0">
                <a:solidFill>
                  <a:srgbClr val="0070C0"/>
                </a:solidFill>
              </a:rPr>
              <a:t> </a:t>
            </a:r>
            <a:r>
              <a:rPr lang="fr-FR" sz="4400" b="1" dirty="0" err="1" smtClean="0">
                <a:solidFill>
                  <a:srgbClr val="0070C0"/>
                </a:solidFill>
              </a:rPr>
              <a:t>steht</a:t>
            </a:r>
            <a:r>
              <a:rPr lang="fr-FR" sz="4400" b="1" dirty="0" smtClean="0">
                <a:solidFill>
                  <a:srgbClr val="0070C0"/>
                </a:solidFill>
              </a:rPr>
              <a:t> </a:t>
            </a:r>
            <a:r>
              <a:rPr lang="fr-FR" sz="4400" b="1" dirty="0" err="1" smtClean="0">
                <a:solidFill>
                  <a:srgbClr val="0070C0"/>
                </a:solidFill>
              </a:rPr>
              <a:t>neben</a:t>
            </a:r>
            <a:r>
              <a:rPr lang="fr-FR" sz="4400" b="1" dirty="0" smtClean="0">
                <a:solidFill>
                  <a:srgbClr val="0070C0"/>
                </a:solidFill>
              </a:rPr>
              <a:t> </a:t>
            </a:r>
            <a:r>
              <a:rPr lang="fr-FR" sz="4400" b="1" dirty="0" err="1" smtClean="0">
                <a:solidFill>
                  <a:srgbClr val="0070C0"/>
                </a:solidFill>
              </a:rPr>
              <a:t>dem</a:t>
            </a:r>
            <a:r>
              <a:rPr lang="fr-FR" sz="4400" b="1" dirty="0" smtClean="0">
                <a:solidFill>
                  <a:srgbClr val="0070C0"/>
                </a:solidFill>
              </a:rPr>
              <a:t> </a:t>
            </a:r>
            <a:r>
              <a:rPr lang="fr-FR" sz="4400" b="1" dirty="0" err="1" smtClean="0">
                <a:solidFill>
                  <a:srgbClr val="0070C0"/>
                </a:solidFill>
              </a:rPr>
              <a:t>Schreibtisch</a:t>
            </a:r>
            <a:r>
              <a:rPr lang="fr-FR" sz="4400" b="1" dirty="0" smtClean="0">
                <a:solidFill>
                  <a:srgbClr val="0070C0"/>
                </a:solidFill>
              </a:rPr>
              <a:t>.</a:t>
            </a:r>
            <a:endParaRPr lang="fr-FR" sz="4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49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70408" y="3305098"/>
            <a:ext cx="8229600" cy="21112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400" b="1" dirty="0" smtClean="0">
                <a:solidFill>
                  <a:srgbClr val="0070C0"/>
                </a:solidFill>
              </a:rPr>
              <a:t>Die </a:t>
            </a:r>
            <a:r>
              <a:rPr lang="fr-FR" sz="4400" b="1" dirty="0" err="1">
                <a:solidFill>
                  <a:srgbClr val="0070C0"/>
                </a:solidFill>
              </a:rPr>
              <a:t>Fotos</a:t>
            </a:r>
            <a:r>
              <a:rPr lang="fr-FR" sz="4400" b="1" dirty="0">
                <a:solidFill>
                  <a:srgbClr val="0070C0"/>
                </a:solidFill>
              </a:rPr>
              <a:t> </a:t>
            </a:r>
            <a:r>
              <a:rPr lang="fr-FR" sz="4400" b="1" dirty="0" err="1">
                <a:solidFill>
                  <a:srgbClr val="0070C0"/>
                </a:solidFill>
              </a:rPr>
              <a:t>hängen</a:t>
            </a:r>
            <a:r>
              <a:rPr lang="fr-FR" sz="4400" b="1" dirty="0">
                <a:solidFill>
                  <a:srgbClr val="0070C0"/>
                </a:solidFill>
              </a:rPr>
              <a:t> </a:t>
            </a:r>
            <a:r>
              <a:rPr lang="fr-FR" sz="4400" b="1" dirty="0" err="1">
                <a:solidFill>
                  <a:srgbClr val="0070C0"/>
                </a:solidFill>
              </a:rPr>
              <a:t>über</a:t>
            </a:r>
            <a:r>
              <a:rPr lang="fr-FR" sz="4400" b="1" dirty="0">
                <a:solidFill>
                  <a:srgbClr val="0070C0"/>
                </a:solidFill>
              </a:rPr>
              <a:t> </a:t>
            </a:r>
            <a:r>
              <a:rPr lang="fr-FR" sz="4400" b="1" dirty="0" err="1">
                <a:solidFill>
                  <a:srgbClr val="0070C0"/>
                </a:solidFill>
              </a:rPr>
              <a:t>dem</a:t>
            </a:r>
            <a:r>
              <a:rPr lang="fr-FR" sz="4400" b="1" dirty="0">
                <a:solidFill>
                  <a:srgbClr val="0070C0"/>
                </a:solidFill>
              </a:rPr>
              <a:t> </a:t>
            </a:r>
            <a:r>
              <a:rPr lang="fr-FR" sz="4400" b="1" dirty="0" err="1">
                <a:solidFill>
                  <a:srgbClr val="0070C0"/>
                </a:solidFill>
              </a:rPr>
              <a:t>Schreibtisch</a:t>
            </a:r>
            <a:r>
              <a:rPr lang="fr-FR" sz="4400" b="1" dirty="0" smtClean="0">
                <a:solidFill>
                  <a:srgbClr val="0070C0"/>
                </a:solidFill>
              </a:rPr>
              <a:t>.</a:t>
            </a:r>
            <a:endParaRPr lang="fr-FR" sz="4400" b="1" dirty="0">
              <a:solidFill>
                <a:srgbClr val="0070C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l="23865" t="57607" r="50093" b="33693"/>
          <a:stretch/>
        </p:blipFill>
        <p:spPr>
          <a:xfrm>
            <a:off x="119426" y="221673"/>
            <a:ext cx="6854674" cy="1228436"/>
          </a:xfrm>
          <a:prstGeom prst="rect">
            <a:avLst/>
          </a:prstGeom>
        </p:spPr>
      </p:pic>
      <p:sp>
        <p:nvSpPr>
          <p:cNvPr id="7" name="Espace réservé du contenu 4"/>
          <p:cNvSpPr txBox="1">
            <a:spLocks/>
          </p:cNvSpPr>
          <p:nvPr/>
        </p:nvSpPr>
        <p:spPr>
          <a:xfrm>
            <a:off x="609600" y="1830729"/>
            <a:ext cx="8229600" cy="10694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fr-FR" sz="4400" dirty="0" err="1" smtClean="0"/>
              <a:t>Wo</a:t>
            </a:r>
            <a:r>
              <a:rPr lang="fr-FR" sz="4400" dirty="0" smtClean="0"/>
              <a:t> </a:t>
            </a:r>
            <a:r>
              <a:rPr lang="fr-FR" sz="4400" dirty="0" err="1" smtClean="0"/>
              <a:t>hängen</a:t>
            </a:r>
            <a:r>
              <a:rPr lang="fr-FR" sz="4400" dirty="0" smtClean="0"/>
              <a:t> die </a:t>
            </a:r>
            <a:r>
              <a:rPr lang="fr-FR" sz="4400" dirty="0" err="1" smtClean="0"/>
              <a:t>Fotos</a:t>
            </a:r>
            <a:r>
              <a:rPr lang="fr-FR" sz="4400" dirty="0" smtClean="0"/>
              <a:t>?</a:t>
            </a: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301317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752" y="333031"/>
            <a:ext cx="7010400" cy="4559300"/>
          </a:xfrm>
          <a:prstGeom prst="rect">
            <a:avLst/>
          </a:prstGeom>
        </p:spPr>
      </p:pic>
      <p:grpSp>
        <p:nvGrpSpPr>
          <p:cNvPr id="3" name="Grouper 14"/>
          <p:cNvGrpSpPr/>
          <p:nvPr/>
        </p:nvGrpSpPr>
        <p:grpSpPr>
          <a:xfrm>
            <a:off x="2055032" y="867520"/>
            <a:ext cx="388075" cy="406818"/>
            <a:chOff x="6023970" y="515058"/>
            <a:chExt cx="388075" cy="406818"/>
          </a:xfrm>
        </p:grpSpPr>
        <p:sp>
          <p:nvSpPr>
            <p:cNvPr id="16" name="ZoneTexte 15"/>
            <p:cNvSpPr txBox="1"/>
            <p:nvPr/>
          </p:nvSpPr>
          <p:spPr>
            <a:xfrm>
              <a:off x="6068070" y="533801"/>
              <a:ext cx="301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1</a:t>
              </a:r>
            </a:p>
          </p:txBody>
        </p:sp>
        <p:sp>
          <p:nvSpPr>
            <p:cNvPr id="17" name="Ellipse 16"/>
            <p:cNvSpPr/>
            <p:nvPr/>
          </p:nvSpPr>
          <p:spPr>
            <a:xfrm>
              <a:off x="6023970" y="533801"/>
              <a:ext cx="388075" cy="38807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fr-FR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6068070" y="515058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/>
                <a:t>2</a:t>
              </a:r>
            </a:p>
          </p:txBody>
        </p:sp>
      </p:grpSp>
      <p:grpSp>
        <p:nvGrpSpPr>
          <p:cNvPr id="5" name="Grouper 18"/>
          <p:cNvGrpSpPr/>
          <p:nvPr/>
        </p:nvGrpSpPr>
        <p:grpSpPr>
          <a:xfrm>
            <a:off x="8112496" y="2981949"/>
            <a:ext cx="388075" cy="406818"/>
            <a:chOff x="6023970" y="515058"/>
            <a:chExt cx="388075" cy="406818"/>
          </a:xfrm>
        </p:grpSpPr>
        <p:sp>
          <p:nvSpPr>
            <p:cNvPr id="20" name="ZoneTexte 19"/>
            <p:cNvSpPr txBox="1"/>
            <p:nvPr/>
          </p:nvSpPr>
          <p:spPr>
            <a:xfrm>
              <a:off x="6068070" y="533801"/>
              <a:ext cx="301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1</a:t>
              </a:r>
            </a:p>
          </p:txBody>
        </p:sp>
        <p:sp>
          <p:nvSpPr>
            <p:cNvPr id="21" name="Ellipse 20"/>
            <p:cNvSpPr/>
            <p:nvPr/>
          </p:nvSpPr>
          <p:spPr>
            <a:xfrm>
              <a:off x="6023970" y="533801"/>
              <a:ext cx="388075" cy="38807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fr-FR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6068070" y="515058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/>
                <a:t>1</a:t>
              </a:r>
            </a:p>
          </p:txBody>
        </p:sp>
      </p:grp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464" y="4945245"/>
            <a:ext cx="6558447" cy="1763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200" y="1678329"/>
            <a:ext cx="8229600" cy="12773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400" dirty="0" err="1"/>
              <a:t>Wo</a:t>
            </a:r>
            <a:r>
              <a:rPr lang="fr-FR" sz="4400" dirty="0"/>
              <a:t> </a:t>
            </a:r>
            <a:r>
              <a:rPr lang="fr-FR" sz="4400" dirty="0" err="1"/>
              <a:t>steht</a:t>
            </a:r>
            <a:r>
              <a:rPr lang="fr-FR" sz="4400" dirty="0"/>
              <a:t> der </a:t>
            </a:r>
            <a:r>
              <a:rPr lang="fr-FR" sz="4400" dirty="0" err="1"/>
              <a:t>Schreibtischstuhl</a:t>
            </a:r>
            <a:r>
              <a:rPr lang="fr-FR" sz="4400" dirty="0" smtClean="0"/>
              <a:t>?</a:t>
            </a:r>
            <a:endParaRPr lang="fr-FR" sz="44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l="23865" t="57607" r="50093" b="33693"/>
          <a:stretch/>
        </p:blipFill>
        <p:spPr>
          <a:xfrm>
            <a:off x="119426" y="221673"/>
            <a:ext cx="6854674" cy="1228436"/>
          </a:xfrm>
          <a:prstGeom prst="rect">
            <a:avLst/>
          </a:prstGeom>
        </p:spPr>
      </p:pic>
      <p:sp>
        <p:nvSpPr>
          <p:cNvPr id="7" name="Espace réservé du contenu 4"/>
          <p:cNvSpPr txBox="1">
            <a:spLocks/>
          </p:cNvSpPr>
          <p:nvPr/>
        </p:nvSpPr>
        <p:spPr>
          <a:xfrm>
            <a:off x="457200" y="3271600"/>
            <a:ext cx="8229600" cy="1744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fr-FR" sz="4400" b="1" dirty="0" smtClean="0">
                <a:solidFill>
                  <a:srgbClr val="0070C0"/>
                </a:solidFill>
              </a:rPr>
              <a:t>Der </a:t>
            </a:r>
            <a:r>
              <a:rPr lang="fr-FR" sz="4400" b="1" dirty="0" err="1" smtClean="0">
                <a:solidFill>
                  <a:srgbClr val="0070C0"/>
                </a:solidFill>
              </a:rPr>
              <a:t>Schreibtischstuhl</a:t>
            </a:r>
            <a:r>
              <a:rPr lang="fr-FR" sz="4400" b="1" dirty="0" smtClean="0">
                <a:solidFill>
                  <a:srgbClr val="0070C0"/>
                </a:solidFill>
              </a:rPr>
              <a:t> </a:t>
            </a:r>
            <a:r>
              <a:rPr lang="fr-FR" sz="4400" b="1" dirty="0" err="1" smtClean="0">
                <a:solidFill>
                  <a:srgbClr val="0070C0"/>
                </a:solidFill>
              </a:rPr>
              <a:t>steht</a:t>
            </a:r>
            <a:r>
              <a:rPr lang="fr-FR" sz="4400" b="1" dirty="0" smtClean="0">
                <a:solidFill>
                  <a:srgbClr val="0070C0"/>
                </a:solidFill>
              </a:rPr>
              <a:t> vor </a:t>
            </a:r>
            <a:r>
              <a:rPr lang="fr-FR" sz="4400" b="1" dirty="0" err="1" smtClean="0">
                <a:solidFill>
                  <a:srgbClr val="0070C0"/>
                </a:solidFill>
              </a:rPr>
              <a:t>dem</a:t>
            </a:r>
            <a:r>
              <a:rPr lang="fr-FR" sz="4400" b="1" dirty="0" smtClean="0">
                <a:solidFill>
                  <a:srgbClr val="0070C0"/>
                </a:solidFill>
              </a:rPr>
              <a:t> </a:t>
            </a:r>
            <a:r>
              <a:rPr lang="fr-FR" sz="4400" b="1" dirty="0" err="1" smtClean="0">
                <a:solidFill>
                  <a:srgbClr val="0070C0"/>
                </a:solidFill>
              </a:rPr>
              <a:t>Schreibtisch</a:t>
            </a:r>
            <a:r>
              <a:rPr lang="fr-FR" sz="4400" b="1" dirty="0" smtClean="0">
                <a:solidFill>
                  <a:srgbClr val="0070C0"/>
                </a:solidFill>
              </a:rPr>
              <a:t>.</a:t>
            </a:r>
            <a:endParaRPr lang="fr-FR" sz="4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39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200" y="1678328"/>
            <a:ext cx="8229600" cy="11780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400" dirty="0" err="1"/>
              <a:t>Wo</a:t>
            </a:r>
            <a:r>
              <a:rPr lang="fr-FR" sz="4400" dirty="0"/>
              <a:t> </a:t>
            </a:r>
            <a:r>
              <a:rPr lang="fr-FR" sz="4400" dirty="0" err="1"/>
              <a:t>liegen</a:t>
            </a:r>
            <a:r>
              <a:rPr lang="fr-FR" sz="4400" dirty="0"/>
              <a:t> die </a:t>
            </a:r>
            <a:r>
              <a:rPr lang="fr-FR" sz="4400" dirty="0" err="1"/>
              <a:t>Hefte</a:t>
            </a:r>
            <a:r>
              <a:rPr lang="fr-FR" sz="4400" dirty="0" smtClean="0"/>
              <a:t>?</a:t>
            </a:r>
            <a:endParaRPr lang="fr-FR" sz="44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l="23865" t="57607" r="50093" b="33693"/>
          <a:stretch/>
        </p:blipFill>
        <p:spPr>
          <a:xfrm>
            <a:off x="119426" y="221673"/>
            <a:ext cx="6854674" cy="1228436"/>
          </a:xfrm>
          <a:prstGeom prst="rect">
            <a:avLst/>
          </a:prstGeom>
        </p:spPr>
      </p:pic>
      <p:sp>
        <p:nvSpPr>
          <p:cNvPr id="7" name="Espace réservé du contenu 4"/>
          <p:cNvSpPr txBox="1">
            <a:spLocks/>
          </p:cNvSpPr>
          <p:nvPr/>
        </p:nvSpPr>
        <p:spPr>
          <a:xfrm>
            <a:off x="457200" y="3285060"/>
            <a:ext cx="8229600" cy="1670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fr-FR" sz="4400" b="1" dirty="0" smtClean="0">
                <a:solidFill>
                  <a:srgbClr val="0070C0"/>
                </a:solidFill>
              </a:rPr>
              <a:t>Die </a:t>
            </a:r>
            <a:r>
              <a:rPr lang="fr-FR" sz="4400" b="1" dirty="0" err="1" smtClean="0">
                <a:solidFill>
                  <a:srgbClr val="0070C0"/>
                </a:solidFill>
              </a:rPr>
              <a:t>Hefte</a:t>
            </a:r>
            <a:r>
              <a:rPr lang="fr-FR" sz="4400" b="1" dirty="0" smtClean="0">
                <a:solidFill>
                  <a:srgbClr val="0070C0"/>
                </a:solidFill>
              </a:rPr>
              <a:t> </a:t>
            </a:r>
            <a:r>
              <a:rPr lang="fr-FR" sz="4400" b="1" dirty="0" err="1" smtClean="0">
                <a:solidFill>
                  <a:srgbClr val="0070C0"/>
                </a:solidFill>
              </a:rPr>
              <a:t>liegen</a:t>
            </a:r>
            <a:r>
              <a:rPr lang="fr-FR" sz="4400" b="1" dirty="0" smtClean="0">
                <a:solidFill>
                  <a:srgbClr val="0070C0"/>
                </a:solidFill>
              </a:rPr>
              <a:t> </a:t>
            </a:r>
            <a:r>
              <a:rPr lang="fr-FR" sz="4400" b="1" dirty="0" err="1" smtClean="0">
                <a:solidFill>
                  <a:srgbClr val="0070C0"/>
                </a:solidFill>
              </a:rPr>
              <a:t>auf</a:t>
            </a:r>
            <a:r>
              <a:rPr lang="fr-FR" sz="4400" b="1" dirty="0" smtClean="0">
                <a:solidFill>
                  <a:srgbClr val="0070C0"/>
                </a:solidFill>
              </a:rPr>
              <a:t> </a:t>
            </a:r>
            <a:r>
              <a:rPr lang="fr-FR" sz="4400" b="1" dirty="0" err="1" smtClean="0">
                <a:solidFill>
                  <a:srgbClr val="0070C0"/>
                </a:solidFill>
              </a:rPr>
              <a:t>dem</a:t>
            </a:r>
            <a:r>
              <a:rPr lang="fr-FR" sz="4400" b="1" dirty="0" smtClean="0">
                <a:solidFill>
                  <a:srgbClr val="0070C0"/>
                </a:solidFill>
              </a:rPr>
              <a:t> </a:t>
            </a:r>
            <a:r>
              <a:rPr lang="fr-FR" sz="4400" b="1" dirty="0" err="1" smtClean="0">
                <a:solidFill>
                  <a:srgbClr val="0070C0"/>
                </a:solidFill>
              </a:rPr>
              <a:t>Schreibtisch</a:t>
            </a:r>
            <a:r>
              <a:rPr lang="fr-FR" sz="4400" b="1" dirty="0" smtClean="0">
                <a:solidFill>
                  <a:srgbClr val="0070C0"/>
                </a:solidFill>
              </a:rPr>
              <a:t>.</a:t>
            </a:r>
            <a:endParaRPr lang="fr-FR" sz="4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76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609600" y="3585505"/>
            <a:ext cx="8229600" cy="174414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400" b="1" dirty="0" smtClean="0">
                <a:solidFill>
                  <a:srgbClr val="0070C0"/>
                </a:solidFill>
              </a:rPr>
              <a:t>Der </a:t>
            </a:r>
            <a:r>
              <a:rPr lang="fr-FR" sz="4400" b="1" dirty="0" err="1">
                <a:solidFill>
                  <a:srgbClr val="0070C0"/>
                </a:solidFill>
              </a:rPr>
              <a:t>Sessel</a:t>
            </a:r>
            <a:r>
              <a:rPr lang="fr-FR" sz="4400" b="1" dirty="0">
                <a:solidFill>
                  <a:srgbClr val="0070C0"/>
                </a:solidFill>
              </a:rPr>
              <a:t> </a:t>
            </a:r>
            <a:r>
              <a:rPr lang="fr-FR" sz="4400" b="1" dirty="0" err="1">
                <a:solidFill>
                  <a:srgbClr val="0070C0"/>
                </a:solidFill>
              </a:rPr>
              <a:t>steht</a:t>
            </a:r>
            <a:r>
              <a:rPr lang="fr-FR" sz="4400" b="1" dirty="0">
                <a:solidFill>
                  <a:srgbClr val="0070C0"/>
                </a:solidFill>
              </a:rPr>
              <a:t> links </a:t>
            </a:r>
            <a:r>
              <a:rPr lang="fr-FR" sz="4400" b="1" dirty="0" err="1">
                <a:solidFill>
                  <a:srgbClr val="0070C0"/>
                </a:solidFill>
              </a:rPr>
              <a:t>neben</a:t>
            </a:r>
            <a:r>
              <a:rPr lang="fr-FR" sz="4400" b="1" dirty="0">
                <a:solidFill>
                  <a:srgbClr val="0070C0"/>
                </a:solidFill>
              </a:rPr>
              <a:t> </a:t>
            </a:r>
            <a:r>
              <a:rPr lang="fr-FR" sz="4400" b="1" dirty="0" err="1">
                <a:solidFill>
                  <a:srgbClr val="0070C0"/>
                </a:solidFill>
              </a:rPr>
              <a:t>dem</a:t>
            </a:r>
            <a:r>
              <a:rPr lang="fr-FR" sz="4400" b="1" dirty="0">
                <a:solidFill>
                  <a:srgbClr val="0070C0"/>
                </a:solidFill>
              </a:rPr>
              <a:t> </a:t>
            </a:r>
            <a:r>
              <a:rPr lang="fr-FR" sz="4400" b="1" dirty="0" err="1">
                <a:solidFill>
                  <a:srgbClr val="0070C0"/>
                </a:solidFill>
              </a:rPr>
              <a:t>Schreibtisch</a:t>
            </a:r>
            <a:r>
              <a:rPr lang="fr-FR" sz="4400" b="1" dirty="0" smtClean="0">
                <a:solidFill>
                  <a:srgbClr val="0070C0"/>
                </a:solidFill>
              </a:rPr>
              <a:t>.</a:t>
            </a:r>
            <a:endParaRPr lang="fr-FR" sz="4400" b="1" dirty="0">
              <a:solidFill>
                <a:srgbClr val="0070C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l="23865" t="57607" r="50093" b="33693"/>
          <a:stretch/>
        </p:blipFill>
        <p:spPr>
          <a:xfrm>
            <a:off x="119426" y="221673"/>
            <a:ext cx="6854674" cy="1228436"/>
          </a:xfrm>
          <a:prstGeom prst="rect">
            <a:avLst/>
          </a:prstGeom>
        </p:spPr>
      </p:pic>
      <p:sp>
        <p:nvSpPr>
          <p:cNvPr id="7" name="Espace réservé du contenu 4"/>
          <p:cNvSpPr txBox="1">
            <a:spLocks/>
          </p:cNvSpPr>
          <p:nvPr/>
        </p:nvSpPr>
        <p:spPr>
          <a:xfrm>
            <a:off x="609600" y="1830728"/>
            <a:ext cx="8229600" cy="12259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fr-FR" sz="4400" dirty="0" err="1" smtClean="0"/>
              <a:t>Wo</a:t>
            </a:r>
            <a:r>
              <a:rPr lang="fr-FR" sz="4400" dirty="0" smtClean="0"/>
              <a:t> </a:t>
            </a:r>
            <a:r>
              <a:rPr lang="fr-FR" sz="4400" dirty="0" err="1" smtClean="0"/>
              <a:t>steht</a:t>
            </a:r>
            <a:r>
              <a:rPr lang="fr-FR" sz="4400" dirty="0" smtClean="0"/>
              <a:t> der </a:t>
            </a:r>
            <a:r>
              <a:rPr lang="fr-FR" sz="4400" dirty="0" err="1" smtClean="0"/>
              <a:t>Sessel</a:t>
            </a:r>
            <a:r>
              <a:rPr lang="fr-FR" sz="4400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3485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CE623D-FCF5-4D8D-8E11-C74C8EED7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b="1" dirty="0"/>
              <a:t>3   </a:t>
            </a:r>
            <a:r>
              <a:rPr lang="fr-CH" b="1" dirty="0" err="1"/>
              <a:t>Wo</a:t>
            </a:r>
            <a:r>
              <a:rPr lang="fr-CH" b="1" dirty="0"/>
              <a:t> </a:t>
            </a:r>
            <a:r>
              <a:rPr lang="fr-CH" b="1" dirty="0" err="1"/>
              <a:t>schläft</a:t>
            </a:r>
            <a:r>
              <a:rPr lang="fr-CH" b="1" dirty="0"/>
              <a:t> Rudi? </a:t>
            </a:r>
            <a:endParaRPr lang="fr-CH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CF26E67-69E6-4ED4-9543-070E5BBF5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58" y="1790079"/>
            <a:ext cx="4154977" cy="3586990"/>
          </a:xfrm>
          <a:prstGeom prst="rect">
            <a:avLst/>
          </a:prstGeom>
        </p:spPr>
      </p:pic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5DE6031C-4995-4A76-8DB2-EF9DAFCF63EA}"/>
              </a:ext>
            </a:extLst>
          </p:cNvPr>
          <p:cNvSpPr/>
          <p:nvPr/>
        </p:nvSpPr>
        <p:spPr>
          <a:xfrm>
            <a:off x="3933830" y="4731026"/>
            <a:ext cx="521805" cy="745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3599477-8A54-4651-93CA-14E32C9F51B7}"/>
              </a:ext>
            </a:extLst>
          </p:cNvPr>
          <p:cNvSpPr/>
          <p:nvPr/>
        </p:nvSpPr>
        <p:spPr>
          <a:xfrm>
            <a:off x="300658" y="5997474"/>
            <a:ext cx="6092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dirty="0">
                <a:solidFill>
                  <a:srgbClr val="000000"/>
                </a:solidFill>
                <a:latin typeface="Stone Sans"/>
              </a:rPr>
              <a:t>auf • an • in • hinter • neben • vor • über • unter • zwischen </a:t>
            </a:r>
            <a:endParaRPr lang="fr-CH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4FD772F5-0455-4CF0-8B90-2757F2CDADBD}"/>
              </a:ext>
            </a:extLst>
          </p:cNvPr>
          <p:cNvSpPr txBox="1"/>
          <p:nvPr/>
        </p:nvSpPr>
        <p:spPr>
          <a:xfrm>
            <a:off x="4455635" y="2676224"/>
            <a:ext cx="45129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dirty="0"/>
              <a:t>Rudi </a:t>
            </a:r>
            <a:r>
              <a:rPr lang="fr-CH" sz="3200" dirty="0" err="1" smtClean="0"/>
              <a:t>schläft</a:t>
            </a:r>
            <a:r>
              <a:rPr lang="fr-CH" sz="3200" dirty="0"/>
              <a:t> </a:t>
            </a:r>
            <a:r>
              <a:rPr lang="fr-CH" sz="3200" b="1" dirty="0" smtClean="0">
                <a:solidFill>
                  <a:srgbClr val="0070C0"/>
                </a:solidFill>
              </a:rPr>
              <a:t>vor</a:t>
            </a:r>
            <a:r>
              <a:rPr lang="fr-CH" sz="3200" dirty="0"/>
              <a:t> </a:t>
            </a:r>
            <a:r>
              <a:rPr lang="fr-CH" sz="3200" dirty="0" err="1" smtClean="0"/>
              <a:t>dem</a:t>
            </a:r>
            <a:r>
              <a:rPr lang="fr-CH" sz="3200" dirty="0" smtClean="0"/>
              <a:t> </a:t>
            </a:r>
            <a:r>
              <a:rPr lang="fr-CH" sz="3200" dirty="0" err="1"/>
              <a:t>Bett</a:t>
            </a:r>
            <a:r>
              <a:rPr lang="fr-CH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CE623D-FCF5-4D8D-8E11-C74C8EED7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b="1" dirty="0"/>
              <a:t>3   </a:t>
            </a:r>
            <a:r>
              <a:rPr lang="fr-CH" b="1" dirty="0" err="1"/>
              <a:t>Wo</a:t>
            </a:r>
            <a:r>
              <a:rPr lang="fr-CH" b="1" dirty="0"/>
              <a:t> </a:t>
            </a:r>
            <a:r>
              <a:rPr lang="fr-CH" b="1" dirty="0" err="1"/>
              <a:t>schläft</a:t>
            </a:r>
            <a:r>
              <a:rPr lang="fr-CH" b="1" dirty="0"/>
              <a:t> Rudi? </a:t>
            </a:r>
            <a:endParaRPr lang="fr-CH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8A0A1C1-F170-45E8-85A8-F78666167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20" y="1539568"/>
            <a:ext cx="4051112" cy="3203432"/>
          </a:xfrm>
          <a:prstGeom prst="rect">
            <a:avLst/>
          </a:prstGeom>
        </p:spPr>
      </p:pic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5DE6031C-4995-4A76-8DB2-EF9DAFCF63EA}"/>
              </a:ext>
            </a:extLst>
          </p:cNvPr>
          <p:cNvSpPr/>
          <p:nvPr/>
        </p:nvSpPr>
        <p:spPr>
          <a:xfrm>
            <a:off x="3933830" y="4731026"/>
            <a:ext cx="521805" cy="745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3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5C9C6FF-A687-41A5-8C15-E263E6CFACB5}"/>
              </a:ext>
            </a:extLst>
          </p:cNvPr>
          <p:cNvSpPr/>
          <p:nvPr/>
        </p:nvSpPr>
        <p:spPr>
          <a:xfrm>
            <a:off x="300658" y="5997474"/>
            <a:ext cx="6092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dirty="0">
                <a:solidFill>
                  <a:srgbClr val="000000"/>
                </a:solidFill>
                <a:latin typeface="Stone Sans"/>
              </a:rPr>
              <a:t>auf • an • in • hinter • neben • vor • über • unter • zwischen </a:t>
            </a:r>
            <a:endParaRPr lang="fr-CH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94B5694-B411-40DA-8943-1EDCDDF92B65}"/>
              </a:ext>
            </a:extLst>
          </p:cNvPr>
          <p:cNvSpPr txBox="1"/>
          <p:nvPr/>
        </p:nvSpPr>
        <p:spPr>
          <a:xfrm>
            <a:off x="4161546" y="2556509"/>
            <a:ext cx="49824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dirty="0"/>
              <a:t>Rudi </a:t>
            </a:r>
            <a:r>
              <a:rPr lang="fr-CH" sz="3200" dirty="0" err="1" smtClean="0"/>
              <a:t>schläft</a:t>
            </a:r>
            <a:r>
              <a:rPr lang="fr-CH" sz="3200" dirty="0" smtClean="0"/>
              <a:t> </a:t>
            </a:r>
            <a:r>
              <a:rPr lang="fr-CH" sz="3200" b="1" dirty="0" smtClean="0">
                <a:solidFill>
                  <a:srgbClr val="0070C0"/>
                </a:solidFill>
              </a:rPr>
              <a:t>hinter</a:t>
            </a:r>
            <a:r>
              <a:rPr lang="fr-CH" sz="3200" dirty="0" smtClean="0"/>
              <a:t> dem </a:t>
            </a:r>
            <a:r>
              <a:rPr lang="fr-CH" sz="3200" dirty="0"/>
              <a:t>Bett.</a:t>
            </a:r>
          </a:p>
        </p:txBody>
      </p:sp>
    </p:spTree>
    <p:extLst>
      <p:ext uri="{BB962C8B-B14F-4D97-AF65-F5344CB8AC3E}">
        <p14:creationId xmlns:p14="http://schemas.microsoft.com/office/powerpoint/2010/main" val="328302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CE623D-FCF5-4D8D-8E11-C74C8EED7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b="1" dirty="0"/>
              <a:t>3   </a:t>
            </a:r>
            <a:r>
              <a:rPr lang="fr-CH" b="1" dirty="0" err="1"/>
              <a:t>Wo</a:t>
            </a:r>
            <a:r>
              <a:rPr lang="fr-CH" b="1" dirty="0"/>
              <a:t> </a:t>
            </a:r>
            <a:r>
              <a:rPr lang="fr-CH" b="1" dirty="0" err="1"/>
              <a:t>schläft</a:t>
            </a:r>
            <a:r>
              <a:rPr lang="fr-CH" b="1" dirty="0"/>
              <a:t> Rudi? </a:t>
            </a:r>
            <a:endParaRPr lang="fr-CH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210BCB4-A2F9-470C-BD1C-F13EF001A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19" y="1819851"/>
            <a:ext cx="4051113" cy="3085875"/>
          </a:xfrm>
          <a:prstGeom prst="rect">
            <a:avLst/>
          </a:prstGeom>
        </p:spPr>
      </p:pic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5DE6031C-4995-4A76-8DB2-EF9DAFCF63EA}"/>
              </a:ext>
            </a:extLst>
          </p:cNvPr>
          <p:cNvSpPr/>
          <p:nvPr/>
        </p:nvSpPr>
        <p:spPr>
          <a:xfrm>
            <a:off x="3933830" y="4731026"/>
            <a:ext cx="521805" cy="745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32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0424D89-8C95-4D97-9CF5-9B21EF4E0B61}"/>
              </a:ext>
            </a:extLst>
          </p:cNvPr>
          <p:cNvSpPr/>
          <p:nvPr/>
        </p:nvSpPr>
        <p:spPr>
          <a:xfrm>
            <a:off x="300658" y="5997474"/>
            <a:ext cx="6092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dirty="0">
                <a:solidFill>
                  <a:srgbClr val="000000"/>
                </a:solidFill>
                <a:latin typeface="Stone Sans"/>
              </a:rPr>
              <a:t>auf • an • in • hinter • neben • vor • über • unter • zwischen </a:t>
            </a:r>
            <a:endParaRPr lang="fr-CH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99D3351-9BB5-4C13-8714-AC051D150F87}"/>
              </a:ext>
            </a:extLst>
          </p:cNvPr>
          <p:cNvSpPr txBox="1"/>
          <p:nvPr/>
        </p:nvSpPr>
        <p:spPr>
          <a:xfrm>
            <a:off x="4115892" y="2690663"/>
            <a:ext cx="50281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dirty="0" smtClean="0"/>
              <a:t>Rudi </a:t>
            </a:r>
            <a:r>
              <a:rPr lang="fr-CH" sz="3200" dirty="0" err="1" smtClean="0"/>
              <a:t>schläft</a:t>
            </a:r>
            <a:r>
              <a:rPr lang="fr-CH" sz="3200" dirty="0" smtClean="0"/>
              <a:t> </a:t>
            </a:r>
            <a:r>
              <a:rPr lang="fr-CH" sz="3200" b="1" dirty="0" smtClean="0">
                <a:solidFill>
                  <a:srgbClr val="0070C0"/>
                </a:solidFill>
              </a:rPr>
              <a:t>neben</a:t>
            </a:r>
            <a:r>
              <a:rPr lang="fr-CH" sz="3200" dirty="0"/>
              <a:t> </a:t>
            </a:r>
            <a:r>
              <a:rPr lang="fr-CH" sz="3200" dirty="0" smtClean="0"/>
              <a:t>dem Bett</a:t>
            </a:r>
            <a:r>
              <a:rPr lang="fr-CH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49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CE623D-FCF5-4D8D-8E11-C74C8EED7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b="1" dirty="0"/>
              <a:t>3   </a:t>
            </a:r>
            <a:r>
              <a:rPr lang="fr-CH" b="1" dirty="0" err="1"/>
              <a:t>Wo</a:t>
            </a:r>
            <a:r>
              <a:rPr lang="fr-CH" b="1" dirty="0"/>
              <a:t> </a:t>
            </a:r>
            <a:r>
              <a:rPr lang="fr-CH" b="1" dirty="0" err="1"/>
              <a:t>schläft</a:t>
            </a:r>
            <a:r>
              <a:rPr lang="fr-CH" b="1" dirty="0"/>
              <a:t> Rudi? </a:t>
            </a:r>
            <a:endParaRPr lang="fr-CH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BF24AF6-AA92-4D23-9E92-25372E776C95}"/>
              </a:ext>
            </a:extLst>
          </p:cNvPr>
          <p:cNvSpPr txBox="1"/>
          <p:nvPr/>
        </p:nvSpPr>
        <p:spPr>
          <a:xfrm>
            <a:off x="3171916" y="2676224"/>
            <a:ext cx="59720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dirty="0" smtClean="0"/>
              <a:t>Rudi </a:t>
            </a:r>
            <a:r>
              <a:rPr lang="fr-CH" sz="3200" dirty="0" err="1" smtClean="0"/>
              <a:t>schläft</a:t>
            </a:r>
            <a:r>
              <a:rPr lang="fr-CH" sz="3200" dirty="0" smtClean="0"/>
              <a:t> </a:t>
            </a:r>
            <a:r>
              <a:rPr lang="fr-CH" sz="3200" b="1" dirty="0" smtClean="0">
                <a:solidFill>
                  <a:srgbClr val="0070C0"/>
                </a:solidFill>
              </a:rPr>
              <a:t>zwischen</a:t>
            </a:r>
            <a:r>
              <a:rPr lang="fr-CH" sz="3200" dirty="0" smtClean="0"/>
              <a:t> den Stühlen</a:t>
            </a:r>
            <a:r>
              <a:rPr lang="fr-CH" sz="3200" dirty="0"/>
              <a:t>.</a:t>
            </a: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5DE6031C-4995-4A76-8DB2-EF9DAFCF63EA}"/>
              </a:ext>
            </a:extLst>
          </p:cNvPr>
          <p:cNvSpPr/>
          <p:nvPr/>
        </p:nvSpPr>
        <p:spPr>
          <a:xfrm>
            <a:off x="3933830" y="4731026"/>
            <a:ext cx="521805" cy="745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3200" dirty="0">
                <a:solidFill>
                  <a:schemeClr val="tx1"/>
                </a:solidFill>
              </a:rPr>
              <a:t>4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3CED3A7-6D06-4D5F-A1C6-5290048BB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58" y="1478598"/>
            <a:ext cx="2818166" cy="3350379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D9383C80-3C05-4154-A4CA-BD222D8BEA2A}"/>
              </a:ext>
            </a:extLst>
          </p:cNvPr>
          <p:cNvSpPr/>
          <p:nvPr/>
        </p:nvSpPr>
        <p:spPr>
          <a:xfrm>
            <a:off x="300658" y="5997474"/>
            <a:ext cx="6092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dirty="0">
                <a:solidFill>
                  <a:srgbClr val="000000"/>
                </a:solidFill>
                <a:latin typeface="Stone Sans"/>
              </a:rPr>
              <a:t>auf • an • in • hinter • neben • vor • über • unter • zwischen 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74994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CE623D-FCF5-4D8D-8E11-C74C8EED7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b="1" dirty="0"/>
              <a:t>3   </a:t>
            </a:r>
            <a:r>
              <a:rPr lang="fr-CH" b="1" dirty="0" err="1"/>
              <a:t>Wo</a:t>
            </a:r>
            <a:r>
              <a:rPr lang="fr-CH" b="1" dirty="0"/>
              <a:t> </a:t>
            </a:r>
            <a:r>
              <a:rPr lang="fr-CH" b="1" dirty="0" err="1"/>
              <a:t>schläft</a:t>
            </a:r>
            <a:r>
              <a:rPr lang="fr-CH" b="1" dirty="0"/>
              <a:t> Rudi? </a:t>
            </a:r>
            <a:endParaRPr lang="fr-CH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8D40B68-7E2A-4DF7-A41D-E355569A4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60" y="1381540"/>
            <a:ext cx="4051113" cy="4408393"/>
          </a:xfrm>
          <a:prstGeom prst="rect">
            <a:avLst/>
          </a:prstGeom>
        </p:spPr>
      </p:pic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5DE6031C-4995-4A76-8DB2-EF9DAFCF63EA}"/>
              </a:ext>
            </a:extLst>
          </p:cNvPr>
          <p:cNvSpPr/>
          <p:nvPr/>
        </p:nvSpPr>
        <p:spPr>
          <a:xfrm>
            <a:off x="3933830" y="4731026"/>
            <a:ext cx="521805" cy="745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32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0FBB418-CF00-406C-9746-9777DA4A74F3}"/>
              </a:ext>
            </a:extLst>
          </p:cNvPr>
          <p:cNvSpPr/>
          <p:nvPr/>
        </p:nvSpPr>
        <p:spPr>
          <a:xfrm>
            <a:off x="300658" y="5997474"/>
            <a:ext cx="6092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dirty="0">
                <a:solidFill>
                  <a:srgbClr val="000000"/>
                </a:solidFill>
                <a:latin typeface="Stone Sans"/>
              </a:rPr>
              <a:t>auf • an • in • hinter • neben • vor • über • unter • zwischen </a:t>
            </a:r>
            <a:endParaRPr lang="fr-CH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E83DF49-30B3-4ADF-AF32-9661F918929B}"/>
              </a:ext>
            </a:extLst>
          </p:cNvPr>
          <p:cNvSpPr txBox="1"/>
          <p:nvPr/>
        </p:nvSpPr>
        <p:spPr>
          <a:xfrm>
            <a:off x="4455634" y="2676224"/>
            <a:ext cx="44784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dirty="0"/>
              <a:t>Rudi </a:t>
            </a:r>
            <a:r>
              <a:rPr lang="fr-CH" sz="3200" dirty="0" err="1" smtClean="0"/>
              <a:t>schläft</a:t>
            </a:r>
            <a:r>
              <a:rPr lang="fr-CH" sz="3200" dirty="0" smtClean="0"/>
              <a:t> </a:t>
            </a:r>
            <a:r>
              <a:rPr lang="fr-CH" sz="3200" b="1" dirty="0" smtClean="0">
                <a:solidFill>
                  <a:srgbClr val="0070C0"/>
                </a:solidFill>
              </a:rPr>
              <a:t>an</a:t>
            </a:r>
            <a:r>
              <a:rPr lang="fr-CH" sz="3200" dirty="0"/>
              <a:t> </a:t>
            </a:r>
            <a:r>
              <a:rPr lang="fr-CH" sz="3200" dirty="0" smtClean="0"/>
              <a:t>der </a:t>
            </a:r>
            <a:r>
              <a:rPr lang="fr-CH" sz="3200" dirty="0"/>
              <a:t>Wand.</a:t>
            </a:r>
          </a:p>
        </p:txBody>
      </p:sp>
    </p:spTree>
    <p:extLst>
      <p:ext uri="{BB962C8B-B14F-4D97-AF65-F5344CB8AC3E}">
        <p14:creationId xmlns:p14="http://schemas.microsoft.com/office/powerpoint/2010/main" val="186655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CE623D-FCF5-4D8D-8E11-C74C8EED7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b="1" dirty="0"/>
              <a:t>3   </a:t>
            </a:r>
            <a:r>
              <a:rPr lang="fr-CH" b="1" dirty="0" err="1"/>
              <a:t>Wo</a:t>
            </a:r>
            <a:r>
              <a:rPr lang="fr-CH" b="1" dirty="0"/>
              <a:t> </a:t>
            </a:r>
            <a:r>
              <a:rPr lang="fr-CH" b="1" dirty="0" err="1"/>
              <a:t>schläft</a:t>
            </a:r>
            <a:r>
              <a:rPr lang="fr-CH" b="1" dirty="0"/>
              <a:t> Rudi? </a:t>
            </a:r>
            <a:endParaRPr lang="fr-CH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F7C67E1-3B78-419F-91F3-1B37634AB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58" y="1600059"/>
            <a:ext cx="4227248" cy="3320989"/>
          </a:xfrm>
          <a:prstGeom prst="rect">
            <a:avLst/>
          </a:prstGeom>
        </p:spPr>
      </p:pic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5DE6031C-4995-4A76-8DB2-EF9DAFCF63EA}"/>
              </a:ext>
            </a:extLst>
          </p:cNvPr>
          <p:cNvSpPr/>
          <p:nvPr/>
        </p:nvSpPr>
        <p:spPr>
          <a:xfrm>
            <a:off x="3933830" y="4731026"/>
            <a:ext cx="521805" cy="745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32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E211FC8-55F1-49EE-9BC0-C52A7F4CB04D}"/>
              </a:ext>
            </a:extLst>
          </p:cNvPr>
          <p:cNvSpPr/>
          <p:nvPr/>
        </p:nvSpPr>
        <p:spPr>
          <a:xfrm>
            <a:off x="300658" y="5997474"/>
            <a:ext cx="6092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dirty="0">
                <a:solidFill>
                  <a:srgbClr val="000000"/>
                </a:solidFill>
                <a:latin typeface="Stone Sans"/>
              </a:rPr>
              <a:t>auf • an • in • hinter • neben • vor • über • unter • zwischen </a:t>
            </a:r>
            <a:endParaRPr lang="fr-CH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9B5D7A6-0E15-45A8-8C12-A4514E8A033F}"/>
              </a:ext>
            </a:extLst>
          </p:cNvPr>
          <p:cNvSpPr txBox="1"/>
          <p:nvPr/>
        </p:nvSpPr>
        <p:spPr>
          <a:xfrm>
            <a:off x="4262535" y="2669762"/>
            <a:ext cx="48814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dirty="0"/>
              <a:t>Rudi </a:t>
            </a:r>
            <a:r>
              <a:rPr lang="fr-CH" sz="3200" dirty="0" err="1" smtClean="0"/>
              <a:t>schläft</a:t>
            </a:r>
            <a:r>
              <a:rPr lang="fr-CH" sz="3200" dirty="0" smtClean="0"/>
              <a:t> </a:t>
            </a:r>
            <a:r>
              <a:rPr lang="fr-CH" sz="3200" b="1" dirty="0" smtClean="0">
                <a:solidFill>
                  <a:srgbClr val="0070C0"/>
                </a:solidFill>
              </a:rPr>
              <a:t>unter</a:t>
            </a:r>
            <a:r>
              <a:rPr lang="fr-CH" sz="3200" dirty="0"/>
              <a:t> </a:t>
            </a:r>
            <a:r>
              <a:rPr lang="fr-CH" sz="3200" dirty="0" smtClean="0"/>
              <a:t>dem </a:t>
            </a:r>
            <a:r>
              <a:rPr lang="fr-CH" sz="3200" dirty="0"/>
              <a:t>Bett.</a:t>
            </a:r>
          </a:p>
        </p:txBody>
      </p:sp>
    </p:spTree>
    <p:extLst>
      <p:ext uri="{BB962C8B-B14F-4D97-AF65-F5344CB8AC3E}">
        <p14:creationId xmlns:p14="http://schemas.microsoft.com/office/powerpoint/2010/main" val="373684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CE623D-FCF5-4D8D-8E11-C74C8EED7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b="1" dirty="0"/>
              <a:t>3   </a:t>
            </a:r>
            <a:r>
              <a:rPr lang="fr-CH" b="1" dirty="0" err="1"/>
              <a:t>Wo</a:t>
            </a:r>
            <a:r>
              <a:rPr lang="fr-CH" b="1" dirty="0"/>
              <a:t> </a:t>
            </a:r>
            <a:r>
              <a:rPr lang="fr-CH" b="1" dirty="0" err="1"/>
              <a:t>schläft</a:t>
            </a:r>
            <a:r>
              <a:rPr lang="fr-CH" b="1" dirty="0"/>
              <a:t> Rudi? </a:t>
            </a:r>
            <a:endParaRPr lang="fr-CH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CDEE84D-84E1-4DA8-97F4-D2985C1DB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23" y="1446662"/>
            <a:ext cx="3786909" cy="4261446"/>
          </a:xfrm>
          <a:prstGeom prst="rect">
            <a:avLst/>
          </a:prstGeom>
        </p:spPr>
      </p:pic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5DE6031C-4995-4A76-8DB2-EF9DAFCF63EA}"/>
              </a:ext>
            </a:extLst>
          </p:cNvPr>
          <p:cNvSpPr/>
          <p:nvPr/>
        </p:nvSpPr>
        <p:spPr>
          <a:xfrm>
            <a:off x="3933830" y="4731026"/>
            <a:ext cx="521805" cy="745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32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BB2B646-5F4C-4676-87BB-6E156959BABF}"/>
              </a:ext>
            </a:extLst>
          </p:cNvPr>
          <p:cNvSpPr/>
          <p:nvPr/>
        </p:nvSpPr>
        <p:spPr>
          <a:xfrm>
            <a:off x="300658" y="5997474"/>
            <a:ext cx="6092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dirty="0">
                <a:solidFill>
                  <a:srgbClr val="000000"/>
                </a:solidFill>
                <a:latin typeface="Stone Sans"/>
              </a:rPr>
              <a:t>auf • an • in • hinter • neben • vor • über • unter • zwischen </a:t>
            </a:r>
            <a:endParaRPr lang="fr-CH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E1A9C1E-3989-4333-AF85-A6CFC5212D55}"/>
              </a:ext>
            </a:extLst>
          </p:cNvPr>
          <p:cNvSpPr txBox="1"/>
          <p:nvPr/>
        </p:nvSpPr>
        <p:spPr>
          <a:xfrm>
            <a:off x="4455635" y="2676224"/>
            <a:ext cx="47475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dirty="0"/>
              <a:t>Rudi </a:t>
            </a:r>
            <a:r>
              <a:rPr lang="fr-CH" sz="3200" dirty="0" err="1" smtClean="0"/>
              <a:t>schläft</a:t>
            </a:r>
            <a:r>
              <a:rPr lang="fr-CH" sz="3200" dirty="0" smtClean="0"/>
              <a:t> </a:t>
            </a:r>
            <a:r>
              <a:rPr lang="fr-CH" sz="3200" b="1" dirty="0" smtClean="0">
                <a:solidFill>
                  <a:srgbClr val="0070C0"/>
                </a:solidFill>
              </a:rPr>
              <a:t>über</a:t>
            </a:r>
            <a:r>
              <a:rPr lang="fr-CH" sz="3200" dirty="0"/>
              <a:t> </a:t>
            </a:r>
            <a:r>
              <a:rPr lang="fr-CH" sz="3200" dirty="0" smtClean="0"/>
              <a:t>dem </a:t>
            </a:r>
            <a:r>
              <a:rPr lang="fr-CH" sz="3200" dirty="0"/>
              <a:t>Bett.</a:t>
            </a:r>
          </a:p>
        </p:txBody>
      </p:sp>
    </p:spTree>
    <p:extLst>
      <p:ext uri="{BB962C8B-B14F-4D97-AF65-F5344CB8AC3E}">
        <p14:creationId xmlns:p14="http://schemas.microsoft.com/office/powerpoint/2010/main" val="155159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44808" y="167564"/>
            <a:ext cx="1774944" cy="859270"/>
          </a:xfrm>
        </p:spPr>
        <p:txBody>
          <a:bodyPr>
            <a:normAutofit/>
          </a:bodyPr>
          <a:lstStyle/>
          <a:p>
            <a:r>
              <a:rPr lang="fr-FR" sz="2400" b="1" dirty="0" smtClean="0"/>
              <a:t>1c</a:t>
            </a:r>
            <a:endParaRPr lang="fr-FR" sz="2400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752" y="333031"/>
            <a:ext cx="7010400" cy="4559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4BAB76D-58FD-F34B-9253-05694A19ACF5}"/>
              </a:ext>
            </a:extLst>
          </p:cNvPr>
          <p:cNvSpPr/>
          <p:nvPr/>
        </p:nvSpPr>
        <p:spPr>
          <a:xfrm>
            <a:off x="303142" y="4928493"/>
            <a:ext cx="6142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/>
              <a:t>Sprecht</a:t>
            </a:r>
            <a:r>
              <a:rPr lang="fr-FR" b="1" dirty="0"/>
              <a:t> </a:t>
            </a:r>
            <a:r>
              <a:rPr lang="fr-FR" b="1" dirty="0" err="1"/>
              <a:t>zu</a:t>
            </a:r>
            <a:r>
              <a:rPr lang="fr-FR" b="1" dirty="0"/>
              <a:t> </a:t>
            </a:r>
            <a:r>
              <a:rPr lang="fr-FR" b="1" dirty="0" err="1"/>
              <a:t>zweit</a:t>
            </a:r>
            <a:r>
              <a:rPr lang="fr-FR" b="1" dirty="0"/>
              <a:t>. A </a:t>
            </a:r>
            <a:r>
              <a:rPr lang="fr-FR" b="1" dirty="0" err="1"/>
              <a:t>ist</a:t>
            </a:r>
            <a:r>
              <a:rPr lang="fr-FR" b="1" dirty="0"/>
              <a:t> </a:t>
            </a:r>
            <a:r>
              <a:rPr lang="fr-FR" b="1" dirty="0" err="1"/>
              <a:t>Cleo</a:t>
            </a:r>
            <a:r>
              <a:rPr lang="fr-FR" b="1" dirty="0"/>
              <a:t>, B </a:t>
            </a:r>
            <a:r>
              <a:rPr lang="fr-FR" b="1" dirty="0" err="1"/>
              <a:t>ist</a:t>
            </a:r>
            <a:r>
              <a:rPr lang="fr-FR" b="1" dirty="0"/>
              <a:t> Cem: </a:t>
            </a:r>
            <a:r>
              <a:rPr lang="fr-FR" b="1" dirty="0" err="1"/>
              <a:t>Antwortet</a:t>
            </a:r>
            <a:r>
              <a:rPr lang="fr-FR" b="1" dirty="0"/>
              <a:t> </a:t>
            </a:r>
            <a:r>
              <a:rPr lang="fr-FR" b="1" dirty="0" err="1"/>
              <a:t>abwechselnd</a:t>
            </a:r>
            <a:endParaRPr lang="fr-FR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DE2972-34F2-E245-8AD8-1A091DB43E41}"/>
              </a:ext>
            </a:extLst>
          </p:cNvPr>
          <p:cNvSpPr/>
          <p:nvPr/>
        </p:nvSpPr>
        <p:spPr>
          <a:xfrm>
            <a:off x="303142" y="5432131"/>
            <a:ext cx="30233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1. </a:t>
            </a:r>
            <a:r>
              <a:rPr lang="fr-FR" b="1" dirty="0" err="1"/>
              <a:t>Was</a:t>
            </a:r>
            <a:r>
              <a:rPr lang="fr-FR" b="1" dirty="0"/>
              <a:t> </a:t>
            </a:r>
            <a:r>
              <a:rPr lang="fr-FR" b="1" dirty="0" err="1"/>
              <a:t>ist</a:t>
            </a:r>
            <a:r>
              <a:rPr lang="fr-FR" b="1" dirty="0"/>
              <a:t> </a:t>
            </a:r>
            <a:r>
              <a:rPr lang="fr-FR" b="1" dirty="0" err="1"/>
              <a:t>dein</a:t>
            </a:r>
            <a:r>
              <a:rPr lang="fr-FR" b="1" dirty="0"/>
              <a:t> </a:t>
            </a:r>
            <a:r>
              <a:rPr lang="fr-FR" b="1" dirty="0" err="1"/>
              <a:t>Lieblingsplatz</a:t>
            </a:r>
            <a:r>
              <a:rPr lang="fr-FR" b="1" dirty="0"/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17A4C4-E890-B048-A3A8-2110C70A613C}"/>
              </a:ext>
            </a:extLst>
          </p:cNvPr>
          <p:cNvSpPr/>
          <p:nvPr/>
        </p:nvSpPr>
        <p:spPr>
          <a:xfrm>
            <a:off x="3610677" y="5432131"/>
            <a:ext cx="3888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>
                <a:solidFill>
                  <a:srgbClr val="0070C0"/>
                </a:solidFill>
              </a:rPr>
              <a:t>Cleo</a:t>
            </a:r>
            <a:r>
              <a:rPr lang="fr-FR" b="1" dirty="0">
                <a:solidFill>
                  <a:srgbClr val="0070C0"/>
                </a:solidFill>
              </a:rPr>
              <a:t>: Mein </a:t>
            </a:r>
            <a:r>
              <a:rPr lang="fr-FR" b="1" dirty="0" err="1">
                <a:solidFill>
                  <a:srgbClr val="0070C0"/>
                </a:solidFill>
              </a:rPr>
              <a:t>Lieblingsplatz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ist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mein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Bett</a:t>
            </a:r>
            <a:r>
              <a:rPr lang="fr-FR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EB3AFD-3D82-3F4D-A1A1-CCA156DF4D65}"/>
              </a:ext>
            </a:extLst>
          </p:cNvPr>
          <p:cNvSpPr/>
          <p:nvPr/>
        </p:nvSpPr>
        <p:spPr>
          <a:xfrm>
            <a:off x="3610677" y="5860353"/>
            <a:ext cx="4784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Cem: Mein </a:t>
            </a:r>
            <a:r>
              <a:rPr lang="fr-FR" b="1" dirty="0" err="1">
                <a:solidFill>
                  <a:srgbClr val="0070C0"/>
                </a:solidFill>
              </a:rPr>
              <a:t>Lieblingsplatz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ist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meine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Hängematte</a:t>
            </a:r>
            <a:r>
              <a:rPr lang="fr-FR" b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880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CE623D-FCF5-4D8D-8E11-C74C8EED7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b="1" dirty="0"/>
              <a:t>3   </a:t>
            </a:r>
            <a:r>
              <a:rPr lang="fr-CH" b="1" dirty="0" err="1"/>
              <a:t>Wo</a:t>
            </a:r>
            <a:r>
              <a:rPr lang="fr-CH" b="1" dirty="0"/>
              <a:t> </a:t>
            </a:r>
            <a:r>
              <a:rPr lang="fr-CH" b="1" dirty="0" err="1"/>
              <a:t>schläft</a:t>
            </a:r>
            <a:r>
              <a:rPr lang="fr-CH" b="1" dirty="0"/>
              <a:t> Rudi? </a:t>
            </a:r>
            <a:endParaRPr lang="fr-CH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9569D5E-589F-4A9A-A1FC-118D850E1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47" y="1212575"/>
            <a:ext cx="4843722" cy="3703050"/>
          </a:xfrm>
          <a:prstGeom prst="rect">
            <a:avLst/>
          </a:prstGeom>
        </p:spPr>
      </p:pic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5DE6031C-4995-4A76-8DB2-EF9DAFCF63EA}"/>
              </a:ext>
            </a:extLst>
          </p:cNvPr>
          <p:cNvSpPr/>
          <p:nvPr/>
        </p:nvSpPr>
        <p:spPr>
          <a:xfrm>
            <a:off x="3933830" y="4731026"/>
            <a:ext cx="521805" cy="745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32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7CA1207-FDF8-4479-8293-CCEBD7DE8188}"/>
              </a:ext>
            </a:extLst>
          </p:cNvPr>
          <p:cNvSpPr/>
          <p:nvPr/>
        </p:nvSpPr>
        <p:spPr>
          <a:xfrm>
            <a:off x="300658" y="5997474"/>
            <a:ext cx="6092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dirty="0">
                <a:solidFill>
                  <a:srgbClr val="000000"/>
                </a:solidFill>
                <a:latin typeface="Stone Sans"/>
              </a:rPr>
              <a:t>auf • an • in • hinter • neben • vor • über • unter • zwischen </a:t>
            </a:r>
            <a:endParaRPr lang="fr-CH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1B5823B-51AB-42CA-A5D6-09F52F77F1DC}"/>
              </a:ext>
            </a:extLst>
          </p:cNvPr>
          <p:cNvSpPr txBox="1"/>
          <p:nvPr/>
        </p:nvSpPr>
        <p:spPr>
          <a:xfrm>
            <a:off x="4636869" y="2705042"/>
            <a:ext cx="45071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dirty="0"/>
              <a:t>Rudi </a:t>
            </a:r>
            <a:r>
              <a:rPr lang="fr-CH" sz="3200" dirty="0" err="1" smtClean="0"/>
              <a:t>schläft</a:t>
            </a:r>
            <a:r>
              <a:rPr lang="fr-CH" sz="3200" dirty="0" smtClean="0"/>
              <a:t> </a:t>
            </a:r>
            <a:r>
              <a:rPr lang="fr-CH" sz="3200" b="1" dirty="0" smtClean="0">
                <a:solidFill>
                  <a:srgbClr val="0070C0"/>
                </a:solidFill>
              </a:rPr>
              <a:t>auf</a:t>
            </a:r>
            <a:r>
              <a:rPr lang="fr-CH" sz="3200" dirty="0" smtClean="0"/>
              <a:t> dem </a:t>
            </a:r>
            <a:r>
              <a:rPr lang="fr-CH" sz="3200" dirty="0"/>
              <a:t>Bett.</a:t>
            </a:r>
          </a:p>
        </p:txBody>
      </p:sp>
    </p:spTree>
    <p:extLst>
      <p:ext uri="{BB962C8B-B14F-4D97-AF65-F5344CB8AC3E}">
        <p14:creationId xmlns:p14="http://schemas.microsoft.com/office/powerpoint/2010/main" val="87255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CE623D-FCF5-4D8D-8E11-C74C8EED7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b="1" dirty="0"/>
              <a:t>3   </a:t>
            </a:r>
            <a:r>
              <a:rPr lang="fr-CH" b="1" dirty="0" err="1"/>
              <a:t>Wo</a:t>
            </a:r>
            <a:r>
              <a:rPr lang="fr-CH" b="1" dirty="0"/>
              <a:t> </a:t>
            </a:r>
            <a:r>
              <a:rPr lang="fr-CH" b="1" dirty="0" err="1"/>
              <a:t>schläft</a:t>
            </a:r>
            <a:r>
              <a:rPr lang="fr-CH" b="1" dirty="0"/>
              <a:t> Rudi? </a:t>
            </a:r>
            <a:endParaRPr lang="fr-CH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DEA2B2D-F8B3-4D00-A430-9334141DF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58" y="1381540"/>
            <a:ext cx="4051112" cy="3438546"/>
          </a:xfrm>
          <a:prstGeom prst="rect">
            <a:avLst/>
          </a:prstGeom>
        </p:spPr>
      </p:pic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5DE6031C-4995-4A76-8DB2-EF9DAFCF63EA}"/>
              </a:ext>
            </a:extLst>
          </p:cNvPr>
          <p:cNvSpPr/>
          <p:nvPr/>
        </p:nvSpPr>
        <p:spPr>
          <a:xfrm>
            <a:off x="3933830" y="4731026"/>
            <a:ext cx="521805" cy="7454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3200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8378253-A641-47F2-A6E6-3876D468D2CB}"/>
              </a:ext>
            </a:extLst>
          </p:cNvPr>
          <p:cNvSpPr/>
          <p:nvPr/>
        </p:nvSpPr>
        <p:spPr>
          <a:xfrm>
            <a:off x="300658" y="5997474"/>
            <a:ext cx="6092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dirty="0">
                <a:solidFill>
                  <a:srgbClr val="000000"/>
                </a:solidFill>
                <a:latin typeface="Stone Sans"/>
              </a:rPr>
              <a:t>auf • an • in • hinter • neben • vor • über • unter • zwischen </a:t>
            </a:r>
            <a:endParaRPr lang="fr-CH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513A2DD-B7D7-46B9-8F76-B87B9BADD82F}"/>
              </a:ext>
            </a:extLst>
          </p:cNvPr>
          <p:cNvSpPr txBox="1"/>
          <p:nvPr/>
        </p:nvSpPr>
        <p:spPr>
          <a:xfrm>
            <a:off x="4455635" y="2676224"/>
            <a:ext cx="42762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dirty="0"/>
              <a:t>Rudi </a:t>
            </a:r>
            <a:r>
              <a:rPr lang="fr-CH" sz="3200" dirty="0" err="1" smtClean="0"/>
              <a:t>schläft</a:t>
            </a:r>
            <a:r>
              <a:rPr lang="fr-CH" sz="3200" dirty="0" smtClean="0"/>
              <a:t> </a:t>
            </a:r>
            <a:r>
              <a:rPr lang="fr-CH" sz="3200" b="1" dirty="0" smtClean="0">
                <a:solidFill>
                  <a:srgbClr val="0070C0"/>
                </a:solidFill>
              </a:rPr>
              <a:t>in</a:t>
            </a:r>
            <a:r>
              <a:rPr lang="fr-CH" sz="3200" dirty="0"/>
              <a:t> </a:t>
            </a:r>
            <a:r>
              <a:rPr lang="fr-CH" sz="3200" dirty="0" smtClean="0"/>
              <a:t>dem </a:t>
            </a:r>
            <a:r>
              <a:rPr lang="fr-CH" sz="3200" dirty="0"/>
              <a:t>Bett.</a:t>
            </a:r>
          </a:p>
        </p:txBody>
      </p:sp>
    </p:spTree>
    <p:extLst>
      <p:ext uri="{BB962C8B-B14F-4D97-AF65-F5344CB8AC3E}">
        <p14:creationId xmlns:p14="http://schemas.microsoft.com/office/powerpoint/2010/main" val="379841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CE623D-FCF5-4D8D-8E11-C74C8EED7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b="1" dirty="0"/>
              <a:t>4   </a:t>
            </a:r>
            <a:r>
              <a:rPr lang="fr-CH" b="1" dirty="0" err="1"/>
              <a:t>Diamantensuche</a:t>
            </a:r>
            <a:endParaRPr lang="fr-CH" dirty="0"/>
          </a:p>
        </p:txBody>
      </p:sp>
      <p:grpSp>
        <p:nvGrpSpPr>
          <p:cNvPr id="3" name="Gruppieren 23">
            <a:extLst>
              <a:ext uri="{FF2B5EF4-FFF2-40B4-BE49-F238E27FC236}">
                <a16:creationId xmlns:a16="http://schemas.microsoft.com/office/drawing/2014/main" id="{402D33F8-AD37-43D5-9079-78740F499415}"/>
              </a:ext>
            </a:extLst>
          </p:cNvPr>
          <p:cNvGrpSpPr/>
          <p:nvPr/>
        </p:nvGrpSpPr>
        <p:grpSpPr>
          <a:xfrm>
            <a:off x="300966" y="1365051"/>
            <a:ext cx="5472514" cy="5492949"/>
            <a:chOff x="603307" y="1769089"/>
            <a:chExt cx="4412200" cy="2629242"/>
          </a:xfrm>
        </p:grpSpPr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3FA83886-1001-4D79-8251-C5BD3863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3307" y="1775787"/>
              <a:ext cx="2790825" cy="2233000"/>
            </a:xfrm>
            <a:prstGeom prst="rect">
              <a:avLst/>
            </a:prstGeom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3225F596-3B73-473D-8C65-2D2930D9E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94224" y="1769089"/>
              <a:ext cx="1621283" cy="2629242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F829A043-D512-4515-80E4-A3FBC7761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3307" y="4017586"/>
              <a:ext cx="2790825" cy="379500"/>
            </a:xfrm>
            <a:prstGeom prst="rect">
              <a:avLst/>
            </a:prstGeom>
          </p:spPr>
        </p:pic>
      </p:grpSp>
      <p:sp>
        <p:nvSpPr>
          <p:cNvPr id="25" name="Rechteck 24">
            <a:extLst>
              <a:ext uri="{FF2B5EF4-FFF2-40B4-BE49-F238E27FC236}">
                <a16:creationId xmlns:a16="http://schemas.microsoft.com/office/drawing/2014/main" id="{2C439238-EDC5-40C9-8EFE-E659ABF162F9}"/>
              </a:ext>
            </a:extLst>
          </p:cNvPr>
          <p:cNvSpPr/>
          <p:nvPr/>
        </p:nvSpPr>
        <p:spPr>
          <a:xfrm>
            <a:off x="5890937" y="3291848"/>
            <a:ext cx="30971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b="1" dirty="0">
                <a:solidFill>
                  <a:srgbClr val="0070C0"/>
                </a:solidFill>
              </a:rPr>
              <a:t>… </a:t>
            </a:r>
            <a:r>
              <a:rPr lang="fr-CH" sz="3200" b="1" dirty="0" err="1">
                <a:solidFill>
                  <a:srgbClr val="0070C0"/>
                </a:solidFill>
              </a:rPr>
              <a:t>auf</a:t>
            </a:r>
            <a:r>
              <a:rPr lang="fr-CH" sz="3200" b="1" dirty="0">
                <a:solidFill>
                  <a:srgbClr val="0070C0"/>
                </a:solidFill>
              </a:rPr>
              <a:t> </a:t>
            </a:r>
            <a:r>
              <a:rPr lang="fr-CH" sz="3200" b="1" dirty="0" err="1">
                <a:solidFill>
                  <a:srgbClr val="0070C0"/>
                </a:solidFill>
              </a:rPr>
              <a:t>dem</a:t>
            </a:r>
            <a:r>
              <a:rPr lang="fr-CH" sz="3200" b="1" dirty="0">
                <a:solidFill>
                  <a:srgbClr val="0070C0"/>
                </a:solidFill>
              </a:rPr>
              <a:t> </a:t>
            </a:r>
            <a:r>
              <a:rPr lang="fr-CH" sz="3200" b="1" dirty="0" err="1">
                <a:solidFill>
                  <a:srgbClr val="0070C0"/>
                </a:solidFill>
              </a:rPr>
              <a:t>Regal</a:t>
            </a:r>
            <a:r>
              <a:rPr lang="fr-CH" sz="3200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3CBAAD10-23F5-4108-A29D-6B543B101EF1}"/>
              </a:ext>
            </a:extLst>
          </p:cNvPr>
          <p:cNvSpPr txBox="1"/>
          <p:nvPr/>
        </p:nvSpPr>
        <p:spPr>
          <a:xfrm>
            <a:off x="5388641" y="2519942"/>
            <a:ext cx="37168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dirty="0"/>
              <a:t>Die </a:t>
            </a:r>
            <a:r>
              <a:rPr lang="fr-CH" sz="3200" dirty="0" err="1"/>
              <a:t>Schüler</a:t>
            </a:r>
            <a:r>
              <a:rPr lang="fr-CH" sz="3200" dirty="0"/>
              <a:t> </a:t>
            </a:r>
            <a:r>
              <a:rPr lang="fr-CH" sz="3200" dirty="0" err="1"/>
              <a:t>suchen</a:t>
            </a:r>
            <a:r>
              <a:rPr lang="fr-CH" sz="3200" dirty="0"/>
              <a:t> …</a:t>
            </a:r>
          </a:p>
        </p:txBody>
      </p:sp>
      <p:pic>
        <p:nvPicPr>
          <p:cNvPr id="4" name="gk9_KB_Track_02.38_K08_A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97874" y="54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CE623D-FCF5-4D8D-8E11-C74C8EED7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b="1" dirty="0"/>
              <a:t>4   </a:t>
            </a:r>
            <a:r>
              <a:rPr lang="fr-CH" b="1" dirty="0" err="1"/>
              <a:t>Diamantensuche</a:t>
            </a:r>
            <a:endParaRPr lang="fr-CH" dirty="0"/>
          </a:p>
        </p:txBody>
      </p:sp>
      <p:grpSp>
        <p:nvGrpSpPr>
          <p:cNvPr id="3" name="Gruppieren 23">
            <a:extLst>
              <a:ext uri="{FF2B5EF4-FFF2-40B4-BE49-F238E27FC236}">
                <a16:creationId xmlns:a16="http://schemas.microsoft.com/office/drawing/2014/main" id="{402D33F8-AD37-43D5-9079-78740F499415}"/>
              </a:ext>
            </a:extLst>
          </p:cNvPr>
          <p:cNvGrpSpPr/>
          <p:nvPr/>
        </p:nvGrpSpPr>
        <p:grpSpPr>
          <a:xfrm>
            <a:off x="300966" y="1365051"/>
            <a:ext cx="5472514" cy="5492949"/>
            <a:chOff x="603307" y="1769089"/>
            <a:chExt cx="4412200" cy="2629242"/>
          </a:xfrm>
        </p:grpSpPr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3FA83886-1001-4D79-8251-C5BD3863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3307" y="1775787"/>
              <a:ext cx="2790825" cy="2233000"/>
            </a:xfrm>
            <a:prstGeom prst="rect">
              <a:avLst/>
            </a:prstGeom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3225F596-3B73-473D-8C65-2D2930D9E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94224" y="1769089"/>
              <a:ext cx="1621283" cy="2629242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F829A043-D512-4515-80E4-A3FBC7761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3307" y="4017586"/>
              <a:ext cx="2790825" cy="379500"/>
            </a:xfrm>
            <a:prstGeom prst="rect">
              <a:avLst/>
            </a:prstGeom>
          </p:spPr>
        </p:pic>
      </p:grpSp>
      <p:sp>
        <p:nvSpPr>
          <p:cNvPr id="25" name="Rechteck 24">
            <a:extLst>
              <a:ext uri="{FF2B5EF4-FFF2-40B4-BE49-F238E27FC236}">
                <a16:creationId xmlns:a16="http://schemas.microsoft.com/office/drawing/2014/main" id="{2C439238-EDC5-40C9-8EFE-E659ABF162F9}"/>
              </a:ext>
            </a:extLst>
          </p:cNvPr>
          <p:cNvSpPr/>
          <p:nvPr/>
        </p:nvSpPr>
        <p:spPr>
          <a:xfrm>
            <a:off x="6200005" y="3291848"/>
            <a:ext cx="25464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b="1" dirty="0">
                <a:solidFill>
                  <a:srgbClr val="0070C0"/>
                </a:solidFill>
              </a:rPr>
              <a:t>… </a:t>
            </a:r>
            <a:r>
              <a:rPr lang="fr-CH" sz="3200" b="1" dirty="0" err="1">
                <a:solidFill>
                  <a:srgbClr val="0070C0"/>
                </a:solidFill>
              </a:rPr>
              <a:t>im</a:t>
            </a:r>
            <a:r>
              <a:rPr lang="fr-CH" sz="3200" b="1" dirty="0">
                <a:solidFill>
                  <a:srgbClr val="0070C0"/>
                </a:solidFill>
              </a:rPr>
              <a:t> </a:t>
            </a:r>
            <a:r>
              <a:rPr lang="fr-CH" sz="3200" b="1" dirty="0" err="1">
                <a:solidFill>
                  <a:srgbClr val="0070C0"/>
                </a:solidFill>
              </a:rPr>
              <a:t>Schrank</a:t>
            </a:r>
            <a:r>
              <a:rPr lang="fr-CH" sz="3200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3CBAAD10-23F5-4108-A29D-6B543B101EF1}"/>
              </a:ext>
            </a:extLst>
          </p:cNvPr>
          <p:cNvSpPr txBox="1"/>
          <p:nvPr/>
        </p:nvSpPr>
        <p:spPr>
          <a:xfrm>
            <a:off x="5388641" y="2519942"/>
            <a:ext cx="37168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dirty="0"/>
              <a:t>Die </a:t>
            </a:r>
            <a:r>
              <a:rPr lang="fr-CH" sz="3200" dirty="0" err="1"/>
              <a:t>Schüler</a:t>
            </a:r>
            <a:r>
              <a:rPr lang="fr-CH" sz="3200" dirty="0"/>
              <a:t> </a:t>
            </a:r>
            <a:r>
              <a:rPr lang="fr-CH" sz="3200" dirty="0" err="1"/>
              <a:t>suchen</a:t>
            </a:r>
            <a:r>
              <a:rPr lang="fr-CH" sz="3200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264080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CE623D-FCF5-4D8D-8E11-C74C8EED7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b="1" dirty="0"/>
              <a:t>4   </a:t>
            </a:r>
            <a:r>
              <a:rPr lang="fr-CH" b="1" dirty="0" err="1"/>
              <a:t>Diamantensuche</a:t>
            </a:r>
            <a:endParaRPr lang="fr-CH" dirty="0"/>
          </a:p>
        </p:txBody>
      </p:sp>
      <p:grpSp>
        <p:nvGrpSpPr>
          <p:cNvPr id="3" name="Gruppieren 23">
            <a:extLst>
              <a:ext uri="{FF2B5EF4-FFF2-40B4-BE49-F238E27FC236}">
                <a16:creationId xmlns:a16="http://schemas.microsoft.com/office/drawing/2014/main" id="{402D33F8-AD37-43D5-9079-78740F499415}"/>
              </a:ext>
            </a:extLst>
          </p:cNvPr>
          <p:cNvGrpSpPr/>
          <p:nvPr/>
        </p:nvGrpSpPr>
        <p:grpSpPr>
          <a:xfrm>
            <a:off x="300966" y="1365051"/>
            <a:ext cx="5472514" cy="5492949"/>
            <a:chOff x="603307" y="1769089"/>
            <a:chExt cx="4412200" cy="2629242"/>
          </a:xfrm>
        </p:grpSpPr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3FA83886-1001-4D79-8251-C5BD3863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3307" y="1775787"/>
              <a:ext cx="2790825" cy="2233000"/>
            </a:xfrm>
            <a:prstGeom prst="rect">
              <a:avLst/>
            </a:prstGeom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3225F596-3B73-473D-8C65-2D2930D9E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94224" y="1769089"/>
              <a:ext cx="1621283" cy="2629242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F829A043-D512-4515-80E4-A3FBC7761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3307" y="4017586"/>
              <a:ext cx="2790825" cy="379500"/>
            </a:xfrm>
            <a:prstGeom prst="rect">
              <a:avLst/>
            </a:prstGeom>
          </p:spPr>
        </p:pic>
      </p:grpSp>
      <p:sp>
        <p:nvSpPr>
          <p:cNvPr id="25" name="Rechteck 24">
            <a:extLst>
              <a:ext uri="{FF2B5EF4-FFF2-40B4-BE49-F238E27FC236}">
                <a16:creationId xmlns:a16="http://schemas.microsoft.com/office/drawing/2014/main" id="{2C439238-EDC5-40C9-8EFE-E659ABF162F9}"/>
              </a:ext>
            </a:extLst>
          </p:cNvPr>
          <p:cNvSpPr/>
          <p:nvPr/>
        </p:nvSpPr>
        <p:spPr>
          <a:xfrm>
            <a:off x="4378593" y="3291848"/>
            <a:ext cx="47654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b="1" dirty="0">
                <a:solidFill>
                  <a:srgbClr val="0070C0"/>
                </a:solidFill>
              </a:rPr>
              <a:t>… </a:t>
            </a:r>
            <a:r>
              <a:rPr lang="fr-CH" sz="3200" b="1" dirty="0" err="1">
                <a:solidFill>
                  <a:srgbClr val="0070C0"/>
                </a:solidFill>
              </a:rPr>
              <a:t>zwischen</a:t>
            </a:r>
            <a:r>
              <a:rPr lang="fr-CH" sz="3200" b="1" dirty="0">
                <a:solidFill>
                  <a:srgbClr val="0070C0"/>
                </a:solidFill>
              </a:rPr>
              <a:t> den </a:t>
            </a:r>
            <a:r>
              <a:rPr lang="fr-CH" sz="3200" b="1" dirty="0" err="1">
                <a:solidFill>
                  <a:srgbClr val="0070C0"/>
                </a:solidFill>
              </a:rPr>
              <a:t>Kartoffeln</a:t>
            </a:r>
            <a:r>
              <a:rPr lang="fr-CH" sz="3200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3CBAAD10-23F5-4108-A29D-6B543B101EF1}"/>
              </a:ext>
            </a:extLst>
          </p:cNvPr>
          <p:cNvSpPr txBox="1"/>
          <p:nvPr/>
        </p:nvSpPr>
        <p:spPr>
          <a:xfrm>
            <a:off x="5388641" y="2519942"/>
            <a:ext cx="37168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dirty="0"/>
              <a:t>Die </a:t>
            </a:r>
            <a:r>
              <a:rPr lang="fr-CH" sz="3200" dirty="0" err="1"/>
              <a:t>Schüler</a:t>
            </a:r>
            <a:r>
              <a:rPr lang="fr-CH" sz="3200" dirty="0"/>
              <a:t> </a:t>
            </a:r>
            <a:r>
              <a:rPr lang="fr-CH" sz="3200" dirty="0" err="1"/>
              <a:t>suchen</a:t>
            </a:r>
            <a:r>
              <a:rPr lang="fr-CH" sz="3200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209913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CE623D-FCF5-4D8D-8E11-C74C8EED7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b="1" dirty="0"/>
              <a:t>4   </a:t>
            </a:r>
            <a:r>
              <a:rPr lang="fr-CH" b="1" dirty="0" err="1"/>
              <a:t>Diamantensuche</a:t>
            </a:r>
            <a:endParaRPr lang="fr-CH" dirty="0"/>
          </a:p>
        </p:txBody>
      </p:sp>
      <p:grpSp>
        <p:nvGrpSpPr>
          <p:cNvPr id="3" name="Gruppieren 23">
            <a:extLst>
              <a:ext uri="{FF2B5EF4-FFF2-40B4-BE49-F238E27FC236}">
                <a16:creationId xmlns:a16="http://schemas.microsoft.com/office/drawing/2014/main" id="{402D33F8-AD37-43D5-9079-78740F499415}"/>
              </a:ext>
            </a:extLst>
          </p:cNvPr>
          <p:cNvGrpSpPr/>
          <p:nvPr/>
        </p:nvGrpSpPr>
        <p:grpSpPr>
          <a:xfrm>
            <a:off x="300966" y="1365051"/>
            <a:ext cx="5472514" cy="5492949"/>
            <a:chOff x="603307" y="1769089"/>
            <a:chExt cx="4412200" cy="2629242"/>
          </a:xfrm>
        </p:grpSpPr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3FA83886-1001-4D79-8251-C5BD3863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3307" y="1775787"/>
              <a:ext cx="2790825" cy="2233000"/>
            </a:xfrm>
            <a:prstGeom prst="rect">
              <a:avLst/>
            </a:prstGeom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3225F596-3B73-473D-8C65-2D2930D9E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94224" y="1769089"/>
              <a:ext cx="1621283" cy="2629242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F829A043-D512-4515-80E4-A3FBC7761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3307" y="4017586"/>
              <a:ext cx="2790825" cy="379500"/>
            </a:xfrm>
            <a:prstGeom prst="rect">
              <a:avLst/>
            </a:prstGeom>
          </p:spPr>
        </p:pic>
      </p:grpSp>
      <p:sp>
        <p:nvSpPr>
          <p:cNvPr id="25" name="Rechteck 24">
            <a:extLst>
              <a:ext uri="{FF2B5EF4-FFF2-40B4-BE49-F238E27FC236}">
                <a16:creationId xmlns:a16="http://schemas.microsoft.com/office/drawing/2014/main" id="{2C439238-EDC5-40C9-8EFE-E659ABF162F9}"/>
              </a:ext>
            </a:extLst>
          </p:cNvPr>
          <p:cNvSpPr/>
          <p:nvPr/>
        </p:nvSpPr>
        <p:spPr>
          <a:xfrm>
            <a:off x="5857177" y="3291856"/>
            <a:ext cx="3164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b="1" dirty="0">
                <a:solidFill>
                  <a:srgbClr val="0070C0"/>
                </a:solidFill>
              </a:rPr>
              <a:t>… </a:t>
            </a:r>
            <a:r>
              <a:rPr lang="fr-CH" sz="3200" b="1" dirty="0" err="1">
                <a:solidFill>
                  <a:srgbClr val="0070C0"/>
                </a:solidFill>
              </a:rPr>
              <a:t>auf</a:t>
            </a:r>
            <a:r>
              <a:rPr lang="fr-CH" sz="3200" b="1" dirty="0">
                <a:solidFill>
                  <a:srgbClr val="0070C0"/>
                </a:solidFill>
              </a:rPr>
              <a:t> der </a:t>
            </a:r>
            <a:r>
              <a:rPr lang="fr-CH" sz="3200" b="1" dirty="0" err="1">
                <a:solidFill>
                  <a:srgbClr val="0070C0"/>
                </a:solidFill>
              </a:rPr>
              <a:t>Treppe</a:t>
            </a:r>
            <a:r>
              <a:rPr lang="fr-CH" sz="3200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3CBAAD10-23F5-4108-A29D-6B543B101EF1}"/>
              </a:ext>
            </a:extLst>
          </p:cNvPr>
          <p:cNvSpPr txBox="1"/>
          <p:nvPr/>
        </p:nvSpPr>
        <p:spPr>
          <a:xfrm>
            <a:off x="5388641" y="2519942"/>
            <a:ext cx="37168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dirty="0"/>
              <a:t>Die </a:t>
            </a:r>
            <a:r>
              <a:rPr lang="fr-CH" sz="3200" dirty="0" err="1"/>
              <a:t>Schüler</a:t>
            </a:r>
            <a:r>
              <a:rPr lang="fr-CH" sz="3200" dirty="0"/>
              <a:t> </a:t>
            </a:r>
            <a:r>
              <a:rPr lang="fr-CH" sz="3200" dirty="0" err="1"/>
              <a:t>suchen</a:t>
            </a:r>
            <a:r>
              <a:rPr lang="fr-CH" sz="3200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210392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CE623D-FCF5-4D8D-8E11-C74C8EED7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b="1" dirty="0"/>
              <a:t>4   </a:t>
            </a:r>
            <a:r>
              <a:rPr lang="fr-CH" b="1" dirty="0" err="1"/>
              <a:t>Diamantensuche</a:t>
            </a:r>
            <a:endParaRPr lang="fr-CH" dirty="0"/>
          </a:p>
        </p:txBody>
      </p:sp>
      <p:grpSp>
        <p:nvGrpSpPr>
          <p:cNvPr id="3" name="Gruppieren 23">
            <a:extLst>
              <a:ext uri="{FF2B5EF4-FFF2-40B4-BE49-F238E27FC236}">
                <a16:creationId xmlns:a16="http://schemas.microsoft.com/office/drawing/2014/main" id="{402D33F8-AD37-43D5-9079-78740F499415}"/>
              </a:ext>
            </a:extLst>
          </p:cNvPr>
          <p:cNvGrpSpPr/>
          <p:nvPr/>
        </p:nvGrpSpPr>
        <p:grpSpPr>
          <a:xfrm>
            <a:off x="300966" y="1365051"/>
            <a:ext cx="5472514" cy="5492949"/>
            <a:chOff x="603307" y="1769089"/>
            <a:chExt cx="4412200" cy="2629242"/>
          </a:xfrm>
        </p:grpSpPr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3FA83886-1001-4D79-8251-C5BD3863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3307" y="1775787"/>
              <a:ext cx="2790825" cy="2233000"/>
            </a:xfrm>
            <a:prstGeom prst="rect">
              <a:avLst/>
            </a:prstGeom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3225F596-3B73-473D-8C65-2D2930D9E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94224" y="1769089"/>
              <a:ext cx="1621283" cy="2629242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F829A043-D512-4515-80E4-A3FBC7761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3307" y="4017586"/>
              <a:ext cx="2790825" cy="379500"/>
            </a:xfrm>
            <a:prstGeom prst="rect">
              <a:avLst/>
            </a:prstGeom>
          </p:spPr>
        </p:pic>
      </p:grpSp>
      <p:sp>
        <p:nvSpPr>
          <p:cNvPr id="25" name="Rechteck 24">
            <a:extLst>
              <a:ext uri="{FF2B5EF4-FFF2-40B4-BE49-F238E27FC236}">
                <a16:creationId xmlns:a16="http://schemas.microsoft.com/office/drawing/2014/main" id="{2C439238-EDC5-40C9-8EFE-E659ABF162F9}"/>
              </a:ext>
            </a:extLst>
          </p:cNvPr>
          <p:cNvSpPr/>
          <p:nvPr/>
        </p:nvSpPr>
        <p:spPr>
          <a:xfrm>
            <a:off x="5458386" y="3291848"/>
            <a:ext cx="31504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dirty="0"/>
              <a:t>Der Diamant </a:t>
            </a:r>
            <a:r>
              <a:rPr lang="fr-CH" sz="3200" dirty="0" err="1"/>
              <a:t>ist</a:t>
            </a:r>
            <a:r>
              <a:rPr lang="fr-CH" sz="3200" dirty="0"/>
              <a:t> …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3CBAAD10-23F5-4108-A29D-6B543B101EF1}"/>
              </a:ext>
            </a:extLst>
          </p:cNvPr>
          <p:cNvSpPr txBox="1"/>
          <p:nvPr/>
        </p:nvSpPr>
        <p:spPr>
          <a:xfrm>
            <a:off x="5388641" y="2519942"/>
            <a:ext cx="37701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dirty="0" err="1"/>
              <a:t>Wo</a:t>
            </a:r>
            <a:r>
              <a:rPr lang="fr-CH" sz="3200" dirty="0"/>
              <a:t> </a:t>
            </a:r>
            <a:r>
              <a:rPr lang="fr-CH" sz="3200" dirty="0" err="1"/>
              <a:t>ist</a:t>
            </a:r>
            <a:r>
              <a:rPr lang="fr-CH" sz="3200" dirty="0"/>
              <a:t> der Diamant  ?</a:t>
            </a:r>
          </a:p>
        </p:txBody>
      </p:sp>
    </p:spTree>
    <p:extLst>
      <p:ext uri="{BB962C8B-B14F-4D97-AF65-F5344CB8AC3E}">
        <p14:creationId xmlns:p14="http://schemas.microsoft.com/office/powerpoint/2010/main" val="377399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CE623D-FCF5-4D8D-8E11-C74C8EED7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b="1" dirty="0"/>
              <a:t>4   </a:t>
            </a:r>
            <a:r>
              <a:rPr lang="fr-CH" b="1" dirty="0" err="1"/>
              <a:t>Diamantensuche</a:t>
            </a:r>
            <a:endParaRPr lang="fr-CH" dirty="0"/>
          </a:p>
        </p:txBody>
      </p:sp>
      <p:grpSp>
        <p:nvGrpSpPr>
          <p:cNvPr id="3" name="Gruppieren 23">
            <a:extLst>
              <a:ext uri="{FF2B5EF4-FFF2-40B4-BE49-F238E27FC236}">
                <a16:creationId xmlns:a16="http://schemas.microsoft.com/office/drawing/2014/main" id="{402D33F8-AD37-43D5-9079-78740F499415}"/>
              </a:ext>
            </a:extLst>
          </p:cNvPr>
          <p:cNvGrpSpPr/>
          <p:nvPr/>
        </p:nvGrpSpPr>
        <p:grpSpPr>
          <a:xfrm>
            <a:off x="300966" y="1365051"/>
            <a:ext cx="5472514" cy="5492949"/>
            <a:chOff x="603307" y="1769089"/>
            <a:chExt cx="4412200" cy="2629242"/>
          </a:xfrm>
        </p:grpSpPr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3FA83886-1001-4D79-8251-C5BD3863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3307" y="1775787"/>
              <a:ext cx="2790825" cy="2233000"/>
            </a:xfrm>
            <a:prstGeom prst="rect">
              <a:avLst/>
            </a:prstGeom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3225F596-3B73-473D-8C65-2D2930D9E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94224" y="1769089"/>
              <a:ext cx="1621283" cy="2629242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F829A043-D512-4515-80E4-A3FBC7761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3307" y="4017586"/>
              <a:ext cx="2790825" cy="379500"/>
            </a:xfrm>
            <a:prstGeom prst="rect">
              <a:avLst/>
            </a:prstGeom>
          </p:spPr>
        </p:pic>
      </p:grpSp>
      <p:sp>
        <p:nvSpPr>
          <p:cNvPr id="27" name="Textfeld 26">
            <a:extLst>
              <a:ext uri="{FF2B5EF4-FFF2-40B4-BE49-F238E27FC236}">
                <a16:creationId xmlns:a16="http://schemas.microsoft.com/office/drawing/2014/main" id="{3CBAAD10-23F5-4108-A29D-6B543B101EF1}"/>
              </a:ext>
            </a:extLst>
          </p:cNvPr>
          <p:cNvSpPr txBox="1"/>
          <p:nvPr/>
        </p:nvSpPr>
        <p:spPr>
          <a:xfrm>
            <a:off x="5388641" y="2519942"/>
            <a:ext cx="37701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dirty="0" err="1"/>
              <a:t>Wo</a:t>
            </a:r>
            <a:r>
              <a:rPr lang="fr-CH" sz="3200" dirty="0"/>
              <a:t> </a:t>
            </a:r>
            <a:r>
              <a:rPr lang="fr-CH" sz="3200" dirty="0" err="1"/>
              <a:t>ist</a:t>
            </a:r>
            <a:r>
              <a:rPr lang="fr-CH" sz="3200" dirty="0"/>
              <a:t> der Diamant  ?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C346320-22AA-46C7-8BBA-27ED67D4AE0E}"/>
              </a:ext>
            </a:extLst>
          </p:cNvPr>
          <p:cNvSpPr/>
          <p:nvPr/>
        </p:nvSpPr>
        <p:spPr>
          <a:xfrm>
            <a:off x="5889021" y="4104196"/>
            <a:ext cx="31542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b="1" dirty="0" err="1">
                <a:solidFill>
                  <a:srgbClr val="0070C0"/>
                </a:solidFill>
              </a:rPr>
              <a:t>unter</a:t>
            </a:r>
            <a:r>
              <a:rPr lang="fr-CH" sz="3200" b="1" dirty="0">
                <a:solidFill>
                  <a:srgbClr val="0070C0"/>
                </a:solidFill>
              </a:rPr>
              <a:t> der </a:t>
            </a:r>
            <a:r>
              <a:rPr lang="fr-CH" sz="3200" b="1" dirty="0" err="1">
                <a:solidFill>
                  <a:srgbClr val="0070C0"/>
                </a:solidFill>
              </a:rPr>
              <a:t>Treppe</a:t>
            </a:r>
            <a:r>
              <a:rPr lang="fr-CH" sz="3200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33A90F7-212C-4A43-B5FE-507A76290BA1}"/>
              </a:ext>
            </a:extLst>
          </p:cNvPr>
          <p:cNvSpPr/>
          <p:nvPr/>
        </p:nvSpPr>
        <p:spPr>
          <a:xfrm>
            <a:off x="5458386" y="3291848"/>
            <a:ext cx="31504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dirty="0"/>
              <a:t>Der Diamant </a:t>
            </a:r>
            <a:r>
              <a:rPr lang="fr-CH" sz="3200" dirty="0" err="1"/>
              <a:t>ist</a:t>
            </a:r>
            <a:r>
              <a:rPr lang="fr-CH" sz="3200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16345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67288" y="4301698"/>
            <a:ext cx="80398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70C0"/>
                </a:solidFill>
              </a:rPr>
              <a:t>	Die </a:t>
            </a:r>
            <a:r>
              <a:rPr lang="fr-FR" sz="2400" b="1" dirty="0" err="1" smtClean="0">
                <a:solidFill>
                  <a:srgbClr val="0070C0"/>
                </a:solidFill>
              </a:rPr>
              <a:t>Mutter</a:t>
            </a:r>
            <a:r>
              <a:rPr lang="fr-FR" sz="2400" b="1" dirty="0" smtClean="0">
                <a:solidFill>
                  <a:srgbClr val="0070C0"/>
                </a:solidFill>
              </a:rPr>
              <a:t> </a:t>
            </a:r>
            <a:r>
              <a:rPr lang="fr-FR" sz="2400" b="1" dirty="0" err="1" smtClean="0">
                <a:solidFill>
                  <a:srgbClr val="0070C0"/>
                </a:solidFill>
              </a:rPr>
              <a:t>und</a:t>
            </a:r>
            <a:r>
              <a:rPr lang="fr-FR" sz="2400" b="1" dirty="0" smtClean="0">
                <a:solidFill>
                  <a:srgbClr val="0070C0"/>
                </a:solidFill>
              </a:rPr>
              <a:t> der </a:t>
            </a:r>
            <a:r>
              <a:rPr lang="fr-FR" sz="2400" b="1" dirty="0" err="1" smtClean="0">
                <a:solidFill>
                  <a:srgbClr val="0070C0"/>
                </a:solidFill>
              </a:rPr>
              <a:t>Sohn</a:t>
            </a:r>
            <a:r>
              <a:rPr lang="fr-FR" sz="2400" b="1" dirty="0" smtClean="0">
                <a:solidFill>
                  <a:srgbClr val="0070C0"/>
                </a:solidFill>
              </a:rPr>
              <a:t> (Robin) </a:t>
            </a:r>
            <a:r>
              <a:rPr lang="fr-FR" sz="2400" b="1" dirty="0" err="1" smtClean="0">
                <a:solidFill>
                  <a:srgbClr val="0070C0"/>
                </a:solidFill>
              </a:rPr>
              <a:t>sprechen</a:t>
            </a:r>
            <a:r>
              <a:rPr lang="fr-FR" sz="2400" b="1" dirty="0" smtClean="0">
                <a:solidFill>
                  <a:srgbClr val="0070C0"/>
                </a:solidFill>
              </a:rPr>
              <a:t>.</a:t>
            </a:r>
            <a:endParaRPr lang="fr-FR" sz="2400" b="1" dirty="0">
              <a:solidFill>
                <a:srgbClr val="0070C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065237" y="3886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1446415" y="4763363"/>
            <a:ext cx="656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rgbClr val="0070C0"/>
                </a:solidFill>
              </a:rPr>
              <a:t>Das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Thema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ist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das</a:t>
            </a:r>
            <a:r>
              <a:rPr lang="fr-FR" sz="2400" b="1" dirty="0">
                <a:solidFill>
                  <a:srgbClr val="0070C0"/>
                </a:solidFill>
              </a:rPr>
              <a:t> Chaos </a:t>
            </a:r>
            <a:r>
              <a:rPr lang="fr-FR" sz="2400" b="1" dirty="0" err="1">
                <a:solidFill>
                  <a:srgbClr val="0070C0"/>
                </a:solidFill>
              </a:rPr>
              <a:t>im</a:t>
            </a:r>
            <a:r>
              <a:rPr lang="fr-FR" sz="2400" b="1" dirty="0">
                <a:solidFill>
                  <a:srgbClr val="0070C0"/>
                </a:solidFill>
              </a:rPr>
              <a:t> Zimmer / </a:t>
            </a:r>
            <a:r>
              <a:rPr lang="fr-FR" sz="2400" b="1" dirty="0" err="1" smtClean="0">
                <a:solidFill>
                  <a:srgbClr val="0070C0"/>
                </a:solidFill>
              </a:rPr>
              <a:t>Aufräumen</a:t>
            </a:r>
            <a:r>
              <a:rPr lang="fr-FR" sz="2400" b="1" dirty="0" smtClean="0">
                <a:solidFill>
                  <a:srgbClr val="0070C0"/>
                </a:solidFill>
              </a:rPr>
              <a:t>.</a:t>
            </a:r>
            <a:endParaRPr lang="fr-FR" sz="2400" b="1" dirty="0">
              <a:solidFill>
                <a:srgbClr val="0070C0"/>
              </a:solidFill>
            </a:endParaRPr>
          </a:p>
          <a:p>
            <a:endParaRPr lang="de-DE" sz="2400" b="1" dirty="0">
              <a:solidFill>
                <a:srgbClr val="0070C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446415" y="5264817"/>
            <a:ext cx="7560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Die </a:t>
            </a:r>
            <a:r>
              <a:rPr lang="fr-FR" sz="2400" b="1" dirty="0" err="1">
                <a:solidFill>
                  <a:srgbClr val="0070C0"/>
                </a:solidFill>
              </a:rPr>
              <a:t>Mutter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ist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im</a:t>
            </a:r>
            <a:r>
              <a:rPr lang="fr-FR" sz="2400" b="1" dirty="0">
                <a:solidFill>
                  <a:srgbClr val="0070C0"/>
                </a:solidFill>
              </a:rPr>
              <a:t> Zimmer </a:t>
            </a:r>
            <a:r>
              <a:rPr lang="fr-FR" sz="2400" b="1" dirty="0" err="1">
                <a:solidFill>
                  <a:srgbClr val="0070C0"/>
                </a:solidFill>
              </a:rPr>
              <a:t>von</a:t>
            </a:r>
            <a:r>
              <a:rPr lang="fr-FR" sz="2400" b="1" dirty="0">
                <a:solidFill>
                  <a:srgbClr val="0070C0"/>
                </a:solidFill>
              </a:rPr>
              <a:t> Robin, Robin </a:t>
            </a:r>
            <a:r>
              <a:rPr lang="fr-FR" sz="2400" b="1" dirty="0" err="1">
                <a:solidFill>
                  <a:srgbClr val="0070C0"/>
                </a:solidFill>
              </a:rPr>
              <a:t>ist</a:t>
            </a:r>
            <a:r>
              <a:rPr lang="fr-FR" sz="2400" b="1" dirty="0">
                <a:solidFill>
                  <a:srgbClr val="0070C0"/>
                </a:solidFill>
              </a:rPr>
              <a:t> in </a:t>
            </a:r>
            <a:r>
              <a:rPr lang="fr-FR" sz="2400" b="1" dirty="0" err="1">
                <a:solidFill>
                  <a:srgbClr val="0070C0"/>
                </a:solidFill>
              </a:rPr>
              <a:t>einem</a:t>
            </a:r>
            <a:r>
              <a:rPr lang="fr-FR" sz="2400" b="1" dirty="0">
                <a:solidFill>
                  <a:srgbClr val="0070C0"/>
                </a:solidFill>
              </a:rPr>
              <a:t>  </a:t>
            </a:r>
            <a:endParaRPr lang="fr-FR" sz="2400" b="1" dirty="0" smtClean="0">
              <a:solidFill>
                <a:srgbClr val="0070C0"/>
              </a:solidFill>
            </a:endParaRPr>
          </a:p>
          <a:p>
            <a:r>
              <a:rPr lang="fr-FR" sz="2400" b="1" dirty="0" err="1" smtClean="0">
                <a:solidFill>
                  <a:srgbClr val="0070C0"/>
                </a:solidFill>
              </a:rPr>
              <a:t>anderen</a:t>
            </a:r>
            <a:r>
              <a:rPr lang="fr-FR" sz="2400" b="1" dirty="0" smtClean="0">
                <a:solidFill>
                  <a:srgbClr val="0070C0"/>
                </a:solidFill>
              </a:rPr>
              <a:t> Zimmer.</a:t>
            </a:r>
            <a:endParaRPr lang="fr-FR" sz="2400" b="1" dirty="0">
              <a:solidFill>
                <a:srgbClr val="0070C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79654" y="425553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5a</a:t>
            </a:r>
            <a:endParaRPr lang="de-DE" sz="2400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2249903" y="476336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16" name="Image 15" descr="Capture d’écran 2019-01-09 à 17.04.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0806" y="75198"/>
            <a:ext cx="4876001" cy="3888887"/>
          </a:xfrm>
          <a:prstGeom prst="rect">
            <a:avLst/>
          </a:prstGeom>
        </p:spPr>
      </p:pic>
      <p:pic>
        <p:nvPicPr>
          <p:cNvPr id="2" name="gk9_KB_Track_02.39_K08_A5a_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0755" y="929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9" grpId="0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Capture d’écran 2019-01-09 à 17.21.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670" y="903225"/>
            <a:ext cx="3327400" cy="42672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46358" y="1190587"/>
            <a:ext cx="1825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5c</a:t>
            </a:r>
            <a:endParaRPr lang="fr-FR" sz="24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485093" y="25769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b="1" dirty="0">
              <a:solidFill>
                <a:srgbClr val="0070C0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729" y="2847986"/>
            <a:ext cx="1581480" cy="7052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6445" y="575508"/>
            <a:ext cx="1547100" cy="825600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6563071" y="1436275"/>
            <a:ext cx="14774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rgbClr val="0070C0"/>
                </a:solidFill>
              </a:rPr>
              <a:t>langweilig</a:t>
            </a:r>
            <a:endParaRPr lang="fr-FR" sz="2400" b="1" dirty="0">
              <a:solidFill>
                <a:srgbClr val="0070C0"/>
              </a:solidFill>
            </a:endParaRPr>
          </a:p>
          <a:p>
            <a:endParaRPr lang="de-DE" sz="2400" b="1" dirty="0">
              <a:solidFill>
                <a:srgbClr val="0070C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6563071" y="1851773"/>
            <a:ext cx="14493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rgbClr val="0070C0"/>
                </a:solidFill>
              </a:rPr>
              <a:t>gemütlich</a:t>
            </a:r>
            <a:endParaRPr lang="fr-FR" sz="2400" b="1" dirty="0">
              <a:solidFill>
                <a:srgbClr val="0070C0"/>
              </a:solidFill>
            </a:endParaRPr>
          </a:p>
          <a:p>
            <a:endParaRPr lang="de-DE" sz="2400" b="1" dirty="0">
              <a:solidFill>
                <a:srgbClr val="0070C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563071" y="2176592"/>
            <a:ext cx="10550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rgbClr val="0070C0"/>
                </a:solidFill>
              </a:rPr>
              <a:t>sauber</a:t>
            </a:r>
            <a:endParaRPr lang="fr-FR" sz="2400" b="1" dirty="0">
              <a:solidFill>
                <a:srgbClr val="0070C0"/>
              </a:solidFill>
            </a:endParaRPr>
          </a:p>
          <a:p>
            <a:endParaRPr lang="de-DE" b="1" dirty="0">
              <a:solidFill>
                <a:srgbClr val="0070C0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565859" y="2532958"/>
            <a:ext cx="148925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rgbClr val="0070C0"/>
                </a:solidFill>
              </a:rPr>
              <a:t>ordentlich</a:t>
            </a:r>
            <a:endParaRPr lang="fr-FR" sz="2400" b="1" dirty="0">
              <a:solidFill>
                <a:srgbClr val="0070C0"/>
              </a:solidFill>
            </a:endParaRPr>
          </a:p>
          <a:p>
            <a:endParaRPr lang="de-DE" b="1" dirty="0">
              <a:solidFill>
                <a:srgbClr val="0070C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563071" y="3277436"/>
            <a:ext cx="93166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solidFill>
                  <a:srgbClr val="0070C0"/>
                </a:solidFill>
              </a:rPr>
              <a:t>schön</a:t>
            </a:r>
            <a:endParaRPr lang="fr-FR" sz="2400" b="1" dirty="0">
              <a:solidFill>
                <a:srgbClr val="0070C0"/>
              </a:solidFill>
            </a:endParaRPr>
          </a:p>
          <a:p>
            <a:endParaRPr lang="de-DE" b="1" dirty="0">
              <a:solidFill>
                <a:srgbClr val="0070C0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554358" y="3666886"/>
            <a:ext cx="84773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rgbClr val="0070C0"/>
                </a:solidFill>
              </a:rPr>
              <a:t>gross</a:t>
            </a:r>
            <a:endParaRPr lang="fr-FR" sz="2400" b="1" dirty="0">
              <a:solidFill>
                <a:srgbClr val="0070C0"/>
              </a:solidFill>
            </a:endParaRPr>
          </a:p>
          <a:p>
            <a:endParaRPr lang="de-DE" b="1" dirty="0">
              <a:solidFill>
                <a:srgbClr val="0070C0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944338" y="3683403"/>
            <a:ext cx="139493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rgbClr val="0070C0"/>
                </a:solidFill>
              </a:rPr>
              <a:t>chaotisch</a:t>
            </a:r>
            <a:endParaRPr lang="fr-FR" sz="2400" b="1" dirty="0">
              <a:solidFill>
                <a:srgbClr val="0070C0"/>
              </a:solidFill>
            </a:endParaRPr>
          </a:p>
          <a:p>
            <a:endParaRPr lang="de-DE" b="1" dirty="0">
              <a:solidFill>
                <a:srgbClr val="0070C0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944338" y="4107796"/>
            <a:ext cx="14670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rgbClr val="0070C0"/>
                </a:solidFill>
              </a:rPr>
              <a:t>schmutzig</a:t>
            </a:r>
            <a:endParaRPr lang="fr-FR" sz="2400" b="1" dirty="0">
              <a:solidFill>
                <a:srgbClr val="0070C0"/>
              </a:solidFill>
            </a:endParaRPr>
          </a:p>
          <a:p>
            <a:endParaRPr lang="de-DE" b="1" dirty="0">
              <a:solidFill>
                <a:srgbClr val="0070C0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944338" y="4547754"/>
            <a:ext cx="181947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rgbClr val="0070C0"/>
                </a:solidFill>
              </a:rPr>
              <a:t>unordentlich</a:t>
            </a:r>
            <a:endParaRPr lang="fr-FR" sz="2400" b="1" dirty="0">
              <a:solidFill>
                <a:srgbClr val="0070C0"/>
              </a:solidFill>
            </a:endParaRPr>
          </a:p>
          <a:p>
            <a:endParaRPr lang="de-DE" b="1" dirty="0">
              <a:solidFill>
                <a:srgbClr val="0070C0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923626" y="4978506"/>
            <a:ext cx="8034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rgbClr val="0070C0"/>
                </a:solidFill>
              </a:rPr>
              <a:t>klein</a:t>
            </a:r>
            <a:endParaRPr lang="fr-FR" sz="2400" b="1" dirty="0">
              <a:solidFill>
                <a:srgbClr val="0070C0"/>
              </a:solidFill>
            </a:endParaRPr>
          </a:p>
          <a:p>
            <a:endParaRPr lang="de-DE" b="1" dirty="0">
              <a:solidFill>
                <a:srgbClr val="0070C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6554358" y="2915256"/>
            <a:ext cx="1666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rgbClr val="0070C0"/>
                </a:solidFill>
              </a:rPr>
              <a:t>aufgeräumt</a:t>
            </a:r>
            <a:endParaRPr lang="fr-FR"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3" grpId="0"/>
      <p:bldP spid="24" grpId="0"/>
      <p:bldP spid="25" grpId="0"/>
      <p:bldP spid="27" grpId="0"/>
      <p:bldP spid="28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44808" y="167564"/>
            <a:ext cx="1774944" cy="859270"/>
          </a:xfrm>
        </p:spPr>
        <p:txBody>
          <a:bodyPr>
            <a:normAutofit/>
          </a:bodyPr>
          <a:lstStyle/>
          <a:p>
            <a:r>
              <a:rPr lang="fr-FR" sz="2400" b="1" dirty="0" smtClean="0"/>
              <a:t>1c</a:t>
            </a:r>
            <a:endParaRPr lang="fr-FR" sz="2400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752" y="333031"/>
            <a:ext cx="7010400" cy="4559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4BAB76D-58FD-F34B-9253-05694A19ACF5}"/>
              </a:ext>
            </a:extLst>
          </p:cNvPr>
          <p:cNvSpPr/>
          <p:nvPr/>
        </p:nvSpPr>
        <p:spPr>
          <a:xfrm>
            <a:off x="303142" y="4928493"/>
            <a:ext cx="6142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/>
              <a:t>Sprecht</a:t>
            </a:r>
            <a:r>
              <a:rPr lang="fr-FR" b="1" dirty="0"/>
              <a:t> </a:t>
            </a:r>
            <a:r>
              <a:rPr lang="fr-FR" b="1" dirty="0" err="1"/>
              <a:t>zu</a:t>
            </a:r>
            <a:r>
              <a:rPr lang="fr-FR" b="1" dirty="0"/>
              <a:t> </a:t>
            </a:r>
            <a:r>
              <a:rPr lang="fr-FR" b="1" dirty="0" err="1"/>
              <a:t>zweit</a:t>
            </a:r>
            <a:r>
              <a:rPr lang="fr-FR" b="1" dirty="0"/>
              <a:t>. A </a:t>
            </a:r>
            <a:r>
              <a:rPr lang="fr-FR" b="1" dirty="0" err="1"/>
              <a:t>ist</a:t>
            </a:r>
            <a:r>
              <a:rPr lang="fr-FR" b="1" dirty="0"/>
              <a:t> </a:t>
            </a:r>
            <a:r>
              <a:rPr lang="fr-FR" b="1" dirty="0" err="1"/>
              <a:t>Cleo</a:t>
            </a:r>
            <a:r>
              <a:rPr lang="fr-FR" b="1" dirty="0"/>
              <a:t>, B </a:t>
            </a:r>
            <a:r>
              <a:rPr lang="fr-FR" b="1" dirty="0" err="1"/>
              <a:t>ist</a:t>
            </a:r>
            <a:r>
              <a:rPr lang="fr-FR" b="1" dirty="0"/>
              <a:t> Cem: </a:t>
            </a:r>
            <a:r>
              <a:rPr lang="fr-FR" b="1" dirty="0" err="1"/>
              <a:t>Antwortet</a:t>
            </a:r>
            <a:r>
              <a:rPr lang="fr-FR" b="1" dirty="0"/>
              <a:t> </a:t>
            </a:r>
            <a:r>
              <a:rPr lang="fr-FR" b="1" dirty="0" err="1"/>
              <a:t>abwechselnd</a:t>
            </a:r>
            <a:endParaRPr lang="fr-FR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DE2972-34F2-E245-8AD8-1A091DB43E41}"/>
              </a:ext>
            </a:extLst>
          </p:cNvPr>
          <p:cNvSpPr/>
          <p:nvPr/>
        </p:nvSpPr>
        <p:spPr>
          <a:xfrm>
            <a:off x="303142" y="5432131"/>
            <a:ext cx="1506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2. </a:t>
            </a:r>
            <a:r>
              <a:rPr lang="fr-FR" b="1" dirty="0" err="1"/>
              <a:t>Wo</a:t>
            </a:r>
            <a:r>
              <a:rPr lang="fr-FR" b="1" dirty="0"/>
              <a:t> </a:t>
            </a:r>
            <a:r>
              <a:rPr lang="fr-FR" b="1" dirty="0" err="1"/>
              <a:t>ist</a:t>
            </a:r>
            <a:r>
              <a:rPr lang="fr-FR" b="1" dirty="0"/>
              <a:t> </a:t>
            </a:r>
            <a:r>
              <a:rPr lang="fr-FR" b="1" dirty="0" err="1"/>
              <a:t>das</a:t>
            </a:r>
            <a:r>
              <a:rPr lang="fr-FR" b="1" dirty="0"/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17A4C4-E890-B048-A3A8-2110C70A613C}"/>
              </a:ext>
            </a:extLst>
          </p:cNvPr>
          <p:cNvSpPr/>
          <p:nvPr/>
        </p:nvSpPr>
        <p:spPr>
          <a:xfrm>
            <a:off x="3610677" y="5432131"/>
            <a:ext cx="3553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>
                <a:solidFill>
                  <a:srgbClr val="0070C0"/>
                </a:solidFill>
              </a:rPr>
              <a:t>Cleo</a:t>
            </a:r>
            <a:r>
              <a:rPr lang="fr-FR" b="1" dirty="0">
                <a:solidFill>
                  <a:srgbClr val="0070C0"/>
                </a:solidFill>
              </a:rPr>
              <a:t>: </a:t>
            </a:r>
            <a:r>
              <a:rPr lang="fr-FR" b="1" dirty="0" err="1">
                <a:solidFill>
                  <a:srgbClr val="0070C0"/>
                </a:solidFill>
              </a:rPr>
              <a:t>Das</a:t>
            </a:r>
            <a:r>
              <a:rPr lang="fr-FR" b="1" dirty="0">
                <a:solidFill>
                  <a:srgbClr val="0070C0"/>
                </a:solidFill>
              </a:rPr>
              <a:t>/Es </a:t>
            </a:r>
            <a:r>
              <a:rPr lang="fr-FR" b="1" dirty="0" err="1">
                <a:solidFill>
                  <a:srgbClr val="0070C0"/>
                </a:solidFill>
              </a:rPr>
              <a:t>ist</a:t>
            </a:r>
            <a:r>
              <a:rPr lang="fr-FR" b="1" dirty="0">
                <a:solidFill>
                  <a:srgbClr val="0070C0"/>
                </a:solidFill>
              </a:rPr>
              <a:t> in </a:t>
            </a:r>
            <a:r>
              <a:rPr lang="fr-FR" b="1" dirty="0" err="1">
                <a:solidFill>
                  <a:srgbClr val="0070C0"/>
                </a:solidFill>
              </a:rPr>
              <a:t>meinem</a:t>
            </a:r>
            <a:r>
              <a:rPr lang="fr-FR" b="1" dirty="0">
                <a:solidFill>
                  <a:srgbClr val="0070C0"/>
                </a:solidFill>
              </a:rPr>
              <a:t> Zimmer.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EB3AFD-3D82-3F4D-A1A1-CCA156DF4D65}"/>
              </a:ext>
            </a:extLst>
          </p:cNvPr>
          <p:cNvSpPr/>
          <p:nvPr/>
        </p:nvSpPr>
        <p:spPr>
          <a:xfrm>
            <a:off x="3610677" y="5860353"/>
            <a:ext cx="2892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Cem: </a:t>
            </a:r>
            <a:r>
              <a:rPr lang="fr-FR" b="1" dirty="0" err="1">
                <a:solidFill>
                  <a:srgbClr val="0070C0"/>
                </a:solidFill>
              </a:rPr>
              <a:t>Sie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ist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auf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dem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Balkon</a:t>
            </a:r>
            <a:r>
              <a:rPr lang="fr-FR" b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271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41118" y="3377739"/>
            <a:ext cx="87934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rgbClr val="0070C0"/>
                </a:solidFill>
                <a:latin typeface="Calibri"/>
                <a:cs typeface="Calibri"/>
              </a:rPr>
              <a:t>a. Sein Zimmer ist unordentlich, er sucht einen Tipp.</a:t>
            </a:r>
            <a:endParaRPr lang="de-DE" sz="4000" b="1" dirty="0">
              <a:solidFill>
                <a:srgbClr val="0070C0"/>
              </a:solidFill>
              <a:latin typeface="Calibri"/>
              <a:cs typeface="Calibri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41118" y="4965188"/>
            <a:ext cx="86875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rgbClr val="0070C0"/>
                </a:solidFill>
                <a:latin typeface="Calibri (Corps)"/>
                <a:cs typeface="Calibri (Corps)"/>
              </a:rPr>
              <a:t>b. Sie sind wütend, sie und Robin haben Streit.</a:t>
            </a:r>
            <a:endParaRPr lang="de-DE" sz="4000" b="1" dirty="0">
              <a:solidFill>
                <a:srgbClr val="0070C0"/>
              </a:solidFill>
              <a:latin typeface="Calibri (Corps)"/>
              <a:cs typeface="Calibri (Corps)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13613" t="32879" r="33893" b="35382"/>
          <a:stretch/>
        </p:blipFill>
        <p:spPr>
          <a:xfrm>
            <a:off x="141118" y="200297"/>
            <a:ext cx="8981826" cy="2913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gk9_KB_komplett_150-dpi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t="65005" b="33415"/>
              <a:stretch>
                <a:fillRect/>
              </a:stretch>
            </p:blipFill>
          </mc:Choice>
          <mc:Fallback>
            <p:blipFill>
              <a:blip r:embed="rId3"/>
              <a:srcRect t="65005" b="33415"/>
              <a:stretch>
                <a:fillRect/>
              </a:stretch>
            </p:blipFill>
          </mc:Fallback>
        </mc:AlternateContent>
        <p:spPr>
          <a:xfrm>
            <a:off x="-611629" y="440959"/>
            <a:ext cx="12599300" cy="265636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769174" y="1403898"/>
            <a:ext cx="2092869" cy="203928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 smtClean="0">
                <a:solidFill>
                  <a:schemeClr val="tx1"/>
                </a:solidFill>
              </a:rPr>
              <a:t>Wie oft?</a:t>
            </a:r>
            <a:endParaRPr lang="de-DE" sz="2800" b="1" dirty="0">
              <a:solidFill>
                <a:schemeClr val="tx1"/>
              </a:solidFill>
            </a:endParaRPr>
          </a:p>
        </p:txBody>
      </p:sp>
      <p:sp>
        <p:nvSpPr>
          <p:cNvPr id="5" name="Ellipse 4"/>
          <p:cNvSpPr/>
          <p:nvPr/>
        </p:nvSpPr>
        <p:spPr>
          <a:xfrm>
            <a:off x="3542131" y="1403898"/>
            <a:ext cx="2092869" cy="203928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 smtClean="0">
                <a:solidFill>
                  <a:srgbClr val="000000"/>
                </a:solidFill>
              </a:rPr>
              <a:t>Wann?</a:t>
            </a:r>
            <a:endParaRPr lang="de-DE" sz="3200" b="1" dirty="0">
              <a:solidFill>
                <a:srgbClr val="00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68668" y="849703"/>
            <a:ext cx="3747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Beantwortet die 3 Fragen:</a:t>
            </a:r>
            <a:endParaRPr lang="de-DE" sz="2400" b="1" dirty="0"/>
          </a:p>
        </p:txBody>
      </p:sp>
      <p:sp>
        <p:nvSpPr>
          <p:cNvPr id="7" name="Ellipse 6"/>
          <p:cNvSpPr/>
          <p:nvPr/>
        </p:nvSpPr>
        <p:spPr>
          <a:xfrm>
            <a:off x="6377342" y="1403898"/>
            <a:ext cx="2092869" cy="203928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 smtClean="0">
                <a:solidFill>
                  <a:srgbClr val="000000"/>
                </a:solidFill>
              </a:rPr>
              <a:t>Wie?</a:t>
            </a:r>
            <a:endParaRPr lang="de-DE" sz="3200" b="1" dirty="0">
              <a:solidFill>
                <a:srgbClr val="00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68668" y="3982961"/>
            <a:ext cx="324698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>
                <a:solidFill>
                  <a:srgbClr val="0070C0"/>
                </a:solidFill>
              </a:rPr>
              <a:t>z. B. jeden Abend</a:t>
            </a:r>
            <a:endParaRPr lang="de-DE" sz="3200" b="1" dirty="0">
              <a:solidFill>
                <a:srgbClr val="0070C0"/>
              </a:solidFill>
            </a:endParaRPr>
          </a:p>
        </p:txBody>
      </p:sp>
      <p:sp>
        <p:nvSpPr>
          <p:cNvPr id="9" name="Flèche vers le bas 8"/>
          <p:cNvSpPr/>
          <p:nvPr/>
        </p:nvSpPr>
        <p:spPr>
          <a:xfrm>
            <a:off x="1466796" y="2896201"/>
            <a:ext cx="518745" cy="109397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155474" y="4812004"/>
            <a:ext cx="43918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>
                <a:solidFill>
                  <a:srgbClr val="0070C0"/>
                </a:solidFill>
              </a:rPr>
              <a:t>z. B. Samstag aufräumen</a:t>
            </a:r>
            <a:endParaRPr lang="de-DE" sz="3200" b="1" dirty="0">
              <a:solidFill>
                <a:srgbClr val="0070C0"/>
              </a:solidFill>
            </a:endParaRPr>
          </a:p>
        </p:txBody>
      </p:sp>
      <p:sp>
        <p:nvSpPr>
          <p:cNvPr id="11" name="Flèche vers le bas 10"/>
          <p:cNvSpPr/>
          <p:nvPr/>
        </p:nvSpPr>
        <p:spPr>
          <a:xfrm>
            <a:off x="4293417" y="3048600"/>
            <a:ext cx="518745" cy="1763403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178629" y="5733261"/>
            <a:ext cx="5818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>
                <a:solidFill>
                  <a:srgbClr val="0070C0"/>
                </a:solidFill>
              </a:rPr>
              <a:t>z. B. Mit Musik/Papa aufräumen</a:t>
            </a:r>
            <a:endParaRPr lang="de-DE" sz="3200" b="1" dirty="0">
              <a:solidFill>
                <a:srgbClr val="0070C0"/>
              </a:solidFill>
            </a:endParaRPr>
          </a:p>
        </p:txBody>
      </p:sp>
      <p:sp>
        <p:nvSpPr>
          <p:cNvPr id="13" name="Flèche vers le bas 12"/>
          <p:cNvSpPr/>
          <p:nvPr/>
        </p:nvSpPr>
        <p:spPr>
          <a:xfrm>
            <a:off x="7191588" y="3048601"/>
            <a:ext cx="518745" cy="268466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46956" y="776086"/>
            <a:ext cx="10495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>
                <a:solidFill>
                  <a:srgbClr val="0070C0"/>
                </a:solidFill>
              </a:rPr>
              <a:t>feste</a:t>
            </a:r>
          </a:p>
          <a:p>
            <a:pPr algn="ctr"/>
            <a:r>
              <a:rPr lang="de-DE" sz="2800" b="1" dirty="0" smtClean="0">
                <a:solidFill>
                  <a:srgbClr val="0070C0"/>
                </a:solidFill>
              </a:rPr>
              <a:t>Zeit</a:t>
            </a:r>
            <a:endParaRPr lang="de-DE" sz="2800" b="1" dirty="0">
              <a:solidFill>
                <a:srgbClr val="0070C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32298" y="1991803"/>
            <a:ext cx="1322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>
                <a:solidFill>
                  <a:srgbClr val="0070C0"/>
                </a:solidFill>
              </a:rPr>
              <a:t>Spass</a:t>
            </a:r>
            <a:endParaRPr lang="de-DE" sz="2800" b="1" dirty="0">
              <a:solidFill>
                <a:srgbClr val="0070C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32298" y="2804493"/>
            <a:ext cx="1322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>
                <a:solidFill>
                  <a:srgbClr val="0070C0"/>
                </a:solidFill>
              </a:rPr>
              <a:t>System</a:t>
            </a:r>
            <a:endParaRPr lang="de-DE" sz="2800" b="1" dirty="0">
              <a:solidFill>
                <a:srgbClr val="0070C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296521" y="4162644"/>
            <a:ext cx="67913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>
                <a:solidFill>
                  <a:srgbClr val="000000"/>
                </a:solidFill>
              </a:rPr>
              <a:t>e. Diskussion in der Klasse:</a:t>
            </a:r>
            <a:endParaRPr lang="de-DE" sz="3200" dirty="0">
              <a:solidFill>
                <a:srgbClr val="00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14534" y="4927021"/>
            <a:ext cx="3545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rgbClr val="000000"/>
                </a:solidFill>
              </a:rPr>
              <a:t>-</a:t>
            </a:r>
            <a:r>
              <a:rPr lang="de-DE" sz="2800" dirty="0" smtClean="0">
                <a:solidFill>
                  <a:srgbClr val="0000FF"/>
                </a:solidFill>
              </a:rPr>
              <a:t> </a:t>
            </a:r>
            <a:r>
              <a:rPr lang="de-DE" sz="2800" dirty="0" smtClean="0">
                <a:solidFill>
                  <a:srgbClr val="000000"/>
                </a:solidFill>
              </a:rPr>
              <a:t>Wie räumt ihr auf?</a:t>
            </a:r>
            <a:endParaRPr lang="de-DE" sz="2800" dirty="0">
              <a:solidFill>
                <a:srgbClr val="00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14534" y="5714816"/>
            <a:ext cx="7646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rgbClr val="000000"/>
                </a:solidFill>
              </a:rPr>
              <a:t>- Welchen Tipp findet ihr gut für euch?</a:t>
            </a:r>
            <a:endParaRPr lang="de-DE" sz="2800" dirty="0">
              <a:solidFill>
                <a:srgbClr val="0000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21204" t="39565" r="33882" b="25040"/>
          <a:stretch/>
        </p:blipFill>
        <p:spPr>
          <a:xfrm>
            <a:off x="1455279" y="322218"/>
            <a:ext cx="7573648" cy="32017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Capture d’écran 2019-01-09 à 16.49.5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30847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78216" y="4768368"/>
            <a:ext cx="31582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0" b="1" dirty="0" smtClean="0">
                <a:solidFill>
                  <a:srgbClr val="0070C0"/>
                </a:solidFill>
              </a:rPr>
              <a:t>1 </a:t>
            </a:r>
            <a:r>
              <a:rPr lang="fr-FR" sz="8000" b="1" dirty="0" err="1" smtClean="0">
                <a:solidFill>
                  <a:srgbClr val="0070C0"/>
                </a:solidFill>
                <a:sym typeface="Wingdings"/>
              </a:rPr>
              <a:t></a:t>
            </a:r>
            <a:r>
              <a:rPr lang="fr-FR" sz="8000" b="1" dirty="0" smtClean="0">
                <a:solidFill>
                  <a:srgbClr val="0070C0"/>
                </a:solidFill>
                <a:sym typeface="Wingdings"/>
              </a:rPr>
              <a:t> </a:t>
            </a:r>
            <a:r>
              <a:rPr lang="fr-FR" sz="8000" b="1" dirty="0" smtClean="0">
                <a:solidFill>
                  <a:srgbClr val="0070C0"/>
                </a:solidFill>
              </a:rPr>
              <a:t>a. </a:t>
            </a:r>
            <a:endParaRPr lang="fr-FR" sz="8000" b="1" dirty="0">
              <a:solidFill>
                <a:srgbClr val="0070C0"/>
              </a:solidFill>
            </a:endParaRPr>
          </a:p>
        </p:txBody>
      </p:sp>
      <p:sp>
        <p:nvSpPr>
          <p:cNvPr id="8" name="Bouée 7"/>
          <p:cNvSpPr/>
          <p:nvPr/>
        </p:nvSpPr>
        <p:spPr>
          <a:xfrm>
            <a:off x="361615" y="3060249"/>
            <a:ext cx="458633" cy="540201"/>
          </a:xfrm>
          <a:prstGeom prst="donut">
            <a:avLst>
              <a:gd name="adj" fmla="val 1134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277811" y="4768368"/>
            <a:ext cx="31582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0" b="1" dirty="0">
                <a:solidFill>
                  <a:srgbClr val="0070C0"/>
                </a:solidFill>
              </a:rPr>
              <a:t>3</a:t>
            </a:r>
            <a:r>
              <a:rPr lang="fr-FR" sz="8000" b="1" dirty="0" smtClean="0">
                <a:solidFill>
                  <a:srgbClr val="0070C0"/>
                </a:solidFill>
              </a:rPr>
              <a:t> </a:t>
            </a:r>
            <a:r>
              <a:rPr lang="fr-FR" sz="8000" b="1" dirty="0" err="1" smtClean="0">
                <a:solidFill>
                  <a:srgbClr val="0070C0"/>
                </a:solidFill>
                <a:sym typeface="Wingdings"/>
              </a:rPr>
              <a:t></a:t>
            </a:r>
            <a:r>
              <a:rPr lang="fr-FR" sz="8000" b="1" dirty="0" smtClean="0">
                <a:solidFill>
                  <a:srgbClr val="0070C0"/>
                </a:solidFill>
                <a:sym typeface="Wingdings"/>
              </a:rPr>
              <a:t> a</a:t>
            </a:r>
            <a:r>
              <a:rPr lang="fr-FR" sz="8000" b="1" dirty="0" smtClean="0">
                <a:solidFill>
                  <a:srgbClr val="0070C0"/>
                </a:solidFill>
              </a:rPr>
              <a:t>. </a:t>
            </a:r>
            <a:endParaRPr lang="fr-FR" sz="8000" b="1" dirty="0">
              <a:solidFill>
                <a:srgbClr val="0070C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276864" y="4768368"/>
            <a:ext cx="320472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0" b="1" dirty="0" smtClean="0">
                <a:solidFill>
                  <a:srgbClr val="0070C0"/>
                </a:solidFill>
              </a:rPr>
              <a:t>2 </a:t>
            </a:r>
            <a:r>
              <a:rPr lang="fr-FR" sz="8000" b="1" dirty="0" err="1" smtClean="0">
                <a:solidFill>
                  <a:srgbClr val="0070C0"/>
                </a:solidFill>
                <a:sym typeface="Wingdings"/>
              </a:rPr>
              <a:t></a:t>
            </a:r>
            <a:r>
              <a:rPr lang="fr-FR" sz="8000" b="1" dirty="0" smtClean="0">
                <a:solidFill>
                  <a:srgbClr val="0070C0"/>
                </a:solidFill>
                <a:sym typeface="Wingdings"/>
              </a:rPr>
              <a:t> </a:t>
            </a:r>
            <a:r>
              <a:rPr lang="fr-FR" sz="8000" b="1" dirty="0">
                <a:solidFill>
                  <a:srgbClr val="0070C0"/>
                </a:solidFill>
                <a:sym typeface="Wingdings"/>
              </a:rPr>
              <a:t>b</a:t>
            </a:r>
            <a:r>
              <a:rPr lang="fr-FR" sz="8000" b="1" dirty="0" smtClean="0">
                <a:solidFill>
                  <a:srgbClr val="0070C0"/>
                </a:solidFill>
              </a:rPr>
              <a:t>. </a:t>
            </a:r>
            <a:endParaRPr lang="fr-FR" sz="8000" b="1" dirty="0">
              <a:solidFill>
                <a:srgbClr val="0070C0"/>
              </a:solidFill>
            </a:endParaRPr>
          </a:p>
        </p:txBody>
      </p:sp>
      <p:sp>
        <p:nvSpPr>
          <p:cNvPr id="11" name="Bouée 10"/>
          <p:cNvSpPr/>
          <p:nvPr/>
        </p:nvSpPr>
        <p:spPr>
          <a:xfrm>
            <a:off x="3656524" y="3482749"/>
            <a:ext cx="458633" cy="540201"/>
          </a:xfrm>
          <a:prstGeom prst="donut">
            <a:avLst>
              <a:gd name="adj" fmla="val 1134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2" name="Bouée 11"/>
          <p:cNvSpPr/>
          <p:nvPr/>
        </p:nvSpPr>
        <p:spPr>
          <a:xfrm>
            <a:off x="6414259" y="3094948"/>
            <a:ext cx="458633" cy="540201"/>
          </a:xfrm>
          <a:prstGeom prst="donut">
            <a:avLst>
              <a:gd name="adj" fmla="val 1134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/>
      <p:bldP spid="10" grpId="0"/>
      <p:bldP spid="11" grpId="0" animBg="1"/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apture d’écran 2019-01-09 à 16.50.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65112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0" y="2822929"/>
            <a:ext cx="816165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b="1" dirty="0" smtClean="0">
                <a:solidFill>
                  <a:srgbClr val="0070C0"/>
                </a:solidFill>
              </a:rPr>
              <a:t>A </a:t>
            </a:r>
            <a:r>
              <a:rPr lang="fr-FR" sz="3000" b="1" dirty="0" err="1" smtClean="0">
                <a:solidFill>
                  <a:srgbClr val="0070C0"/>
                </a:solidFill>
                <a:sym typeface="Wingdings"/>
              </a:rPr>
              <a:t></a:t>
            </a:r>
            <a:r>
              <a:rPr lang="fr-FR" sz="3000" b="1" dirty="0" smtClean="0">
                <a:solidFill>
                  <a:srgbClr val="0070C0"/>
                </a:solidFill>
                <a:sym typeface="Wingdings"/>
              </a:rPr>
              <a:t> b. Die </a:t>
            </a:r>
            <a:r>
              <a:rPr lang="fr-FR" sz="3000" b="1" dirty="0" err="1" smtClean="0">
                <a:solidFill>
                  <a:srgbClr val="0070C0"/>
                </a:solidFill>
                <a:sym typeface="Wingdings"/>
              </a:rPr>
              <a:t>Schultasche</a:t>
            </a:r>
            <a:r>
              <a:rPr lang="fr-FR" sz="3000" b="1" dirty="0" smtClean="0">
                <a:solidFill>
                  <a:srgbClr val="0070C0"/>
                </a:solidFill>
                <a:sym typeface="Wingdings"/>
              </a:rPr>
              <a:t> </a:t>
            </a:r>
            <a:r>
              <a:rPr lang="fr-FR" sz="3000" b="1" dirty="0" err="1" smtClean="0">
                <a:solidFill>
                  <a:srgbClr val="0070C0"/>
                </a:solidFill>
                <a:sym typeface="Wingdings"/>
              </a:rPr>
              <a:t>liegt</a:t>
            </a:r>
            <a:r>
              <a:rPr lang="fr-FR" sz="3000" b="1" dirty="0" smtClean="0">
                <a:solidFill>
                  <a:srgbClr val="0070C0"/>
                </a:solidFill>
                <a:sym typeface="Wingdings"/>
              </a:rPr>
              <a:t> </a:t>
            </a:r>
            <a:r>
              <a:rPr lang="fr-FR" sz="3000" b="1" dirty="0" err="1" smtClean="0">
                <a:solidFill>
                  <a:srgbClr val="0070C0"/>
                </a:solidFill>
                <a:sym typeface="Wingdings"/>
              </a:rPr>
              <a:t>auf</a:t>
            </a:r>
            <a:r>
              <a:rPr lang="fr-FR" sz="3000" b="1" dirty="0" smtClean="0">
                <a:solidFill>
                  <a:srgbClr val="0070C0"/>
                </a:solidFill>
                <a:sym typeface="Wingdings"/>
              </a:rPr>
              <a:t> </a:t>
            </a:r>
            <a:r>
              <a:rPr lang="fr-FR" sz="3000" b="1" dirty="0" err="1" smtClean="0">
                <a:solidFill>
                  <a:srgbClr val="0070C0"/>
                </a:solidFill>
                <a:sym typeface="Wingdings"/>
              </a:rPr>
              <a:t>dem</a:t>
            </a:r>
            <a:r>
              <a:rPr lang="fr-FR" sz="3000" b="1" dirty="0" smtClean="0">
                <a:solidFill>
                  <a:srgbClr val="0070C0"/>
                </a:solidFill>
                <a:sym typeface="Wingdings"/>
              </a:rPr>
              <a:t> </a:t>
            </a:r>
            <a:r>
              <a:rPr lang="fr-FR" sz="3000" b="1" dirty="0" err="1" smtClean="0">
                <a:solidFill>
                  <a:srgbClr val="0070C0"/>
                </a:solidFill>
                <a:sym typeface="Wingdings"/>
              </a:rPr>
              <a:t>Schreibtisch</a:t>
            </a:r>
            <a:r>
              <a:rPr lang="fr-FR" sz="3000" b="1" dirty="0" smtClean="0">
                <a:solidFill>
                  <a:srgbClr val="0070C0"/>
                </a:solidFill>
                <a:sym typeface="Wingdings"/>
              </a:rPr>
              <a:t>.</a:t>
            </a:r>
            <a:endParaRPr lang="fr-FR" sz="3000" b="1" dirty="0">
              <a:solidFill>
                <a:srgbClr val="0070C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0" y="3918000"/>
            <a:ext cx="57803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b="1" dirty="0" smtClean="0">
                <a:solidFill>
                  <a:srgbClr val="0070C0"/>
                </a:solidFill>
              </a:rPr>
              <a:t>B </a:t>
            </a:r>
            <a:r>
              <a:rPr lang="fr-FR" sz="3000" b="1" dirty="0" err="1" smtClean="0">
                <a:solidFill>
                  <a:srgbClr val="0070C0"/>
                </a:solidFill>
                <a:sym typeface="Wingdings"/>
              </a:rPr>
              <a:t></a:t>
            </a:r>
            <a:r>
              <a:rPr lang="fr-FR" sz="3000" b="1" dirty="0" smtClean="0">
                <a:solidFill>
                  <a:srgbClr val="0070C0"/>
                </a:solidFill>
                <a:sym typeface="Wingdings"/>
              </a:rPr>
              <a:t> a. </a:t>
            </a:r>
            <a:r>
              <a:rPr lang="fr-FR" sz="3000" b="1" dirty="0">
                <a:solidFill>
                  <a:srgbClr val="0070C0"/>
                </a:solidFill>
                <a:sym typeface="Wingdings"/>
              </a:rPr>
              <a:t>Die </a:t>
            </a:r>
            <a:r>
              <a:rPr lang="fr-FR" sz="3000" b="1" dirty="0" err="1">
                <a:solidFill>
                  <a:srgbClr val="0070C0"/>
                </a:solidFill>
                <a:sym typeface="Wingdings"/>
              </a:rPr>
              <a:t>Bücher</a:t>
            </a:r>
            <a:r>
              <a:rPr lang="fr-FR" sz="3000" b="1" dirty="0">
                <a:solidFill>
                  <a:srgbClr val="0070C0"/>
                </a:solidFill>
                <a:sym typeface="Wingdings"/>
              </a:rPr>
              <a:t> </a:t>
            </a:r>
            <a:r>
              <a:rPr lang="fr-FR" sz="3000" b="1" dirty="0" err="1">
                <a:solidFill>
                  <a:srgbClr val="0070C0"/>
                </a:solidFill>
                <a:sym typeface="Wingdings"/>
              </a:rPr>
              <a:t>stehen</a:t>
            </a:r>
            <a:r>
              <a:rPr lang="fr-FR" sz="3000" b="1" dirty="0">
                <a:solidFill>
                  <a:srgbClr val="0070C0"/>
                </a:solidFill>
                <a:sym typeface="Wingdings"/>
              </a:rPr>
              <a:t> </a:t>
            </a:r>
            <a:r>
              <a:rPr lang="fr-FR" sz="3000" b="1" dirty="0" err="1">
                <a:solidFill>
                  <a:srgbClr val="0070C0"/>
                </a:solidFill>
                <a:sym typeface="Wingdings"/>
              </a:rPr>
              <a:t>im</a:t>
            </a:r>
            <a:r>
              <a:rPr lang="fr-FR" sz="3000" b="1" dirty="0">
                <a:solidFill>
                  <a:srgbClr val="0070C0"/>
                </a:solidFill>
                <a:sym typeface="Wingdings"/>
              </a:rPr>
              <a:t> </a:t>
            </a:r>
            <a:r>
              <a:rPr lang="fr-FR" sz="3000" b="1" dirty="0" err="1">
                <a:solidFill>
                  <a:srgbClr val="0070C0"/>
                </a:solidFill>
                <a:sym typeface="Wingdings"/>
              </a:rPr>
              <a:t>Regal</a:t>
            </a:r>
            <a:r>
              <a:rPr lang="fr-FR" sz="3000" b="1" dirty="0">
                <a:solidFill>
                  <a:srgbClr val="0070C0"/>
                </a:solidFill>
                <a:sym typeface="Wingdings"/>
              </a:rPr>
              <a:t>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0" y="5142989"/>
            <a:ext cx="63419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b="1" dirty="0" smtClean="0">
                <a:solidFill>
                  <a:srgbClr val="0070C0"/>
                </a:solidFill>
              </a:rPr>
              <a:t>C </a:t>
            </a:r>
            <a:r>
              <a:rPr lang="fr-FR" sz="3000" b="1" dirty="0" err="1" smtClean="0">
                <a:solidFill>
                  <a:srgbClr val="0070C0"/>
                </a:solidFill>
                <a:sym typeface="Wingdings"/>
              </a:rPr>
              <a:t></a:t>
            </a:r>
            <a:r>
              <a:rPr lang="fr-FR" sz="3000" b="1" dirty="0" smtClean="0">
                <a:solidFill>
                  <a:srgbClr val="0070C0"/>
                </a:solidFill>
                <a:sym typeface="Wingdings"/>
              </a:rPr>
              <a:t> b. </a:t>
            </a:r>
            <a:r>
              <a:rPr lang="fr-FR" sz="3000" b="1" dirty="0" err="1" smtClean="0">
                <a:solidFill>
                  <a:srgbClr val="0070C0"/>
                </a:solidFill>
                <a:sym typeface="Wingdings"/>
              </a:rPr>
              <a:t>Das</a:t>
            </a:r>
            <a:r>
              <a:rPr lang="fr-FR" sz="3000" b="1" dirty="0" smtClean="0">
                <a:solidFill>
                  <a:srgbClr val="0070C0"/>
                </a:solidFill>
                <a:sym typeface="Wingdings"/>
              </a:rPr>
              <a:t> Poster </a:t>
            </a:r>
            <a:r>
              <a:rPr lang="fr-FR" sz="3000" b="1" dirty="0" err="1" smtClean="0">
                <a:solidFill>
                  <a:srgbClr val="0070C0"/>
                </a:solidFill>
                <a:sym typeface="Wingdings"/>
              </a:rPr>
              <a:t>hängt</a:t>
            </a:r>
            <a:r>
              <a:rPr lang="fr-FR" sz="3000" b="1" dirty="0" smtClean="0">
                <a:solidFill>
                  <a:srgbClr val="0070C0"/>
                </a:solidFill>
                <a:sym typeface="Wingdings"/>
              </a:rPr>
              <a:t> an der </a:t>
            </a:r>
            <a:r>
              <a:rPr lang="fr-FR" sz="3000" b="1" dirty="0" err="1" smtClean="0">
                <a:solidFill>
                  <a:srgbClr val="0070C0"/>
                </a:solidFill>
                <a:sym typeface="Wingdings"/>
              </a:rPr>
              <a:t>Wand</a:t>
            </a:r>
            <a:r>
              <a:rPr lang="fr-FR" sz="3000" b="1" dirty="0" smtClean="0">
                <a:solidFill>
                  <a:srgbClr val="0070C0"/>
                </a:solidFill>
                <a:sym typeface="Wingdings"/>
              </a:rPr>
              <a:t>. </a:t>
            </a:r>
            <a:endParaRPr lang="fr-FR" sz="3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Capture d’écran 2019-01-09 à 16.53.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93675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383491" y="2151162"/>
            <a:ext cx="4185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err="1" smtClean="0">
                <a:solidFill>
                  <a:srgbClr val="0070C0"/>
                </a:solidFill>
              </a:rPr>
              <a:t>Beispiele</a:t>
            </a:r>
            <a:r>
              <a:rPr lang="fr-FR" sz="3600" b="1" dirty="0" smtClean="0">
                <a:solidFill>
                  <a:srgbClr val="0070C0"/>
                </a:solidFill>
              </a:rPr>
              <a:t> der </a:t>
            </a:r>
            <a:r>
              <a:rPr lang="fr-FR" sz="3600" b="1" dirty="0" err="1" smtClean="0">
                <a:solidFill>
                  <a:srgbClr val="0070C0"/>
                </a:solidFill>
              </a:rPr>
              <a:t>Schüler</a:t>
            </a:r>
            <a:endParaRPr lang="fr-FR" sz="36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b="1">
              <a:solidFill>
                <a:srgbClr val="0070C0"/>
              </a:solidFill>
            </a:endParaRPr>
          </a:p>
        </p:txBody>
      </p:sp>
      <p:pic>
        <p:nvPicPr>
          <p:cNvPr id="5" name="Image 4" descr="Capture d’écran 2019-01-09 à 16.50.4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076700"/>
          </a:xfrm>
          <a:prstGeom prst="rect">
            <a:avLst/>
          </a:prstGeom>
        </p:spPr>
      </p:pic>
      <p:pic>
        <p:nvPicPr>
          <p:cNvPr id="6" name="Image 5" descr="Capture d’écran 2019-01-09 à 17.13.0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904" y="3724275"/>
            <a:ext cx="533400" cy="533400"/>
          </a:xfrm>
          <a:prstGeom prst="rect">
            <a:avLst/>
          </a:prstGeom>
        </p:spPr>
      </p:pic>
      <p:pic>
        <p:nvPicPr>
          <p:cNvPr id="7" name="Image 6" descr="Capture d’écran 2019-01-09 à 17.13.2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5800" y="3724275"/>
            <a:ext cx="571500" cy="5207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947697" y="4244975"/>
            <a:ext cx="1046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err="1" smtClean="0">
                <a:solidFill>
                  <a:srgbClr val="0070C0"/>
                </a:solidFill>
              </a:rPr>
              <a:t>Wo</a:t>
            </a:r>
            <a:r>
              <a:rPr lang="fr-FR" sz="3600" b="1" dirty="0" smtClean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090231" y="4244975"/>
            <a:ext cx="16574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err="1" smtClean="0">
                <a:solidFill>
                  <a:srgbClr val="0070C0"/>
                </a:solidFill>
              </a:rPr>
              <a:t>Wohin</a:t>
            </a:r>
            <a:r>
              <a:rPr lang="fr-FR" sz="3600" b="1" dirty="0" smtClean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28659" y="4891306"/>
            <a:ext cx="51720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 err="1" smtClean="0">
                <a:solidFill>
                  <a:srgbClr val="0070C0"/>
                </a:solidFill>
              </a:rPr>
              <a:t>Dativ</a:t>
            </a:r>
            <a:r>
              <a:rPr lang="fr-FR" sz="3000" b="1" dirty="0" smtClean="0">
                <a:solidFill>
                  <a:srgbClr val="0070C0"/>
                </a:solidFill>
              </a:rPr>
              <a:t>= </a:t>
            </a:r>
            <a:r>
              <a:rPr lang="fr-FR" sz="3000" b="1" dirty="0" err="1" smtClean="0">
                <a:solidFill>
                  <a:srgbClr val="0070C0"/>
                </a:solidFill>
              </a:rPr>
              <a:t>statische</a:t>
            </a:r>
            <a:r>
              <a:rPr lang="fr-FR" sz="3000" b="1" dirty="0" smtClean="0">
                <a:solidFill>
                  <a:srgbClr val="0070C0"/>
                </a:solidFill>
              </a:rPr>
              <a:t> </a:t>
            </a:r>
            <a:r>
              <a:rPr lang="fr-FR" sz="3000" b="1" dirty="0" err="1" smtClean="0">
                <a:solidFill>
                  <a:srgbClr val="0070C0"/>
                </a:solidFill>
              </a:rPr>
              <a:t>Lokalisierung</a:t>
            </a:r>
            <a:endParaRPr lang="fr-FR" sz="3000" b="1" dirty="0" smtClean="0">
              <a:solidFill>
                <a:srgbClr val="0070C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263911" y="4891306"/>
            <a:ext cx="39850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b="1" dirty="0" err="1" smtClean="0">
                <a:solidFill>
                  <a:srgbClr val="0070C0"/>
                </a:solidFill>
              </a:rPr>
              <a:t>Akkusativ</a:t>
            </a:r>
            <a:r>
              <a:rPr lang="fr-FR" sz="3000" b="1" dirty="0" smtClean="0">
                <a:solidFill>
                  <a:srgbClr val="0070C0"/>
                </a:solidFill>
              </a:rPr>
              <a:t>= </a:t>
            </a:r>
            <a:r>
              <a:rPr lang="fr-FR" sz="3000" b="1" dirty="0" err="1" smtClean="0">
                <a:solidFill>
                  <a:srgbClr val="0070C0"/>
                </a:solidFill>
              </a:rPr>
              <a:t>Ortswechsel</a:t>
            </a:r>
            <a:endParaRPr lang="fr-FR" sz="3000" b="1" dirty="0" smtClean="0">
              <a:solidFill>
                <a:srgbClr val="0070C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28659" y="5445304"/>
            <a:ext cx="42192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err="1" smtClean="0">
                <a:solidFill>
                  <a:srgbClr val="0070C0"/>
                </a:solidFill>
              </a:rPr>
              <a:t>Beispiele</a:t>
            </a:r>
            <a:r>
              <a:rPr lang="fr-FR" sz="3600" b="1" dirty="0" smtClean="0">
                <a:solidFill>
                  <a:srgbClr val="0070C0"/>
                </a:solidFill>
              </a:rPr>
              <a:t>: </a:t>
            </a:r>
          </a:p>
          <a:p>
            <a:r>
              <a:rPr lang="fr-FR" sz="3600" b="1" dirty="0" err="1" smtClean="0">
                <a:solidFill>
                  <a:srgbClr val="0070C0"/>
                </a:solidFill>
              </a:rPr>
              <a:t>liegen</a:t>
            </a:r>
            <a:r>
              <a:rPr lang="fr-FR" sz="3600" b="1" dirty="0" smtClean="0">
                <a:solidFill>
                  <a:srgbClr val="0070C0"/>
                </a:solidFill>
              </a:rPr>
              <a:t>, </a:t>
            </a:r>
            <a:r>
              <a:rPr lang="fr-FR" sz="3600" b="1" dirty="0" err="1" smtClean="0">
                <a:solidFill>
                  <a:srgbClr val="0070C0"/>
                </a:solidFill>
              </a:rPr>
              <a:t>auf</a:t>
            </a:r>
            <a:r>
              <a:rPr lang="fr-FR" sz="3600" b="1" dirty="0" smtClean="0">
                <a:solidFill>
                  <a:srgbClr val="0070C0"/>
                </a:solidFill>
              </a:rPr>
              <a:t> </a:t>
            </a:r>
            <a:r>
              <a:rPr lang="fr-FR" sz="3600" b="1" dirty="0" err="1" smtClean="0">
                <a:solidFill>
                  <a:srgbClr val="0070C0"/>
                </a:solidFill>
              </a:rPr>
              <a:t>dem</a:t>
            </a:r>
            <a:r>
              <a:rPr lang="fr-FR" sz="3600" b="1" dirty="0" smtClean="0">
                <a:solidFill>
                  <a:srgbClr val="0070C0"/>
                </a:solidFill>
              </a:rPr>
              <a:t> </a:t>
            </a:r>
            <a:r>
              <a:rPr lang="fr-FR" sz="3600" b="1" dirty="0" err="1" smtClean="0">
                <a:solidFill>
                  <a:srgbClr val="0070C0"/>
                </a:solidFill>
              </a:rPr>
              <a:t>Tisch</a:t>
            </a:r>
            <a:endParaRPr lang="fr-FR" sz="3600" b="1" dirty="0" smtClean="0">
              <a:solidFill>
                <a:srgbClr val="0070C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240993" y="5445304"/>
            <a:ext cx="39788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err="1" smtClean="0">
                <a:solidFill>
                  <a:srgbClr val="0070C0"/>
                </a:solidFill>
              </a:rPr>
              <a:t>Beispiele</a:t>
            </a:r>
            <a:r>
              <a:rPr lang="fr-FR" sz="3600" b="1" dirty="0" smtClean="0">
                <a:solidFill>
                  <a:srgbClr val="0070C0"/>
                </a:solidFill>
              </a:rPr>
              <a:t>: </a:t>
            </a:r>
          </a:p>
          <a:p>
            <a:r>
              <a:rPr lang="fr-FR" sz="3600" b="1" dirty="0" err="1" smtClean="0">
                <a:solidFill>
                  <a:srgbClr val="0070C0"/>
                </a:solidFill>
              </a:rPr>
              <a:t>legen</a:t>
            </a:r>
            <a:r>
              <a:rPr lang="fr-FR" sz="3600" b="1" dirty="0" smtClean="0">
                <a:solidFill>
                  <a:srgbClr val="0070C0"/>
                </a:solidFill>
              </a:rPr>
              <a:t>, </a:t>
            </a:r>
            <a:r>
              <a:rPr lang="fr-FR" sz="3600" b="1" dirty="0" err="1" smtClean="0">
                <a:solidFill>
                  <a:srgbClr val="0070C0"/>
                </a:solidFill>
              </a:rPr>
              <a:t>auf</a:t>
            </a:r>
            <a:r>
              <a:rPr lang="fr-FR" sz="3600" b="1" dirty="0" smtClean="0">
                <a:solidFill>
                  <a:srgbClr val="0070C0"/>
                </a:solidFill>
              </a:rPr>
              <a:t> den </a:t>
            </a:r>
            <a:r>
              <a:rPr lang="fr-FR" sz="3600" b="1" dirty="0" err="1" smtClean="0">
                <a:solidFill>
                  <a:srgbClr val="0070C0"/>
                </a:solidFill>
              </a:rPr>
              <a:t>Tisch</a:t>
            </a:r>
            <a:endParaRPr lang="fr-FR" sz="3600" b="1" dirty="0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gk9_KB_komplett_150-dpi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5"/>
              <a:srcRect l="5724" t="82390" r="1723" b="3154"/>
              <a:stretch>
                <a:fillRect/>
              </a:stretch>
            </p:blipFill>
          </mc:Choice>
          <mc:Fallback>
            <p:blipFill>
              <a:blip r:embed="rId6"/>
              <a:srcRect l="5724" t="82390" r="1723" b="3154"/>
              <a:stretch>
                <a:fillRect/>
              </a:stretch>
            </p:blipFill>
          </mc:Fallback>
        </mc:AlternateContent>
        <p:spPr>
          <a:xfrm>
            <a:off x="-40767" y="474045"/>
            <a:ext cx="9120233" cy="197417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116855" y="3918208"/>
            <a:ext cx="730715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 err="1" smtClean="0">
                <a:solidFill>
                  <a:srgbClr val="0070C0"/>
                </a:solidFill>
                <a:latin typeface="Calibri"/>
                <a:cs typeface="Calibri"/>
              </a:rPr>
              <a:t>Roboter</a:t>
            </a:r>
            <a:r>
              <a:rPr lang="fr-FR" sz="5400" b="1" dirty="0" smtClean="0">
                <a:solidFill>
                  <a:srgbClr val="0070C0"/>
                </a:solidFill>
                <a:latin typeface="Calibri"/>
                <a:cs typeface="Calibri"/>
              </a:rPr>
              <a:t>: </a:t>
            </a:r>
            <a:r>
              <a:rPr lang="fr-FR" sz="5400" b="1" dirty="0" err="1" smtClean="0">
                <a:solidFill>
                  <a:srgbClr val="0070C0"/>
                </a:solidFill>
                <a:latin typeface="Calibri"/>
                <a:cs typeface="Calibri"/>
              </a:rPr>
              <a:t>Wo</a:t>
            </a:r>
            <a:r>
              <a:rPr lang="fr-FR" sz="5400" b="1" dirty="0" smtClean="0">
                <a:solidFill>
                  <a:srgbClr val="0070C0"/>
                </a:solidFill>
                <a:latin typeface="Calibri"/>
                <a:cs typeface="Calibri"/>
              </a:rPr>
              <a:t>?</a:t>
            </a:r>
          </a:p>
          <a:p>
            <a:endParaRPr lang="fr-FR" sz="5400" b="1" dirty="0" smtClean="0">
              <a:solidFill>
                <a:srgbClr val="0070C0"/>
              </a:solidFill>
              <a:latin typeface="Calibri"/>
              <a:cs typeface="Calibri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116855" y="2895684"/>
            <a:ext cx="71512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 err="1" smtClean="0">
                <a:solidFill>
                  <a:srgbClr val="0070C0"/>
                </a:solidFill>
              </a:rPr>
              <a:t>Mädchen</a:t>
            </a:r>
            <a:r>
              <a:rPr lang="fr-FR" sz="4800" b="1" dirty="0" smtClean="0">
                <a:solidFill>
                  <a:srgbClr val="0070C0"/>
                </a:solidFill>
              </a:rPr>
              <a:t>: </a:t>
            </a:r>
            <a:r>
              <a:rPr lang="fr-FR" sz="5400" b="1" dirty="0" err="1" smtClean="0">
                <a:solidFill>
                  <a:srgbClr val="0070C0"/>
                </a:solidFill>
              </a:rPr>
              <a:t>Wohin</a:t>
            </a:r>
            <a:r>
              <a:rPr lang="fr-FR" sz="4800" b="1" dirty="0" smtClean="0">
                <a:solidFill>
                  <a:srgbClr val="0070C0"/>
                </a:solidFill>
              </a:rPr>
              <a:t>?</a:t>
            </a:r>
            <a:endParaRPr lang="fr-FR" sz="4800" b="1" dirty="0">
              <a:solidFill>
                <a:srgbClr val="0070C0"/>
              </a:solidFill>
            </a:endParaRPr>
          </a:p>
        </p:txBody>
      </p:sp>
      <p:pic>
        <p:nvPicPr>
          <p:cNvPr id="2" name="gk9_KB_Track_02.41_K08_A8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35086" y="16924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1"/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11975" t="19286" r="33042"/>
          <a:stretch/>
        </p:blipFill>
        <p:spPr>
          <a:xfrm>
            <a:off x="215153" y="152400"/>
            <a:ext cx="8514867" cy="6705600"/>
          </a:xfrm>
          <a:prstGeom prst="rect">
            <a:avLst/>
          </a:prstGeom>
        </p:spPr>
      </p:pic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672353" y="1869142"/>
            <a:ext cx="645459" cy="10712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 smtClean="0">
                <a:solidFill>
                  <a:srgbClr val="0070C0"/>
                </a:solidFill>
              </a:rPr>
              <a:t>C</a:t>
            </a:r>
          </a:p>
        </p:txBody>
      </p:sp>
      <p:sp>
        <p:nvSpPr>
          <p:cNvPr id="7" name="Espace réservé du contenu 4"/>
          <p:cNvSpPr txBox="1">
            <a:spLocks/>
          </p:cNvSpPr>
          <p:nvPr/>
        </p:nvSpPr>
        <p:spPr>
          <a:xfrm>
            <a:off x="2653553" y="1873625"/>
            <a:ext cx="645459" cy="10712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fr-FR" b="1" smtClean="0">
                <a:solidFill>
                  <a:srgbClr val="0070C0"/>
                </a:solidFill>
              </a:rPr>
              <a:t>B</a:t>
            </a:r>
            <a:endParaRPr lang="fr-FR" b="1" dirty="0" smtClean="0">
              <a:solidFill>
                <a:srgbClr val="0070C0"/>
              </a:solidFill>
            </a:endParaRPr>
          </a:p>
        </p:txBody>
      </p:sp>
      <p:sp>
        <p:nvSpPr>
          <p:cNvPr id="8" name="Espace réservé du contenu 4"/>
          <p:cNvSpPr txBox="1">
            <a:spLocks/>
          </p:cNvSpPr>
          <p:nvPr/>
        </p:nvSpPr>
        <p:spPr>
          <a:xfrm>
            <a:off x="7691717" y="2671483"/>
            <a:ext cx="645459" cy="10712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fr-FR" b="1" smtClean="0">
                <a:solidFill>
                  <a:srgbClr val="0070C0"/>
                </a:solidFill>
              </a:rPr>
              <a:t>D</a:t>
            </a:r>
            <a:endParaRPr lang="fr-FR" b="1" dirty="0" smtClean="0">
              <a:solidFill>
                <a:srgbClr val="0070C0"/>
              </a:solidFill>
            </a:endParaRPr>
          </a:p>
        </p:txBody>
      </p:sp>
      <p:sp>
        <p:nvSpPr>
          <p:cNvPr id="9" name="Espace réservé du contenu 4"/>
          <p:cNvSpPr txBox="1">
            <a:spLocks/>
          </p:cNvSpPr>
          <p:nvPr/>
        </p:nvSpPr>
        <p:spPr>
          <a:xfrm>
            <a:off x="6436659" y="327213"/>
            <a:ext cx="645459" cy="10712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fr-FR" b="1" dirty="0" smtClean="0">
                <a:solidFill>
                  <a:srgbClr val="0070C0"/>
                </a:solidFill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  <p:bldP spid="8" grpId="0" build="p"/>
      <p:bldP spid="9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Capture d’écran 2019-01-09 à 17.19.07.pn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30" b="-7881"/>
          <a:stretch/>
        </p:blipFill>
        <p:spPr>
          <a:xfrm>
            <a:off x="0" y="130628"/>
            <a:ext cx="6248099" cy="1358538"/>
          </a:xfrm>
        </p:spPr>
      </p:pic>
      <p:graphicFrame>
        <p:nvGraphicFramePr>
          <p:cNvPr id="3" name="Espace réservé du contenu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5488166"/>
              </p:ext>
            </p:extLst>
          </p:nvPr>
        </p:nvGraphicFramePr>
        <p:xfrm>
          <a:off x="1091378" y="424940"/>
          <a:ext cx="7974244" cy="6050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35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35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35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35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5403">
                <a:tc>
                  <a:txBody>
                    <a:bodyPr/>
                    <a:lstStyle/>
                    <a:p>
                      <a:endParaRPr lang="fr-FR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 err="1" smtClean="0">
                          <a:solidFill>
                            <a:schemeClr val="tx1"/>
                          </a:solidFill>
                        </a:rPr>
                        <a:t>Wo</a:t>
                      </a:r>
                      <a:r>
                        <a:rPr lang="fr-FR" sz="2400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fr-FR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 err="1" smtClean="0">
                          <a:solidFill>
                            <a:schemeClr val="tx1"/>
                          </a:solidFill>
                        </a:rPr>
                        <a:t>positiv</a:t>
                      </a:r>
                      <a:endParaRPr lang="fr-FR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 err="1" smtClean="0">
                          <a:solidFill>
                            <a:schemeClr val="tx1"/>
                          </a:solidFill>
                        </a:rPr>
                        <a:t>negativ</a:t>
                      </a:r>
                      <a:endParaRPr lang="fr-FR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4531">
                <a:tc>
                  <a:txBody>
                    <a:bodyPr/>
                    <a:lstStyle/>
                    <a:p>
                      <a:r>
                        <a:rPr lang="fr-FR" sz="2400" b="0" dirty="0" err="1" smtClean="0">
                          <a:solidFill>
                            <a:schemeClr val="tx1"/>
                          </a:solidFill>
                        </a:rPr>
                        <a:t>Cleo</a:t>
                      </a:r>
                      <a:endParaRPr lang="fr-FR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rgbClr val="0070C0"/>
                          </a:solidFill>
                        </a:rPr>
                        <a:t>In Bern</a:t>
                      </a:r>
                    </a:p>
                    <a:p>
                      <a:r>
                        <a:rPr lang="fr-FR" dirty="0" smtClean="0">
                          <a:solidFill>
                            <a:srgbClr val="0070C0"/>
                          </a:solidFill>
                        </a:rPr>
                        <a:t>In </a:t>
                      </a:r>
                      <a:r>
                        <a:rPr lang="fr-FR" dirty="0" err="1" smtClean="0">
                          <a:solidFill>
                            <a:srgbClr val="0070C0"/>
                          </a:solidFill>
                        </a:rPr>
                        <a:t>einem</a:t>
                      </a:r>
                      <a:r>
                        <a:rPr lang="fr-FR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fr-FR" dirty="0" err="1" smtClean="0">
                          <a:solidFill>
                            <a:srgbClr val="0070C0"/>
                          </a:solidFill>
                        </a:rPr>
                        <a:t>Altbau</a:t>
                      </a:r>
                      <a:endParaRPr lang="fr-FR" dirty="0" smtClean="0">
                        <a:solidFill>
                          <a:srgbClr val="0070C0"/>
                        </a:solidFill>
                      </a:endParaRPr>
                    </a:p>
                    <a:p>
                      <a:r>
                        <a:rPr lang="fr-FR" dirty="0" smtClean="0">
                          <a:solidFill>
                            <a:srgbClr val="0070C0"/>
                          </a:solidFill>
                        </a:rPr>
                        <a:t>In der</a:t>
                      </a:r>
                      <a:r>
                        <a:rPr lang="fr-FR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fr-FR" baseline="0" dirty="0" err="1" smtClean="0">
                          <a:solidFill>
                            <a:srgbClr val="0070C0"/>
                          </a:solidFill>
                        </a:rPr>
                        <a:t>Altstadt</a:t>
                      </a:r>
                      <a:endParaRPr lang="fr-FR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>
                          <a:solidFill>
                            <a:srgbClr val="0070C0"/>
                          </a:solidFill>
                        </a:rPr>
                        <a:t>Alles</a:t>
                      </a:r>
                      <a:r>
                        <a:rPr lang="fr-FR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fr-FR" dirty="0" err="1" smtClean="0">
                          <a:solidFill>
                            <a:srgbClr val="0070C0"/>
                          </a:solidFill>
                        </a:rPr>
                        <a:t>ist</a:t>
                      </a:r>
                      <a:r>
                        <a:rPr lang="fr-FR" baseline="0" dirty="0" smtClean="0">
                          <a:solidFill>
                            <a:srgbClr val="0070C0"/>
                          </a:solidFill>
                        </a:rPr>
                        <a:t> in der </a:t>
                      </a:r>
                      <a:r>
                        <a:rPr lang="fr-FR" baseline="0" dirty="0" err="1" smtClean="0">
                          <a:solidFill>
                            <a:srgbClr val="0070C0"/>
                          </a:solidFill>
                        </a:rPr>
                        <a:t>Nähe</a:t>
                      </a:r>
                      <a:endParaRPr lang="fr-FR" baseline="0" dirty="0" smtClean="0">
                        <a:solidFill>
                          <a:srgbClr val="0070C0"/>
                        </a:solidFill>
                      </a:endParaRPr>
                    </a:p>
                    <a:p>
                      <a:r>
                        <a:rPr lang="fr-FR" baseline="0" dirty="0" smtClean="0">
                          <a:solidFill>
                            <a:srgbClr val="0070C0"/>
                          </a:solidFill>
                        </a:rPr>
                        <a:t>(</a:t>
                      </a:r>
                      <a:r>
                        <a:rPr lang="fr-FR" baseline="0" dirty="0" err="1" smtClean="0">
                          <a:solidFill>
                            <a:srgbClr val="0070C0"/>
                          </a:solidFill>
                        </a:rPr>
                        <a:t>Bäckerei</a:t>
                      </a:r>
                      <a:r>
                        <a:rPr lang="fr-FR" baseline="0" dirty="0" smtClean="0">
                          <a:solidFill>
                            <a:srgbClr val="0070C0"/>
                          </a:solidFill>
                        </a:rPr>
                        <a:t>, </a:t>
                      </a:r>
                      <a:r>
                        <a:rPr lang="fr-FR" baseline="0" dirty="0" err="1" smtClean="0">
                          <a:solidFill>
                            <a:srgbClr val="0070C0"/>
                          </a:solidFill>
                        </a:rPr>
                        <a:t>Supermarkt</a:t>
                      </a:r>
                      <a:r>
                        <a:rPr lang="fr-FR" baseline="0" dirty="0" smtClean="0">
                          <a:solidFill>
                            <a:srgbClr val="0070C0"/>
                          </a:solidFill>
                        </a:rPr>
                        <a:t>), </a:t>
                      </a:r>
                      <a:r>
                        <a:rPr lang="fr-FR" baseline="0" dirty="0" err="1" smtClean="0">
                          <a:solidFill>
                            <a:srgbClr val="0070C0"/>
                          </a:solidFill>
                        </a:rPr>
                        <a:t>viel</a:t>
                      </a:r>
                      <a:r>
                        <a:rPr lang="fr-FR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fr-FR" baseline="0" dirty="0" err="1" smtClean="0">
                          <a:solidFill>
                            <a:srgbClr val="0070C0"/>
                          </a:solidFill>
                        </a:rPr>
                        <a:t>Platz</a:t>
                      </a:r>
                      <a:r>
                        <a:rPr lang="fr-FR" baseline="0" dirty="0" smtClean="0">
                          <a:solidFill>
                            <a:srgbClr val="0070C0"/>
                          </a:solidFill>
                        </a:rPr>
                        <a:t>, </a:t>
                      </a:r>
                      <a:r>
                        <a:rPr lang="fr-FR" baseline="0" dirty="0" err="1" smtClean="0">
                          <a:solidFill>
                            <a:srgbClr val="0070C0"/>
                          </a:solidFill>
                        </a:rPr>
                        <a:t>Zimmer</a:t>
                      </a:r>
                      <a:r>
                        <a:rPr lang="fr-FR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fr-FR" baseline="0" dirty="0" err="1" smtClean="0">
                          <a:solidFill>
                            <a:srgbClr val="0070C0"/>
                          </a:solidFill>
                        </a:rPr>
                        <a:t>gross</a:t>
                      </a:r>
                      <a:endParaRPr lang="fr-FR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>
                          <a:solidFill>
                            <a:srgbClr val="0070C0"/>
                          </a:solidFill>
                        </a:rPr>
                        <a:t>Miete</a:t>
                      </a:r>
                      <a:r>
                        <a:rPr lang="fr-FR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fr-FR" dirty="0" err="1" smtClean="0">
                          <a:solidFill>
                            <a:srgbClr val="0070C0"/>
                          </a:solidFill>
                        </a:rPr>
                        <a:t>sehr</a:t>
                      </a:r>
                      <a:r>
                        <a:rPr lang="fr-FR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fr-FR" dirty="0" err="1" smtClean="0">
                          <a:solidFill>
                            <a:srgbClr val="0070C0"/>
                          </a:solidFill>
                        </a:rPr>
                        <a:t>teuer</a:t>
                      </a:r>
                      <a:endParaRPr lang="fr-FR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3289">
                <a:tc>
                  <a:txBody>
                    <a:bodyPr/>
                    <a:lstStyle/>
                    <a:p>
                      <a:r>
                        <a:rPr lang="fr-FR" sz="2400" dirty="0" smtClean="0">
                          <a:solidFill>
                            <a:schemeClr val="tx1"/>
                          </a:solidFill>
                        </a:rPr>
                        <a:t>Cem</a:t>
                      </a:r>
                      <a:endParaRPr lang="fr-FR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rgbClr val="0070C0"/>
                          </a:solidFill>
                        </a:rPr>
                        <a:t>In </a:t>
                      </a:r>
                      <a:r>
                        <a:rPr lang="fr-FR" dirty="0" err="1" smtClean="0">
                          <a:solidFill>
                            <a:srgbClr val="0070C0"/>
                          </a:solidFill>
                        </a:rPr>
                        <a:t>einem</a:t>
                      </a:r>
                      <a:r>
                        <a:rPr lang="fr-FR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fr-FR" baseline="0" dirty="0" err="1" smtClean="0">
                          <a:solidFill>
                            <a:srgbClr val="0070C0"/>
                          </a:solidFill>
                        </a:rPr>
                        <a:t>Reihenhaus</a:t>
                      </a:r>
                      <a:endParaRPr lang="fr-FR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>
                          <a:solidFill>
                            <a:srgbClr val="0070C0"/>
                          </a:solidFill>
                        </a:rPr>
                        <a:t>Balkon</a:t>
                      </a:r>
                      <a:r>
                        <a:rPr lang="fr-FR" dirty="0" smtClean="0">
                          <a:solidFill>
                            <a:srgbClr val="0070C0"/>
                          </a:solidFill>
                        </a:rPr>
                        <a:t>, </a:t>
                      </a:r>
                      <a:r>
                        <a:rPr lang="fr-FR" dirty="0" err="1" smtClean="0">
                          <a:solidFill>
                            <a:srgbClr val="0070C0"/>
                          </a:solidFill>
                        </a:rPr>
                        <a:t>Nachbarn</a:t>
                      </a:r>
                      <a:r>
                        <a:rPr lang="fr-FR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fr-FR" baseline="0" dirty="0" err="1" smtClean="0">
                          <a:solidFill>
                            <a:srgbClr val="0070C0"/>
                          </a:solidFill>
                        </a:rPr>
                        <a:t>sind</a:t>
                      </a:r>
                      <a:r>
                        <a:rPr lang="fr-FR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fr-FR" baseline="0" dirty="0" err="1" smtClean="0">
                          <a:solidFill>
                            <a:srgbClr val="0070C0"/>
                          </a:solidFill>
                        </a:rPr>
                        <a:t>nett</a:t>
                      </a:r>
                      <a:r>
                        <a:rPr lang="fr-FR" baseline="0" dirty="0" smtClean="0">
                          <a:solidFill>
                            <a:srgbClr val="0070C0"/>
                          </a:solidFill>
                        </a:rPr>
                        <a:t>, </a:t>
                      </a:r>
                      <a:r>
                        <a:rPr lang="fr-FR" baseline="0" dirty="0" err="1" smtClean="0">
                          <a:solidFill>
                            <a:srgbClr val="0070C0"/>
                          </a:solidFill>
                        </a:rPr>
                        <a:t>bester</a:t>
                      </a:r>
                      <a:r>
                        <a:rPr lang="fr-FR" baseline="0" dirty="0" smtClean="0">
                          <a:solidFill>
                            <a:srgbClr val="0070C0"/>
                          </a:solidFill>
                        </a:rPr>
                        <a:t> Freund </a:t>
                      </a:r>
                      <a:r>
                        <a:rPr lang="fr-FR" baseline="0" dirty="0" err="1" smtClean="0">
                          <a:solidFill>
                            <a:srgbClr val="0070C0"/>
                          </a:solidFill>
                        </a:rPr>
                        <a:t>wohnt</a:t>
                      </a:r>
                      <a:r>
                        <a:rPr lang="fr-FR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fr-FR" baseline="0" dirty="0" err="1" smtClean="0">
                          <a:solidFill>
                            <a:srgbClr val="0070C0"/>
                          </a:solidFill>
                        </a:rPr>
                        <a:t>auch</a:t>
                      </a:r>
                      <a:r>
                        <a:rPr lang="fr-FR" baseline="0" dirty="0" smtClean="0">
                          <a:solidFill>
                            <a:srgbClr val="0070C0"/>
                          </a:solidFill>
                        </a:rPr>
                        <a:t> da</a:t>
                      </a:r>
                      <a:endParaRPr lang="fr-FR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>
                          <a:solidFill>
                            <a:srgbClr val="0070C0"/>
                          </a:solidFill>
                        </a:rPr>
                        <a:t>Muss</a:t>
                      </a:r>
                      <a:r>
                        <a:rPr lang="fr-FR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fr-FR" dirty="0" err="1" smtClean="0">
                          <a:solidFill>
                            <a:srgbClr val="0070C0"/>
                          </a:solidFill>
                        </a:rPr>
                        <a:t>Zimmer</a:t>
                      </a:r>
                      <a:r>
                        <a:rPr lang="fr-FR" dirty="0" smtClean="0">
                          <a:solidFill>
                            <a:srgbClr val="0070C0"/>
                          </a:solidFill>
                        </a:rPr>
                        <a:t> mit</a:t>
                      </a:r>
                      <a:r>
                        <a:rPr lang="fr-FR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fr-FR" baseline="0" dirty="0" err="1" smtClean="0">
                          <a:solidFill>
                            <a:srgbClr val="0070C0"/>
                          </a:solidFill>
                        </a:rPr>
                        <a:t>Schwester</a:t>
                      </a:r>
                      <a:r>
                        <a:rPr lang="fr-FR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fr-FR" baseline="0" dirty="0" err="1" smtClean="0">
                          <a:solidFill>
                            <a:srgbClr val="0070C0"/>
                          </a:solidFill>
                        </a:rPr>
                        <a:t>teilen</a:t>
                      </a:r>
                      <a:endParaRPr lang="fr-FR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64531">
                <a:tc>
                  <a:txBody>
                    <a:bodyPr/>
                    <a:lstStyle/>
                    <a:p>
                      <a:r>
                        <a:rPr lang="fr-FR" sz="2400" dirty="0" smtClean="0">
                          <a:solidFill>
                            <a:schemeClr val="tx1"/>
                          </a:solidFill>
                        </a:rPr>
                        <a:t>Robin</a:t>
                      </a:r>
                      <a:endParaRPr lang="fr-FR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rgbClr val="0070C0"/>
                          </a:solidFill>
                        </a:rPr>
                        <a:t>In Zürich, </a:t>
                      </a:r>
                      <a:r>
                        <a:rPr lang="fr-FR" dirty="0" err="1" smtClean="0">
                          <a:solidFill>
                            <a:srgbClr val="0070C0"/>
                          </a:solidFill>
                        </a:rPr>
                        <a:t>Wohnung</a:t>
                      </a:r>
                      <a:r>
                        <a:rPr lang="fr-FR" baseline="0" dirty="0" smtClean="0">
                          <a:solidFill>
                            <a:srgbClr val="0070C0"/>
                          </a:solidFill>
                        </a:rPr>
                        <a:t> in </a:t>
                      </a:r>
                      <a:r>
                        <a:rPr lang="fr-FR" baseline="0" dirty="0" err="1" smtClean="0">
                          <a:solidFill>
                            <a:srgbClr val="0070C0"/>
                          </a:solidFill>
                        </a:rPr>
                        <a:t>einem</a:t>
                      </a:r>
                      <a:r>
                        <a:rPr lang="fr-FR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fr-FR" baseline="0" dirty="0" err="1" smtClean="0">
                          <a:solidFill>
                            <a:srgbClr val="0070C0"/>
                          </a:solidFill>
                        </a:rPr>
                        <a:t>Hochhaus</a:t>
                      </a:r>
                      <a:endParaRPr lang="fr-FR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>
                          <a:solidFill>
                            <a:srgbClr val="0070C0"/>
                          </a:solidFill>
                        </a:rPr>
                        <a:t>Bushaltestelle</a:t>
                      </a:r>
                      <a:r>
                        <a:rPr lang="fr-FR" dirty="0" smtClean="0">
                          <a:solidFill>
                            <a:srgbClr val="0070C0"/>
                          </a:solidFill>
                        </a:rPr>
                        <a:t> vor </a:t>
                      </a:r>
                      <a:r>
                        <a:rPr lang="fr-FR" dirty="0" err="1" smtClean="0">
                          <a:solidFill>
                            <a:srgbClr val="0070C0"/>
                          </a:solidFill>
                        </a:rPr>
                        <a:t>dem</a:t>
                      </a:r>
                      <a:r>
                        <a:rPr lang="fr-FR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fr-FR" dirty="0" err="1" smtClean="0">
                          <a:solidFill>
                            <a:srgbClr val="0070C0"/>
                          </a:solidFill>
                        </a:rPr>
                        <a:t>Haus</a:t>
                      </a:r>
                      <a:r>
                        <a:rPr lang="fr-FR" dirty="0" smtClean="0">
                          <a:solidFill>
                            <a:srgbClr val="0070C0"/>
                          </a:solidFill>
                        </a:rPr>
                        <a:t>,</a:t>
                      </a:r>
                      <a:r>
                        <a:rPr lang="fr-FR" baseline="0" dirty="0" smtClean="0">
                          <a:solidFill>
                            <a:srgbClr val="0070C0"/>
                          </a:solidFill>
                        </a:rPr>
                        <a:t> in 5 </a:t>
                      </a:r>
                      <a:r>
                        <a:rPr lang="fr-FR" baseline="0" dirty="0" err="1" smtClean="0">
                          <a:solidFill>
                            <a:srgbClr val="0070C0"/>
                          </a:solidFill>
                        </a:rPr>
                        <a:t>Minuten</a:t>
                      </a:r>
                      <a:r>
                        <a:rPr lang="fr-FR" baseline="0" dirty="0" smtClean="0">
                          <a:solidFill>
                            <a:srgbClr val="0070C0"/>
                          </a:solidFill>
                        </a:rPr>
                        <a:t> in der </a:t>
                      </a:r>
                      <a:r>
                        <a:rPr lang="fr-FR" baseline="0" dirty="0" err="1" smtClean="0">
                          <a:solidFill>
                            <a:srgbClr val="0070C0"/>
                          </a:solidFill>
                        </a:rPr>
                        <a:t>Schule</a:t>
                      </a:r>
                      <a:r>
                        <a:rPr lang="fr-FR" baseline="0" dirty="0" smtClean="0">
                          <a:solidFill>
                            <a:srgbClr val="0070C0"/>
                          </a:solidFill>
                        </a:rPr>
                        <a:t>, in 10 </a:t>
                      </a:r>
                      <a:r>
                        <a:rPr lang="fr-FR" baseline="0" dirty="0" err="1" smtClean="0">
                          <a:solidFill>
                            <a:srgbClr val="0070C0"/>
                          </a:solidFill>
                        </a:rPr>
                        <a:t>Minuten</a:t>
                      </a:r>
                      <a:r>
                        <a:rPr lang="fr-FR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fr-FR" baseline="0" dirty="0" err="1" smtClean="0">
                          <a:solidFill>
                            <a:srgbClr val="0070C0"/>
                          </a:solidFill>
                        </a:rPr>
                        <a:t>im</a:t>
                      </a:r>
                      <a:r>
                        <a:rPr lang="fr-FR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fr-FR" baseline="0" dirty="0" err="1" smtClean="0">
                          <a:solidFill>
                            <a:srgbClr val="0070C0"/>
                          </a:solidFill>
                        </a:rPr>
                        <a:t>Zentrum</a:t>
                      </a:r>
                      <a:endParaRPr lang="fr-FR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>
                          <a:solidFill>
                            <a:srgbClr val="0070C0"/>
                          </a:solidFill>
                        </a:rPr>
                        <a:t>Anonym</a:t>
                      </a:r>
                      <a:r>
                        <a:rPr lang="fr-FR" dirty="0" smtClean="0">
                          <a:solidFill>
                            <a:srgbClr val="0070C0"/>
                          </a:solidFill>
                        </a:rPr>
                        <a:t>, </a:t>
                      </a:r>
                      <a:r>
                        <a:rPr lang="fr-FR" dirty="0" err="1" smtClean="0">
                          <a:solidFill>
                            <a:srgbClr val="0070C0"/>
                          </a:solidFill>
                        </a:rPr>
                        <a:t>laut</a:t>
                      </a:r>
                      <a:endParaRPr lang="fr-FR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2015">
                <a:tc>
                  <a:txBody>
                    <a:bodyPr/>
                    <a:lstStyle/>
                    <a:p>
                      <a:r>
                        <a:rPr lang="fr-FR" sz="2400" dirty="0" smtClean="0">
                          <a:solidFill>
                            <a:schemeClr val="tx1"/>
                          </a:solidFill>
                        </a:rPr>
                        <a:t>Sophie</a:t>
                      </a:r>
                      <a:endParaRPr lang="fr-FR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rgbClr val="0070C0"/>
                          </a:solidFill>
                        </a:rPr>
                        <a:t>In </a:t>
                      </a:r>
                      <a:r>
                        <a:rPr lang="fr-FR" dirty="0" err="1" smtClean="0">
                          <a:solidFill>
                            <a:srgbClr val="0070C0"/>
                          </a:solidFill>
                        </a:rPr>
                        <a:t>S-chanf</a:t>
                      </a:r>
                      <a:r>
                        <a:rPr lang="fr-FR" dirty="0" smtClean="0">
                          <a:solidFill>
                            <a:srgbClr val="0070C0"/>
                          </a:solidFill>
                        </a:rPr>
                        <a:t>, in </a:t>
                      </a:r>
                      <a:r>
                        <a:rPr lang="fr-FR" dirty="0" err="1" smtClean="0">
                          <a:solidFill>
                            <a:srgbClr val="0070C0"/>
                          </a:solidFill>
                        </a:rPr>
                        <a:t>einem</a:t>
                      </a:r>
                      <a:r>
                        <a:rPr lang="fr-FR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fr-FR" dirty="0" err="1" smtClean="0">
                          <a:solidFill>
                            <a:srgbClr val="0070C0"/>
                          </a:solidFill>
                        </a:rPr>
                        <a:t>Dorf</a:t>
                      </a:r>
                      <a:r>
                        <a:rPr lang="fr-FR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fr-FR" dirty="0" err="1" smtClean="0">
                          <a:solidFill>
                            <a:srgbClr val="0070C0"/>
                          </a:solidFill>
                        </a:rPr>
                        <a:t>im</a:t>
                      </a:r>
                      <a:r>
                        <a:rPr lang="fr-FR" dirty="0" smtClean="0">
                          <a:solidFill>
                            <a:srgbClr val="0070C0"/>
                          </a:solidFill>
                        </a:rPr>
                        <a:t> Engadin, </a:t>
                      </a:r>
                      <a:r>
                        <a:rPr lang="fr-FR" sz="1600" dirty="0" err="1" smtClean="0">
                          <a:solidFill>
                            <a:srgbClr val="0070C0"/>
                          </a:solidFill>
                        </a:rPr>
                        <a:t>auf</a:t>
                      </a:r>
                      <a:r>
                        <a:rPr lang="fr-FR" sz="160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fr-FR" sz="1600" dirty="0" err="1" smtClean="0">
                          <a:solidFill>
                            <a:srgbClr val="0070C0"/>
                          </a:solidFill>
                        </a:rPr>
                        <a:t>einem</a:t>
                      </a:r>
                      <a:r>
                        <a:rPr lang="fr-FR" sz="1600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fr-FR" sz="1600" baseline="0" dirty="0" err="1" smtClean="0">
                          <a:solidFill>
                            <a:srgbClr val="0070C0"/>
                          </a:solidFill>
                        </a:rPr>
                        <a:t>Bauernhof</a:t>
                      </a:r>
                      <a:endParaRPr lang="fr-FR" sz="1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rgbClr val="0070C0"/>
                          </a:solidFill>
                        </a:rPr>
                        <a:t>In der </a:t>
                      </a:r>
                      <a:r>
                        <a:rPr lang="fr-FR" dirty="0" err="1" smtClean="0">
                          <a:solidFill>
                            <a:srgbClr val="0070C0"/>
                          </a:solidFill>
                        </a:rPr>
                        <a:t>Natur</a:t>
                      </a:r>
                      <a:r>
                        <a:rPr lang="fr-FR" dirty="0" smtClean="0">
                          <a:solidFill>
                            <a:srgbClr val="0070C0"/>
                          </a:solidFill>
                        </a:rPr>
                        <a:t>, mit</a:t>
                      </a:r>
                      <a:r>
                        <a:rPr lang="fr-FR" baseline="0" dirty="0" smtClean="0">
                          <a:solidFill>
                            <a:srgbClr val="0070C0"/>
                          </a:solidFill>
                        </a:rPr>
                        <a:t> den </a:t>
                      </a:r>
                      <a:r>
                        <a:rPr lang="fr-FR" baseline="0" dirty="0" err="1" smtClean="0">
                          <a:solidFill>
                            <a:srgbClr val="0070C0"/>
                          </a:solidFill>
                        </a:rPr>
                        <a:t>Tieren</a:t>
                      </a:r>
                      <a:endParaRPr lang="fr-FR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>
                          <a:solidFill>
                            <a:srgbClr val="0070C0"/>
                          </a:solidFill>
                        </a:rPr>
                        <a:t>Freunde</a:t>
                      </a:r>
                      <a:r>
                        <a:rPr lang="fr-FR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fr-FR" dirty="0" err="1" smtClean="0">
                          <a:solidFill>
                            <a:srgbClr val="0070C0"/>
                          </a:solidFill>
                        </a:rPr>
                        <a:t>fehlen</a:t>
                      </a:r>
                      <a:r>
                        <a:rPr lang="fr-FR" dirty="0" smtClean="0">
                          <a:solidFill>
                            <a:srgbClr val="0070C0"/>
                          </a:solidFill>
                        </a:rPr>
                        <a:t>, in </a:t>
                      </a:r>
                      <a:r>
                        <a:rPr lang="fr-FR" dirty="0" err="1" smtClean="0">
                          <a:solidFill>
                            <a:srgbClr val="0070C0"/>
                          </a:solidFill>
                        </a:rPr>
                        <a:t>S-Schanf</a:t>
                      </a:r>
                      <a:r>
                        <a:rPr lang="fr-FR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fr-FR" baseline="0" dirty="0" err="1" smtClean="0">
                          <a:solidFill>
                            <a:srgbClr val="0070C0"/>
                          </a:solidFill>
                        </a:rPr>
                        <a:t>nicht</a:t>
                      </a:r>
                      <a:r>
                        <a:rPr lang="fr-FR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fr-FR" baseline="0" dirty="0" err="1" smtClean="0">
                          <a:solidFill>
                            <a:srgbClr val="0070C0"/>
                          </a:solidFill>
                        </a:rPr>
                        <a:t>viele</a:t>
                      </a:r>
                      <a:r>
                        <a:rPr lang="fr-FR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fr-FR" baseline="0" dirty="0" err="1" smtClean="0">
                          <a:solidFill>
                            <a:srgbClr val="0070C0"/>
                          </a:solidFill>
                        </a:rPr>
                        <a:t>Jugendliche</a:t>
                      </a:r>
                      <a:endParaRPr lang="fr-FR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44808" y="167564"/>
            <a:ext cx="1774944" cy="859270"/>
          </a:xfrm>
        </p:spPr>
        <p:txBody>
          <a:bodyPr>
            <a:normAutofit/>
          </a:bodyPr>
          <a:lstStyle/>
          <a:p>
            <a:r>
              <a:rPr lang="fr-FR" sz="2400" b="1" dirty="0" smtClean="0"/>
              <a:t>1c</a:t>
            </a:r>
            <a:endParaRPr lang="fr-FR" sz="2400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752" y="333031"/>
            <a:ext cx="7010400" cy="4559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4BAB76D-58FD-F34B-9253-05694A19ACF5}"/>
              </a:ext>
            </a:extLst>
          </p:cNvPr>
          <p:cNvSpPr/>
          <p:nvPr/>
        </p:nvSpPr>
        <p:spPr>
          <a:xfrm>
            <a:off x="303142" y="4928493"/>
            <a:ext cx="6142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/>
              <a:t>Sprecht</a:t>
            </a:r>
            <a:r>
              <a:rPr lang="fr-FR" b="1" dirty="0"/>
              <a:t> </a:t>
            </a:r>
            <a:r>
              <a:rPr lang="fr-FR" b="1" dirty="0" err="1"/>
              <a:t>zu</a:t>
            </a:r>
            <a:r>
              <a:rPr lang="fr-FR" b="1" dirty="0"/>
              <a:t> </a:t>
            </a:r>
            <a:r>
              <a:rPr lang="fr-FR" b="1" dirty="0" err="1"/>
              <a:t>zweit</a:t>
            </a:r>
            <a:r>
              <a:rPr lang="fr-FR" b="1" dirty="0"/>
              <a:t>. A </a:t>
            </a:r>
            <a:r>
              <a:rPr lang="fr-FR" b="1" dirty="0" err="1"/>
              <a:t>ist</a:t>
            </a:r>
            <a:r>
              <a:rPr lang="fr-FR" b="1" dirty="0"/>
              <a:t> </a:t>
            </a:r>
            <a:r>
              <a:rPr lang="fr-FR" b="1" dirty="0" err="1"/>
              <a:t>Cleo</a:t>
            </a:r>
            <a:r>
              <a:rPr lang="fr-FR" b="1" dirty="0"/>
              <a:t>, B </a:t>
            </a:r>
            <a:r>
              <a:rPr lang="fr-FR" b="1" dirty="0" err="1"/>
              <a:t>ist</a:t>
            </a:r>
            <a:r>
              <a:rPr lang="fr-FR" b="1" dirty="0"/>
              <a:t> Cem: </a:t>
            </a:r>
            <a:r>
              <a:rPr lang="fr-FR" b="1" dirty="0" err="1"/>
              <a:t>Antwortet</a:t>
            </a:r>
            <a:r>
              <a:rPr lang="fr-FR" b="1" dirty="0"/>
              <a:t> </a:t>
            </a:r>
            <a:r>
              <a:rPr lang="fr-FR" b="1" dirty="0" err="1"/>
              <a:t>abwechselnd</a:t>
            </a:r>
            <a:endParaRPr lang="fr-FR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DE2972-34F2-E245-8AD8-1A091DB43E41}"/>
              </a:ext>
            </a:extLst>
          </p:cNvPr>
          <p:cNvSpPr/>
          <p:nvPr/>
        </p:nvSpPr>
        <p:spPr>
          <a:xfrm>
            <a:off x="303142" y="5432131"/>
            <a:ext cx="2076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3. </a:t>
            </a:r>
            <a:r>
              <a:rPr lang="fr-FR" b="1" dirty="0" err="1"/>
              <a:t>Wann</a:t>
            </a:r>
            <a:r>
              <a:rPr lang="fr-FR" b="1" dirty="0"/>
              <a:t> </a:t>
            </a:r>
            <a:r>
              <a:rPr lang="fr-FR" b="1" dirty="0" err="1"/>
              <a:t>bist</a:t>
            </a:r>
            <a:r>
              <a:rPr lang="fr-FR" b="1" dirty="0"/>
              <a:t> du da?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17A4C4-E890-B048-A3A8-2110C70A613C}"/>
              </a:ext>
            </a:extLst>
          </p:cNvPr>
          <p:cNvSpPr/>
          <p:nvPr/>
        </p:nvSpPr>
        <p:spPr>
          <a:xfrm>
            <a:off x="3610677" y="5432131"/>
            <a:ext cx="4249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>
                <a:solidFill>
                  <a:srgbClr val="0070C0"/>
                </a:solidFill>
              </a:rPr>
              <a:t>Cleo</a:t>
            </a:r>
            <a:r>
              <a:rPr lang="fr-FR" b="1" dirty="0">
                <a:solidFill>
                  <a:srgbClr val="0070C0"/>
                </a:solidFill>
              </a:rPr>
              <a:t>: </a:t>
            </a:r>
            <a:r>
              <a:rPr lang="fr-FR" b="1" dirty="0" err="1">
                <a:solidFill>
                  <a:srgbClr val="0070C0"/>
                </a:solidFill>
              </a:rPr>
              <a:t>Ich</a:t>
            </a:r>
            <a:r>
              <a:rPr lang="fr-FR" b="1" dirty="0">
                <a:solidFill>
                  <a:srgbClr val="0070C0"/>
                </a:solidFill>
              </a:rPr>
              <a:t> bin dort </a:t>
            </a:r>
            <a:r>
              <a:rPr lang="fr-FR" b="1" dirty="0" err="1">
                <a:solidFill>
                  <a:srgbClr val="0070C0"/>
                </a:solidFill>
              </a:rPr>
              <a:t>am</a:t>
            </a:r>
            <a:r>
              <a:rPr lang="fr-FR" b="1" dirty="0">
                <a:solidFill>
                  <a:srgbClr val="0070C0"/>
                </a:solidFill>
              </a:rPr>
              <a:t> Tag </a:t>
            </a:r>
            <a:r>
              <a:rPr lang="fr-FR" b="1" dirty="0" err="1">
                <a:solidFill>
                  <a:srgbClr val="0070C0"/>
                </a:solidFill>
              </a:rPr>
              <a:t>und</a:t>
            </a:r>
            <a:r>
              <a:rPr lang="fr-FR" b="1" dirty="0">
                <a:solidFill>
                  <a:srgbClr val="0070C0"/>
                </a:solidFill>
              </a:rPr>
              <a:t> in der </a:t>
            </a:r>
            <a:r>
              <a:rPr lang="fr-FR" b="1" dirty="0" err="1">
                <a:solidFill>
                  <a:srgbClr val="0070C0"/>
                </a:solidFill>
              </a:rPr>
              <a:t>Nacht</a:t>
            </a:r>
            <a:r>
              <a:rPr lang="fr-FR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EB3AFD-3D82-3F4D-A1A1-CCA156DF4D65}"/>
              </a:ext>
            </a:extLst>
          </p:cNvPr>
          <p:cNvSpPr/>
          <p:nvPr/>
        </p:nvSpPr>
        <p:spPr>
          <a:xfrm>
            <a:off x="3610677" y="5860353"/>
            <a:ext cx="2847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Cem: </a:t>
            </a:r>
            <a:r>
              <a:rPr lang="fr-FR" b="1" dirty="0" err="1">
                <a:solidFill>
                  <a:srgbClr val="0070C0"/>
                </a:solidFill>
              </a:rPr>
              <a:t>Ich</a:t>
            </a:r>
            <a:r>
              <a:rPr lang="fr-FR" b="1" dirty="0">
                <a:solidFill>
                  <a:srgbClr val="0070C0"/>
                </a:solidFill>
              </a:rPr>
              <a:t> bin da </a:t>
            </a:r>
            <a:r>
              <a:rPr lang="fr-FR" b="1" dirty="0" err="1">
                <a:solidFill>
                  <a:srgbClr val="0070C0"/>
                </a:solidFill>
              </a:rPr>
              <a:t>im</a:t>
            </a:r>
            <a:r>
              <a:rPr lang="fr-FR" b="1" dirty="0">
                <a:solidFill>
                  <a:srgbClr val="0070C0"/>
                </a:solidFill>
              </a:rPr>
              <a:t> Sommer.</a:t>
            </a:r>
          </a:p>
        </p:txBody>
      </p:sp>
    </p:spTree>
    <p:extLst>
      <p:ext uri="{BB962C8B-B14F-4D97-AF65-F5344CB8AC3E}">
        <p14:creationId xmlns:p14="http://schemas.microsoft.com/office/powerpoint/2010/main" val="56976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9788D865-8E99-0049-9BAA-22716093E881}"/>
              </a:ext>
            </a:extLst>
          </p:cNvPr>
          <p:cNvSpPr txBox="1"/>
          <p:nvPr/>
        </p:nvSpPr>
        <p:spPr>
          <a:xfrm>
            <a:off x="2007016" y="2759458"/>
            <a:ext cx="42591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 err="1">
                <a:solidFill>
                  <a:srgbClr val="0070C0"/>
                </a:solidFill>
              </a:rPr>
              <a:t>Text</a:t>
            </a:r>
            <a:r>
              <a:rPr lang="fr-FR" sz="4800" b="1" dirty="0">
                <a:solidFill>
                  <a:srgbClr val="0070C0"/>
                </a:solidFill>
              </a:rPr>
              <a:t> der </a:t>
            </a:r>
            <a:r>
              <a:rPr lang="fr-FR" sz="4800" b="1" dirty="0" err="1">
                <a:solidFill>
                  <a:srgbClr val="0070C0"/>
                </a:solidFill>
              </a:rPr>
              <a:t>Schüler</a:t>
            </a:r>
            <a:endParaRPr lang="fr-FR" sz="4800" b="1" dirty="0">
              <a:solidFill>
                <a:srgbClr val="0070C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B058A1D-E809-CE49-93AB-47BDFA0FD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82" y="600170"/>
            <a:ext cx="8696036" cy="126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9DE60251-5939-C140-9E39-31216F392900}"/>
              </a:ext>
            </a:extLst>
          </p:cNvPr>
          <p:cNvSpPr txBox="1"/>
          <p:nvPr/>
        </p:nvSpPr>
        <p:spPr>
          <a:xfrm>
            <a:off x="708407" y="3272340"/>
            <a:ext cx="557319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rgbClr val="000000"/>
                </a:solidFill>
              </a:rPr>
              <a:t>a. - Vanessa </a:t>
            </a:r>
            <a:r>
              <a:rPr lang="fr-FR" sz="3200" dirty="0" err="1">
                <a:solidFill>
                  <a:srgbClr val="000000"/>
                </a:solidFill>
              </a:rPr>
              <a:t>wohnt</a:t>
            </a:r>
            <a:r>
              <a:rPr lang="fr-FR" sz="3200" dirty="0">
                <a:solidFill>
                  <a:srgbClr val="000000"/>
                </a:solidFill>
              </a:rPr>
              <a:t> </a:t>
            </a:r>
            <a:r>
              <a:rPr lang="fr-FR" sz="3200" b="1" dirty="0">
                <a:solidFill>
                  <a:srgbClr val="0070C0"/>
                </a:solidFill>
              </a:rPr>
              <a:t>in der </a:t>
            </a:r>
            <a:r>
              <a:rPr lang="fr-FR" sz="3200" b="1" dirty="0" err="1">
                <a:solidFill>
                  <a:srgbClr val="0070C0"/>
                </a:solidFill>
              </a:rPr>
              <a:t>Stadt</a:t>
            </a:r>
            <a:r>
              <a:rPr lang="fr-FR" sz="3200" dirty="0">
                <a:solidFill>
                  <a:srgbClr val="000000"/>
                </a:solidFill>
              </a:rPr>
              <a:t>. </a:t>
            </a:r>
          </a:p>
          <a:p>
            <a:r>
              <a:rPr lang="fr-FR" sz="3200" dirty="0">
                <a:solidFill>
                  <a:srgbClr val="000000"/>
                </a:solidFill>
              </a:rPr>
              <a:t>    - Die </a:t>
            </a:r>
            <a:r>
              <a:rPr lang="fr-FR" sz="3200" dirty="0" err="1">
                <a:solidFill>
                  <a:srgbClr val="000000"/>
                </a:solidFill>
              </a:rPr>
              <a:t>Szene</a:t>
            </a:r>
            <a:r>
              <a:rPr lang="fr-FR" sz="3200" dirty="0">
                <a:solidFill>
                  <a:srgbClr val="000000"/>
                </a:solidFill>
              </a:rPr>
              <a:t> </a:t>
            </a:r>
            <a:r>
              <a:rPr lang="fr-FR" sz="3200" dirty="0" err="1">
                <a:solidFill>
                  <a:srgbClr val="000000"/>
                </a:solidFill>
              </a:rPr>
              <a:t>spielt</a:t>
            </a:r>
            <a:r>
              <a:rPr lang="fr-FR" sz="3200" dirty="0">
                <a:solidFill>
                  <a:srgbClr val="000000"/>
                </a:solidFill>
              </a:rPr>
              <a:t> </a:t>
            </a:r>
            <a:r>
              <a:rPr lang="fr-FR" sz="3200" b="1" dirty="0" err="1">
                <a:solidFill>
                  <a:srgbClr val="0070C0"/>
                </a:solidFill>
              </a:rPr>
              <a:t>am</a:t>
            </a:r>
            <a:r>
              <a:rPr lang="fr-FR" sz="3200" b="1" dirty="0">
                <a:solidFill>
                  <a:srgbClr val="0070C0"/>
                </a:solidFill>
              </a:rPr>
              <a:t> </a:t>
            </a:r>
            <a:r>
              <a:rPr lang="fr-FR" sz="3200" b="1" dirty="0" err="1">
                <a:solidFill>
                  <a:srgbClr val="0070C0"/>
                </a:solidFill>
              </a:rPr>
              <a:t>Morgen</a:t>
            </a:r>
            <a:r>
              <a:rPr lang="fr-FR" sz="3200" dirty="0"/>
              <a:t>.</a:t>
            </a:r>
          </a:p>
          <a:p>
            <a:endParaRPr lang="fr-FR" sz="3200" dirty="0">
              <a:solidFill>
                <a:srgbClr val="0000FF"/>
              </a:solidFill>
            </a:endParaRPr>
          </a:p>
          <a:p>
            <a:r>
              <a:rPr lang="fr-FR" sz="3200" dirty="0">
                <a:solidFill>
                  <a:srgbClr val="000000"/>
                </a:solidFill>
              </a:rPr>
              <a:t>b. 	</a:t>
            </a:r>
            <a:r>
              <a:rPr lang="fr-FR" sz="3200" b="1" dirty="0" err="1">
                <a:solidFill>
                  <a:srgbClr val="0070C0"/>
                </a:solidFill>
              </a:rPr>
              <a:t>Foto</a:t>
            </a:r>
            <a:r>
              <a:rPr lang="fr-FR" sz="3200" b="1" dirty="0">
                <a:solidFill>
                  <a:srgbClr val="0070C0"/>
                </a:solidFill>
              </a:rPr>
              <a:t> B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D42B2DF-B2EA-5D48-BA7C-03F74CC5F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172008"/>
            <a:ext cx="8478525" cy="258504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3AC1E4A-53A6-2044-AD14-7B7B17A25A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38157">
            <a:off x="3061854" y="4843718"/>
            <a:ext cx="1619157" cy="1467081"/>
          </a:xfrm>
          <a:prstGeom prst="rect">
            <a:avLst/>
          </a:prstGeom>
        </p:spPr>
      </p:pic>
      <p:pic>
        <p:nvPicPr>
          <p:cNvPr id="2" name="gk9_KB_Track_02.43_K08_A1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0892" y="20007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8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0110868-9636-6840-B7D0-BD5200EC4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0046" y="522475"/>
            <a:ext cx="3144999" cy="172666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5E49924-F973-F144-AD15-DDFC2D5B8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55" y="118613"/>
            <a:ext cx="5584536" cy="153966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3EF3DF4-84F4-054A-BCA2-114E59DD07EB}"/>
              </a:ext>
            </a:extLst>
          </p:cNvPr>
          <p:cNvSpPr txBox="1"/>
          <p:nvPr/>
        </p:nvSpPr>
        <p:spPr>
          <a:xfrm>
            <a:off x="706254" y="2556742"/>
            <a:ext cx="83406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UcPeriod"/>
            </a:pPr>
            <a:r>
              <a:rPr lang="fr-FR" sz="2400" b="1" dirty="0" err="1">
                <a:solidFill>
                  <a:srgbClr val="0070C0"/>
                </a:solidFill>
              </a:rPr>
              <a:t>Hochhäuser</a:t>
            </a:r>
            <a:r>
              <a:rPr lang="fr-FR" sz="2400" b="1" dirty="0">
                <a:solidFill>
                  <a:srgbClr val="0070C0"/>
                </a:solidFill>
              </a:rPr>
              <a:t>, </a:t>
            </a:r>
            <a:r>
              <a:rPr lang="fr-FR" sz="2400" b="1" dirty="0" err="1">
                <a:solidFill>
                  <a:srgbClr val="0070C0"/>
                </a:solidFill>
              </a:rPr>
              <a:t>Strassenbahnen</a:t>
            </a:r>
            <a:r>
              <a:rPr lang="fr-FR" sz="2400" b="1" dirty="0">
                <a:solidFill>
                  <a:srgbClr val="0070C0"/>
                </a:solidFill>
              </a:rPr>
              <a:t>, </a:t>
            </a:r>
            <a:r>
              <a:rPr lang="fr-FR" sz="2400" b="1" dirty="0" err="1">
                <a:solidFill>
                  <a:srgbClr val="0070C0"/>
                </a:solidFill>
              </a:rPr>
              <a:t>Haltestelle</a:t>
            </a:r>
            <a:r>
              <a:rPr lang="fr-FR" sz="2400" b="1" dirty="0">
                <a:solidFill>
                  <a:srgbClr val="0070C0"/>
                </a:solidFill>
              </a:rPr>
              <a:t> – in der </a:t>
            </a:r>
            <a:r>
              <a:rPr lang="fr-FR" sz="2400" b="1" dirty="0" err="1">
                <a:solidFill>
                  <a:srgbClr val="0070C0"/>
                </a:solidFill>
              </a:rPr>
              <a:t>Stadt</a:t>
            </a:r>
            <a:r>
              <a:rPr lang="fr-FR" sz="2400" b="1" dirty="0">
                <a:solidFill>
                  <a:srgbClr val="0070C0"/>
                </a:solidFill>
              </a:rPr>
              <a:t>.</a:t>
            </a:r>
            <a:r>
              <a:rPr lang="fr-FR" sz="2400" dirty="0">
                <a:solidFill>
                  <a:srgbClr val="0070C0"/>
                </a:solidFill>
              </a:rPr>
              <a:t/>
            </a:r>
            <a:br>
              <a:rPr lang="fr-FR" sz="2400" dirty="0">
                <a:solidFill>
                  <a:srgbClr val="0070C0"/>
                </a:solidFill>
              </a:rPr>
            </a:br>
            <a:endParaRPr lang="fr-FR" sz="2400" dirty="0">
              <a:solidFill>
                <a:srgbClr val="0070C0"/>
              </a:solidFill>
            </a:endParaRPr>
          </a:p>
          <a:p>
            <a:r>
              <a:rPr lang="fr-FR" sz="2400" b="1" dirty="0">
                <a:solidFill>
                  <a:srgbClr val="0070C0"/>
                </a:solidFill>
              </a:rPr>
              <a:t>C.  Die Berge, </a:t>
            </a:r>
            <a:r>
              <a:rPr lang="fr-FR" sz="2400" b="1" dirty="0" err="1">
                <a:solidFill>
                  <a:srgbClr val="0070C0"/>
                </a:solidFill>
              </a:rPr>
              <a:t>viele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Bäume</a:t>
            </a:r>
            <a:r>
              <a:rPr lang="fr-FR" sz="2400" b="1" dirty="0">
                <a:solidFill>
                  <a:srgbClr val="0070C0"/>
                </a:solidFill>
              </a:rPr>
              <a:t>, </a:t>
            </a:r>
            <a:r>
              <a:rPr lang="fr-FR" sz="2400" b="1" dirty="0" err="1">
                <a:solidFill>
                  <a:srgbClr val="0070C0"/>
                </a:solidFill>
              </a:rPr>
              <a:t>ein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Dorf</a:t>
            </a:r>
            <a:r>
              <a:rPr lang="fr-FR" sz="2400" b="1" dirty="0">
                <a:solidFill>
                  <a:srgbClr val="0070C0"/>
                </a:solidFill>
              </a:rPr>
              <a:t>, </a:t>
            </a:r>
            <a:r>
              <a:rPr lang="fr-FR" sz="2400" b="1" dirty="0" err="1">
                <a:solidFill>
                  <a:srgbClr val="0070C0"/>
                </a:solidFill>
              </a:rPr>
              <a:t>Bauerhöfe</a:t>
            </a:r>
            <a:r>
              <a:rPr lang="fr-FR" sz="2400" b="1" dirty="0">
                <a:solidFill>
                  <a:srgbClr val="0070C0"/>
                </a:solidFill>
              </a:rPr>
              <a:t> – </a:t>
            </a:r>
            <a:r>
              <a:rPr lang="fr-FR" sz="2400" b="1" dirty="0" err="1">
                <a:solidFill>
                  <a:srgbClr val="0070C0"/>
                </a:solidFill>
              </a:rPr>
              <a:t>auf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fr-FR" sz="2400" b="1" dirty="0" err="1">
                <a:solidFill>
                  <a:srgbClr val="0070C0"/>
                </a:solidFill>
              </a:rPr>
              <a:t>dem</a:t>
            </a:r>
            <a:r>
              <a:rPr lang="fr-FR" sz="2400" b="1" dirty="0">
                <a:solidFill>
                  <a:srgbClr val="0070C0"/>
                </a:solidFill>
              </a:rPr>
              <a:t> Land. </a:t>
            </a:r>
          </a:p>
        </p:txBody>
      </p:sp>
    </p:spTree>
    <p:extLst>
      <p:ext uri="{BB962C8B-B14F-4D97-AF65-F5344CB8AC3E}">
        <p14:creationId xmlns:p14="http://schemas.microsoft.com/office/powerpoint/2010/main" val="93361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41496" t="15627" r="35026" b="63104"/>
          <a:stretch/>
        </p:blipFill>
        <p:spPr>
          <a:xfrm>
            <a:off x="4371702" y="121919"/>
            <a:ext cx="4479892" cy="217714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10819" t="14959" r="61312" b="69209"/>
          <a:stretch/>
        </p:blipFill>
        <p:spPr>
          <a:xfrm>
            <a:off x="121919" y="121919"/>
            <a:ext cx="3943353" cy="120178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57051" y="1506582"/>
            <a:ext cx="856923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/>
              <a:t>Ich wohne …</a:t>
            </a:r>
          </a:p>
          <a:p>
            <a:pPr marL="285750" indent="-285750">
              <a:buFontTx/>
              <a:buChar char="-"/>
            </a:pPr>
            <a:r>
              <a:rPr lang="de-DE" sz="3200" dirty="0" smtClean="0"/>
              <a:t>in einem </a:t>
            </a:r>
            <a:r>
              <a:rPr lang="de-DE" sz="3200" b="1" dirty="0" smtClean="0">
                <a:solidFill>
                  <a:srgbClr val="0070C0"/>
                </a:solidFill>
              </a:rPr>
              <a:t>Dorf</a:t>
            </a:r>
            <a:r>
              <a:rPr lang="de-DE" sz="3200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de-DE" sz="3200" dirty="0" smtClean="0"/>
              <a:t>in einer </a:t>
            </a:r>
            <a:r>
              <a:rPr lang="de-DE" sz="3200" b="1" dirty="0" smtClean="0">
                <a:solidFill>
                  <a:srgbClr val="0070C0"/>
                </a:solidFill>
              </a:rPr>
              <a:t>Stadt</a:t>
            </a:r>
            <a:r>
              <a:rPr lang="de-DE" sz="3200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de-DE" sz="3200" dirty="0" smtClean="0"/>
              <a:t>auf dem </a:t>
            </a:r>
            <a:r>
              <a:rPr lang="de-DE" sz="3200" b="1" dirty="0" smtClean="0">
                <a:solidFill>
                  <a:srgbClr val="0070C0"/>
                </a:solidFill>
              </a:rPr>
              <a:t>Land</a:t>
            </a:r>
            <a:r>
              <a:rPr lang="de-DE" sz="3200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de-DE" sz="3200" dirty="0" smtClean="0"/>
              <a:t>im </a:t>
            </a:r>
            <a:r>
              <a:rPr lang="de-DE" sz="3200" b="1" dirty="0" smtClean="0">
                <a:solidFill>
                  <a:srgbClr val="0070C0"/>
                </a:solidFill>
              </a:rPr>
              <a:t>Stadtzentrum</a:t>
            </a:r>
            <a:r>
              <a:rPr lang="de-DE" sz="3200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de-DE" sz="3200" dirty="0" smtClean="0"/>
              <a:t>in einem </a:t>
            </a:r>
            <a:r>
              <a:rPr lang="de-DE" sz="3200" b="1" dirty="0" smtClean="0">
                <a:solidFill>
                  <a:srgbClr val="0070C0"/>
                </a:solidFill>
              </a:rPr>
              <a:t>Hochhaus</a:t>
            </a:r>
            <a:r>
              <a:rPr lang="de-DE" sz="3200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de-DE" sz="3200" dirty="0" smtClean="0"/>
              <a:t>in einem </a:t>
            </a:r>
            <a:r>
              <a:rPr lang="de-DE" sz="3200" b="1" dirty="0" smtClean="0">
                <a:solidFill>
                  <a:srgbClr val="0070C0"/>
                </a:solidFill>
              </a:rPr>
              <a:t>Reihenhaus</a:t>
            </a:r>
            <a:r>
              <a:rPr lang="de-DE" sz="3200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de-DE" sz="3200" dirty="0" smtClean="0"/>
              <a:t>in einem </a:t>
            </a:r>
            <a:r>
              <a:rPr lang="de-DE" sz="3200" b="1" dirty="0" smtClean="0">
                <a:solidFill>
                  <a:srgbClr val="0070C0"/>
                </a:solidFill>
              </a:rPr>
              <a:t>Altbau</a:t>
            </a:r>
            <a:r>
              <a:rPr lang="de-DE" sz="3200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de-DE" sz="3200" dirty="0" smtClean="0"/>
              <a:t>in einer </a:t>
            </a:r>
            <a:r>
              <a:rPr lang="de-DE" sz="3200" b="1" dirty="0" smtClean="0">
                <a:solidFill>
                  <a:srgbClr val="0070C0"/>
                </a:solidFill>
              </a:rPr>
              <a:t>Wohnung</a:t>
            </a:r>
            <a:r>
              <a:rPr lang="de-DE" sz="3200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de-DE" sz="3200" dirty="0" smtClean="0"/>
              <a:t>auf dem </a:t>
            </a:r>
            <a:r>
              <a:rPr lang="de-DE" sz="3200" b="1" dirty="0" smtClean="0">
                <a:solidFill>
                  <a:srgbClr val="0070C0"/>
                </a:solidFill>
              </a:rPr>
              <a:t>Bauernhof</a:t>
            </a:r>
            <a:r>
              <a:rPr lang="de-DE" sz="32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066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41496" t="35874" r="35026" b="50014"/>
          <a:stretch/>
        </p:blipFill>
        <p:spPr>
          <a:xfrm>
            <a:off x="4267200" y="121919"/>
            <a:ext cx="4659090" cy="150223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10819" t="14959" r="61312" b="69209"/>
          <a:stretch/>
        </p:blipFill>
        <p:spPr>
          <a:xfrm>
            <a:off x="121919" y="121919"/>
            <a:ext cx="3943353" cy="120178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57051" y="1889759"/>
            <a:ext cx="8569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/>
              <a:t>Im Wohnzimmer sind </a:t>
            </a:r>
            <a:r>
              <a:rPr lang="de-DE" sz="3200" b="1" dirty="0" smtClean="0">
                <a:solidFill>
                  <a:srgbClr val="0070C0"/>
                </a:solidFill>
              </a:rPr>
              <a:t>die Lampe </a:t>
            </a:r>
            <a:r>
              <a:rPr lang="de-DE" sz="3200" dirty="0" smtClean="0"/>
              <a:t>und </a:t>
            </a:r>
            <a:r>
              <a:rPr lang="de-DE" sz="3200" b="1" dirty="0" smtClean="0">
                <a:solidFill>
                  <a:srgbClr val="0070C0"/>
                </a:solidFill>
              </a:rPr>
              <a:t>der Schrank</a:t>
            </a:r>
            <a:r>
              <a:rPr lang="de-DE" sz="3200" dirty="0" smtClean="0"/>
              <a:t>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57055" y="2852056"/>
            <a:ext cx="8569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/>
              <a:t>Im Schlafzimmer sind </a:t>
            </a:r>
            <a:r>
              <a:rPr lang="de-DE" sz="3200" b="1" dirty="0" smtClean="0">
                <a:solidFill>
                  <a:srgbClr val="0070C0"/>
                </a:solidFill>
              </a:rPr>
              <a:t>das Bett </a:t>
            </a:r>
            <a:r>
              <a:rPr lang="de-DE" sz="3200" dirty="0" smtClean="0"/>
              <a:t>und </a:t>
            </a:r>
            <a:r>
              <a:rPr lang="de-DE" sz="3200" b="1" dirty="0" smtClean="0">
                <a:solidFill>
                  <a:srgbClr val="0070C0"/>
                </a:solidFill>
              </a:rPr>
              <a:t>der Teppich</a:t>
            </a:r>
            <a:r>
              <a:rPr lang="de-DE" sz="3200" dirty="0" smtClean="0"/>
              <a:t>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57050" y="3814353"/>
            <a:ext cx="8569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/>
              <a:t>In meinem Zimmer sind </a:t>
            </a:r>
            <a:r>
              <a:rPr lang="de-DE" sz="3200" b="1" dirty="0" smtClean="0">
                <a:solidFill>
                  <a:srgbClr val="0070C0"/>
                </a:solidFill>
              </a:rPr>
              <a:t>das Regal </a:t>
            </a:r>
            <a:r>
              <a:rPr lang="de-DE" sz="3200" dirty="0" smtClean="0"/>
              <a:t>und </a:t>
            </a:r>
            <a:r>
              <a:rPr lang="de-DE" sz="3200" b="1" dirty="0" smtClean="0">
                <a:solidFill>
                  <a:srgbClr val="0070C0"/>
                </a:solidFill>
              </a:rPr>
              <a:t>das Poster</a:t>
            </a:r>
            <a:r>
              <a:rPr lang="de-DE" sz="32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152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41496" t="48963" r="35026" b="35085"/>
          <a:stretch/>
        </p:blipFill>
        <p:spPr>
          <a:xfrm>
            <a:off x="5338355" y="121919"/>
            <a:ext cx="3297208" cy="120178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10819" t="14959" r="61312" b="69209"/>
          <a:stretch/>
        </p:blipFill>
        <p:spPr>
          <a:xfrm>
            <a:off x="121919" y="121919"/>
            <a:ext cx="3943353" cy="120178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57051" y="1889759"/>
            <a:ext cx="8569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/>
              <a:t>Das </a:t>
            </a:r>
            <a:r>
              <a:rPr lang="de-DE" sz="3200" b="1" dirty="0" smtClean="0">
                <a:solidFill>
                  <a:srgbClr val="0070C0"/>
                </a:solidFill>
              </a:rPr>
              <a:t>Poster</a:t>
            </a:r>
            <a:r>
              <a:rPr lang="de-DE" sz="3200" dirty="0" smtClean="0"/>
              <a:t> hängt an der Wand.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57051" y="2631287"/>
            <a:ext cx="8569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>
                <a:solidFill>
                  <a:srgbClr val="0070C0"/>
                </a:solidFill>
              </a:rPr>
              <a:t>Die Lampe</a:t>
            </a:r>
            <a:r>
              <a:rPr lang="de-DE" sz="3200" dirty="0" smtClean="0"/>
              <a:t> hängt an der Decke.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57051" y="3372815"/>
            <a:ext cx="8569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>
                <a:solidFill>
                  <a:srgbClr val="0070C0"/>
                </a:solidFill>
              </a:rPr>
              <a:t>Der Teppich </a:t>
            </a:r>
            <a:r>
              <a:rPr lang="de-DE" sz="3200" dirty="0" smtClean="0"/>
              <a:t>liegt auf dem Boden.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57051" y="4114343"/>
            <a:ext cx="8569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>
                <a:solidFill>
                  <a:srgbClr val="0070C0"/>
                </a:solidFill>
              </a:rPr>
              <a:t>Der Papierkorb </a:t>
            </a:r>
            <a:r>
              <a:rPr lang="de-DE" sz="3200" dirty="0" smtClean="0"/>
              <a:t>steht in der Ecke.</a:t>
            </a:r>
          </a:p>
        </p:txBody>
      </p:sp>
    </p:spTree>
    <p:extLst>
      <p:ext uri="{BB962C8B-B14F-4D97-AF65-F5344CB8AC3E}">
        <p14:creationId xmlns:p14="http://schemas.microsoft.com/office/powerpoint/2010/main" val="144561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41496" t="64097" r="35026" b="13202"/>
          <a:stretch/>
        </p:blipFill>
        <p:spPr>
          <a:xfrm>
            <a:off x="5581379" y="121919"/>
            <a:ext cx="3032214" cy="157278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10819" t="14959" r="61312" b="69209"/>
          <a:stretch/>
        </p:blipFill>
        <p:spPr>
          <a:xfrm>
            <a:off x="121919" y="121919"/>
            <a:ext cx="3943353" cy="120178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82881" y="1889759"/>
            <a:ext cx="87434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smtClean="0"/>
              <a:t>Die Bücher liegen </a:t>
            </a:r>
            <a:r>
              <a:rPr lang="de-DE" sz="3000" b="1" dirty="0" smtClean="0">
                <a:solidFill>
                  <a:srgbClr val="0070C0"/>
                </a:solidFill>
              </a:rPr>
              <a:t>auf dem Teppich / auf dem Regal</a:t>
            </a:r>
            <a:r>
              <a:rPr lang="de-DE" sz="3000" dirty="0" smtClean="0"/>
              <a:t>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82881" y="2638815"/>
            <a:ext cx="87434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smtClean="0"/>
              <a:t>Das Plakat hängt </a:t>
            </a:r>
            <a:r>
              <a:rPr lang="de-DE" sz="3000" b="1" dirty="0" smtClean="0">
                <a:solidFill>
                  <a:srgbClr val="0070C0"/>
                </a:solidFill>
              </a:rPr>
              <a:t>an</a:t>
            </a:r>
            <a:r>
              <a:rPr lang="de-DE" sz="3000" dirty="0" smtClean="0"/>
              <a:t> </a:t>
            </a:r>
            <a:r>
              <a:rPr lang="de-DE" sz="3000" b="1" dirty="0" smtClean="0">
                <a:solidFill>
                  <a:srgbClr val="0070C0"/>
                </a:solidFill>
              </a:rPr>
              <a:t>der Wand / am Schrank</a:t>
            </a:r>
            <a:r>
              <a:rPr lang="de-DE" sz="3000" dirty="0" smtClean="0"/>
              <a:t>.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82881" y="3381780"/>
            <a:ext cx="8743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smtClean="0">
                <a:solidFill>
                  <a:srgbClr val="0070C0"/>
                </a:solidFill>
              </a:rPr>
              <a:t>Neben</a:t>
            </a:r>
            <a:r>
              <a:rPr lang="de-DE" sz="3000" dirty="0" smtClean="0"/>
              <a:t> </a:t>
            </a:r>
            <a:r>
              <a:rPr lang="de-DE" sz="3000" b="1" dirty="0" smtClean="0">
                <a:solidFill>
                  <a:srgbClr val="0070C0"/>
                </a:solidFill>
              </a:rPr>
              <a:t>dem Schreibtisch / Neben der Tür </a:t>
            </a:r>
            <a:r>
              <a:rPr lang="de-DE" sz="3000" dirty="0" smtClean="0"/>
              <a:t>steht die Schultasche.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82881" y="4586410"/>
            <a:ext cx="8743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smtClean="0">
                <a:solidFill>
                  <a:srgbClr val="0070C0"/>
                </a:solidFill>
              </a:rPr>
              <a:t>Unter dem Stuhl / Unter dem Fenster </a:t>
            </a:r>
            <a:r>
              <a:rPr lang="de-DE" sz="3000" dirty="0" smtClean="0"/>
              <a:t>liegen 2 Franken.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82881" y="5791040"/>
            <a:ext cx="87434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smtClean="0">
                <a:solidFill>
                  <a:srgbClr val="0070C0"/>
                </a:solidFill>
              </a:rPr>
              <a:t>Vor der Tür / Vor dem Zimmer </a:t>
            </a:r>
            <a:r>
              <a:rPr lang="de-DE" sz="3000" dirty="0" smtClean="0"/>
              <a:t>wartet meine Mutter.</a:t>
            </a:r>
          </a:p>
        </p:txBody>
      </p:sp>
    </p:spTree>
    <p:extLst>
      <p:ext uri="{BB962C8B-B14F-4D97-AF65-F5344CB8AC3E}">
        <p14:creationId xmlns:p14="http://schemas.microsoft.com/office/powerpoint/2010/main" val="23099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41496" t="86389" r="35026" b="-1"/>
          <a:stretch/>
        </p:blipFill>
        <p:spPr>
          <a:xfrm>
            <a:off x="4552952" y="121920"/>
            <a:ext cx="4215630" cy="131115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10819" t="14959" r="61312" b="69209"/>
          <a:stretch/>
        </p:blipFill>
        <p:spPr>
          <a:xfrm>
            <a:off x="121919" y="121919"/>
            <a:ext cx="3943353" cy="120178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82881" y="1889759"/>
            <a:ext cx="8743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smtClean="0"/>
              <a:t>Peter legt seine Schultasche </a:t>
            </a:r>
            <a:r>
              <a:rPr lang="de-DE" sz="3000" b="1" dirty="0" smtClean="0">
                <a:solidFill>
                  <a:srgbClr val="0070C0"/>
                </a:solidFill>
              </a:rPr>
              <a:t>auf den Schreibtisch / auf das Bett</a:t>
            </a:r>
            <a:r>
              <a:rPr lang="de-DE" sz="3000" dirty="0" smtClean="0"/>
              <a:t>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21919" y="3124754"/>
            <a:ext cx="87434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smtClean="0"/>
              <a:t>Häng die Gitarre bitte </a:t>
            </a:r>
            <a:r>
              <a:rPr lang="de-DE" sz="3000" b="1" dirty="0" smtClean="0">
                <a:solidFill>
                  <a:srgbClr val="0070C0"/>
                </a:solidFill>
              </a:rPr>
              <a:t>an die Wand / an die Tür</a:t>
            </a:r>
            <a:r>
              <a:rPr lang="de-DE" sz="3000" dirty="0" smtClean="0"/>
              <a:t>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82881" y="3898085"/>
            <a:ext cx="8743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smtClean="0"/>
              <a:t>Leo legt seine Bücher nie </a:t>
            </a:r>
            <a:r>
              <a:rPr lang="de-DE" sz="3000" b="1" dirty="0" smtClean="0">
                <a:solidFill>
                  <a:srgbClr val="0070C0"/>
                </a:solidFill>
              </a:rPr>
              <a:t>auf das Regal / auf den Teppich</a:t>
            </a:r>
            <a:r>
              <a:rPr lang="de-DE" sz="30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118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44808" y="167564"/>
            <a:ext cx="1774944" cy="859270"/>
          </a:xfrm>
        </p:spPr>
        <p:txBody>
          <a:bodyPr>
            <a:normAutofit/>
          </a:bodyPr>
          <a:lstStyle/>
          <a:p>
            <a:r>
              <a:rPr lang="fr-FR" sz="2400" b="1" dirty="0" smtClean="0"/>
              <a:t>1c</a:t>
            </a:r>
            <a:endParaRPr lang="fr-FR" sz="2400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752" y="333031"/>
            <a:ext cx="7010400" cy="4559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4BAB76D-58FD-F34B-9253-05694A19ACF5}"/>
              </a:ext>
            </a:extLst>
          </p:cNvPr>
          <p:cNvSpPr/>
          <p:nvPr/>
        </p:nvSpPr>
        <p:spPr>
          <a:xfrm>
            <a:off x="303142" y="4928493"/>
            <a:ext cx="6142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/>
              <a:t>Sprecht</a:t>
            </a:r>
            <a:r>
              <a:rPr lang="fr-FR" b="1" dirty="0"/>
              <a:t> </a:t>
            </a:r>
            <a:r>
              <a:rPr lang="fr-FR" b="1" dirty="0" err="1"/>
              <a:t>zu</a:t>
            </a:r>
            <a:r>
              <a:rPr lang="fr-FR" b="1" dirty="0"/>
              <a:t> </a:t>
            </a:r>
            <a:r>
              <a:rPr lang="fr-FR" b="1" dirty="0" err="1"/>
              <a:t>zweit</a:t>
            </a:r>
            <a:r>
              <a:rPr lang="fr-FR" b="1" dirty="0"/>
              <a:t>. A </a:t>
            </a:r>
            <a:r>
              <a:rPr lang="fr-FR" b="1" dirty="0" err="1"/>
              <a:t>ist</a:t>
            </a:r>
            <a:r>
              <a:rPr lang="fr-FR" b="1" dirty="0"/>
              <a:t> </a:t>
            </a:r>
            <a:r>
              <a:rPr lang="fr-FR" b="1" dirty="0" err="1"/>
              <a:t>Cleo</a:t>
            </a:r>
            <a:r>
              <a:rPr lang="fr-FR" b="1" dirty="0"/>
              <a:t>, B </a:t>
            </a:r>
            <a:r>
              <a:rPr lang="fr-FR" b="1" dirty="0" err="1"/>
              <a:t>ist</a:t>
            </a:r>
            <a:r>
              <a:rPr lang="fr-FR" b="1" dirty="0"/>
              <a:t> Cem: </a:t>
            </a:r>
            <a:r>
              <a:rPr lang="fr-FR" b="1" dirty="0" err="1"/>
              <a:t>Antwortet</a:t>
            </a:r>
            <a:r>
              <a:rPr lang="fr-FR" b="1" dirty="0"/>
              <a:t> </a:t>
            </a:r>
            <a:r>
              <a:rPr lang="fr-FR" b="1" dirty="0" err="1"/>
              <a:t>abwechselnd</a:t>
            </a:r>
            <a:endParaRPr lang="fr-FR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DE2972-34F2-E245-8AD8-1A091DB43E41}"/>
              </a:ext>
            </a:extLst>
          </p:cNvPr>
          <p:cNvSpPr/>
          <p:nvPr/>
        </p:nvSpPr>
        <p:spPr>
          <a:xfrm>
            <a:off x="303142" y="5432131"/>
            <a:ext cx="2262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4. </a:t>
            </a:r>
            <a:r>
              <a:rPr lang="fr-FR" b="1" dirty="0" err="1"/>
              <a:t>Was</a:t>
            </a:r>
            <a:r>
              <a:rPr lang="fr-FR" b="1" dirty="0"/>
              <a:t> </a:t>
            </a:r>
            <a:r>
              <a:rPr lang="fr-FR" b="1" dirty="0" err="1"/>
              <a:t>machst</a:t>
            </a:r>
            <a:r>
              <a:rPr lang="fr-FR" b="1" dirty="0"/>
              <a:t> du da?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17A4C4-E890-B048-A3A8-2110C70A613C}"/>
              </a:ext>
            </a:extLst>
          </p:cNvPr>
          <p:cNvSpPr/>
          <p:nvPr/>
        </p:nvSpPr>
        <p:spPr>
          <a:xfrm>
            <a:off x="3610677" y="5432131"/>
            <a:ext cx="49633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>
                <a:solidFill>
                  <a:srgbClr val="0070C0"/>
                </a:solidFill>
              </a:rPr>
              <a:t>Cleo</a:t>
            </a:r>
            <a:r>
              <a:rPr lang="fr-FR" b="1" dirty="0">
                <a:solidFill>
                  <a:srgbClr val="0070C0"/>
                </a:solidFill>
              </a:rPr>
              <a:t>: </a:t>
            </a:r>
            <a:r>
              <a:rPr lang="fr-FR" b="1" dirty="0" err="1">
                <a:solidFill>
                  <a:srgbClr val="0070C0"/>
                </a:solidFill>
              </a:rPr>
              <a:t>Ich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lese</a:t>
            </a:r>
            <a:r>
              <a:rPr lang="fr-FR" b="1" dirty="0">
                <a:solidFill>
                  <a:srgbClr val="0070C0"/>
                </a:solidFill>
              </a:rPr>
              <a:t>, </a:t>
            </a:r>
            <a:r>
              <a:rPr lang="fr-FR" b="1" dirty="0" err="1">
                <a:solidFill>
                  <a:srgbClr val="0070C0"/>
                </a:solidFill>
              </a:rPr>
              <a:t>schreibe</a:t>
            </a:r>
            <a:r>
              <a:rPr lang="fr-FR" b="1" dirty="0">
                <a:solidFill>
                  <a:srgbClr val="0070C0"/>
                </a:solidFill>
              </a:rPr>
              <a:t>, chatte, </a:t>
            </a:r>
            <a:r>
              <a:rPr lang="fr-FR" b="1" dirty="0" err="1">
                <a:solidFill>
                  <a:srgbClr val="0070C0"/>
                </a:solidFill>
              </a:rPr>
              <a:t>telefoniere</a:t>
            </a:r>
            <a:r>
              <a:rPr lang="fr-FR" b="1" dirty="0">
                <a:solidFill>
                  <a:srgbClr val="0070C0"/>
                </a:solidFill>
              </a:rPr>
              <a:t>, </a:t>
            </a:r>
            <a:r>
              <a:rPr lang="fr-FR" b="1" dirty="0" err="1">
                <a:solidFill>
                  <a:srgbClr val="0070C0"/>
                </a:solidFill>
              </a:rPr>
              <a:t>mache</a:t>
            </a:r>
            <a:endParaRPr lang="fr-FR" b="1" dirty="0">
              <a:solidFill>
                <a:srgbClr val="0070C0"/>
              </a:solidFill>
            </a:endParaRPr>
          </a:p>
          <a:p>
            <a:r>
              <a:rPr lang="fr-FR" b="1" dirty="0" err="1">
                <a:solidFill>
                  <a:srgbClr val="0070C0"/>
                </a:solidFill>
              </a:rPr>
              <a:t>Hausaufgaben</a:t>
            </a:r>
            <a:r>
              <a:rPr lang="fr-FR" b="1" dirty="0">
                <a:solidFill>
                  <a:srgbClr val="0070C0"/>
                </a:solidFill>
              </a:rPr>
              <a:t>, </a:t>
            </a:r>
            <a:r>
              <a:rPr lang="fr-FR" b="1" dirty="0" err="1">
                <a:solidFill>
                  <a:srgbClr val="0070C0"/>
                </a:solidFill>
              </a:rPr>
              <a:t>mache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alles</a:t>
            </a:r>
            <a:r>
              <a:rPr lang="fr-FR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EB3AFD-3D82-3F4D-A1A1-CCA156DF4D65}"/>
              </a:ext>
            </a:extLst>
          </p:cNvPr>
          <p:cNvSpPr/>
          <p:nvPr/>
        </p:nvSpPr>
        <p:spPr>
          <a:xfrm>
            <a:off x="3610677" y="6078462"/>
            <a:ext cx="3053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Cem: </a:t>
            </a:r>
            <a:r>
              <a:rPr lang="fr-FR" b="1" dirty="0" err="1">
                <a:solidFill>
                  <a:srgbClr val="0070C0"/>
                </a:solidFill>
              </a:rPr>
              <a:t>Ich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höre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Musik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und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lese</a:t>
            </a:r>
            <a:r>
              <a:rPr lang="fr-FR" b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854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44808" y="167564"/>
            <a:ext cx="1774944" cy="859270"/>
          </a:xfrm>
        </p:spPr>
        <p:txBody>
          <a:bodyPr>
            <a:normAutofit/>
          </a:bodyPr>
          <a:lstStyle/>
          <a:p>
            <a:r>
              <a:rPr lang="fr-FR" sz="2400" b="1" dirty="0" smtClean="0"/>
              <a:t>1c</a:t>
            </a:r>
            <a:endParaRPr lang="fr-FR" sz="2400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752" y="333031"/>
            <a:ext cx="7010400" cy="4559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4BAB76D-58FD-F34B-9253-05694A19ACF5}"/>
              </a:ext>
            </a:extLst>
          </p:cNvPr>
          <p:cNvSpPr/>
          <p:nvPr/>
        </p:nvSpPr>
        <p:spPr>
          <a:xfrm>
            <a:off x="303142" y="4928493"/>
            <a:ext cx="6142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/>
              <a:t>Sprecht</a:t>
            </a:r>
            <a:r>
              <a:rPr lang="fr-FR" b="1" dirty="0"/>
              <a:t> </a:t>
            </a:r>
            <a:r>
              <a:rPr lang="fr-FR" b="1" dirty="0" err="1"/>
              <a:t>zu</a:t>
            </a:r>
            <a:r>
              <a:rPr lang="fr-FR" b="1" dirty="0"/>
              <a:t> </a:t>
            </a:r>
            <a:r>
              <a:rPr lang="fr-FR" b="1" dirty="0" err="1"/>
              <a:t>zweit</a:t>
            </a:r>
            <a:r>
              <a:rPr lang="fr-FR" b="1" dirty="0"/>
              <a:t>. A </a:t>
            </a:r>
            <a:r>
              <a:rPr lang="fr-FR" b="1" dirty="0" err="1"/>
              <a:t>ist</a:t>
            </a:r>
            <a:r>
              <a:rPr lang="fr-FR" b="1" dirty="0"/>
              <a:t> </a:t>
            </a:r>
            <a:r>
              <a:rPr lang="fr-FR" b="1" dirty="0" err="1"/>
              <a:t>Cleo</a:t>
            </a:r>
            <a:r>
              <a:rPr lang="fr-FR" b="1" dirty="0"/>
              <a:t>, B </a:t>
            </a:r>
            <a:r>
              <a:rPr lang="fr-FR" b="1" dirty="0" err="1"/>
              <a:t>ist</a:t>
            </a:r>
            <a:r>
              <a:rPr lang="fr-FR" b="1" dirty="0"/>
              <a:t> Cem: </a:t>
            </a:r>
            <a:r>
              <a:rPr lang="fr-FR" b="1" dirty="0" err="1"/>
              <a:t>Antwortet</a:t>
            </a:r>
            <a:r>
              <a:rPr lang="fr-FR" b="1" dirty="0"/>
              <a:t> </a:t>
            </a:r>
            <a:r>
              <a:rPr lang="fr-FR" b="1" dirty="0" err="1"/>
              <a:t>abwechselnd</a:t>
            </a:r>
            <a:endParaRPr lang="fr-FR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DE2972-34F2-E245-8AD8-1A091DB43E41}"/>
              </a:ext>
            </a:extLst>
          </p:cNvPr>
          <p:cNvSpPr/>
          <p:nvPr/>
        </p:nvSpPr>
        <p:spPr>
          <a:xfrm>
            <a:off x="303142" y="5432131"/>
            <a:ext cx="3030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5. </a:t>
            </a:r>
            <a:r>
              <a:rPr lang="fr-FR" b="1" dirty="0" err="1"/>
              <a:t>Warum</a:t>
            </a:r>
            <a:r>
              <a:rPr lang="fr-FR" b="1" dirty="0"/>
              <a:t> </a:t>
            </a:r>
            <a:r>
              <a:rPr lang="fr-FR" b="1" dirty="0" err="1"/>
              <a:t>gefällt</a:t>
            </a:r>
            <a:r>
              <a:rPr lang="fr-FR" b="1" dirty="0"/>
              <a:t> </a:t>
            </a:r>
            <a:r>
              <a:rPr lang="fr-FR" b="1" dirty="0" err="1"/>
              <a:t>dir</a:t>
            </a:r>
            <a:r>
              <a:rPr lang="fr-FR" b="1" dirty="0"/>
              <a:t> </a:t>
            </a:r>
            <a:r>
              <a:rPr lang="fr-FR" b="1" dirty="0" err="1"/>
              <a:t>das</a:t>
            </a:r>
            <a:r>
              <a:rPr lang="fr-FR" b="1" dirty="0"/>
              <a:t> </a:t>
            </a:r>
            <a:r>
              <a:rPr lang="fr-FR" b="1" dirty="0" err="1"/>
              <a:t>Bett</a:t>
            </a:r>
            <a:r>
              <a:rPr lang="fr-FR" b="1" dirty="0"/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17A4C4-E890-B048-A3A8-2110C70A613C}"/>
              </a:ext>
            </a:extLst>
          </p:cNvPr>
          <p:cNvSpPr/>
          <p:nvPr/>
        </p:nvSpPr>
        <p:spPr>
          <a:xfrm>
            <a:off x="3610677" y="5432131"/>
            <a:ext cx="3362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>
                <a:solidFill>
                  <a:srgbClr val="0070C0"/>
                </a:solidFill>
              </a:rPr>
              <a:t>Cleo</a:t>
            </a:r>
            <a:r>
              <a:rPr lang="fr-FR" b="1" dirty="0">
                <a:solidFill>
                  <a:srgbClr val="0070C0"/>
                </a:solidFill>
              </a:rPr>
              <a:t>: </a:t>
            </a:r>
            <a:r>
              <a:rPr lang="fr-FR" b="1" dirty="0" err="1">
                <a:solidFill>
                  <a:srgbClr val="0070C0"/>
                </a:solidFill>
              </a:rPr>
              <a:t>Das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Bett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ist</a:t>
            </a:r>
            <a:r>
              <a:rPr lang="fr-FR" b="1" dirty="0">
                <a:solidFill>
                  <a:srgbClr val="0070C0"/>
                </a:solidFill>
              </a:rPr>
              <a:t> total </a:t>
            </a:r>
            <a:r>
              <a:rPr lang="fr-FR" b="1" dirty="0" err="1" smtClean="0">
                <a:solidFill>
                  <a:srgbClr val="0070C0"/>
                </a:solidFill>
              </a:rPr>
              <a:t>gemütlich</a:t>
            </a:r>
            <a:r>
              <a:rPr lang="fr-FR" b="1" dirty="0">
                <a:solidFill>
                  <a:srgbClr val="0070C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3610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44808" y="167564"/>
            <a:ext cx="1774944" cy="859270"/>
          </a:xfrm>
        </p:spPr>
        <p:txBody>
          <a:bodyPr>
            <a:normAutofit/>
          </a:bodyPr>
          <a:lstStyle/>
          <a:p>
            <a:r>
              <a:rPr lang="fr-FR" sz="2400" b="1" dirty="0" smtClean="0"/>
              <a:t>1c</a:t>
            </a:r>
            <a:endParaRPr lang="fr-FR" sz="2400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752" y="333031"/>
            <a:ext cx="7010400" cy="4559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4BAB76D-58FD-F34B-9253-05694A19ACF5}"/>
              </a:ext>
            </a:extLst>
          </p:cNvPr>
          <p:cNvSpPr/>
          <p:nvPr/>
        </p:nvSpPr>
        <p:spPr>
          <a:xfrm>
            <a:off x="303142" y="4928493"/>
            <a:ext cx="6142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/>
              <a:t>Sprecht</a:t>
            </a:r>
            <a:r>
              <a:rPr lang="fr-FR" b="1" dirty="0"/>
              <a:t> </a:t>
            </a:r>
            <a:r>
              <a:rPr lang="fr-FR" b="1" dirty="0" err="1"/>
              <a:t>zu</a:t>
            </a:r>
            <a:r>
              <a:rPr lang="fr-FR" b="1" dirty="0"/>
              <a:t> </a:t>
            </a:r>
            <a:r>
              <a:rPr lang="fr-FR" b="1" dirty="0" err="1"/>
              <a:t>zweit</a:t>
            </a:r>
            <a:r>
              <a:rPr lang="fr-FR" b="1" dirty="0"/>
              <a:t>. A </a:t>
            </a:r>
            <a:r>
              <a:rPr lang="fr-FR" b="1" dirty="0" err="1"/>
              <a:t>ist</a:t>
            </a:r>
            <a:r>
              <a:rPr lang="fr-FR" b="1" dirty="0"/>
              <a:t> </a:t>
            </a:r>
            <a:r>
              <a:rPr lang="fr-FR" b="1" dirty="0" err="1"/>
              <a:t>Cleo</a:t>
            </a:r>
            <a:r>
              <a:rPr lang="fr-FR" b="1" dirty="0"/>
              <a:t>, B </a:t>
            </a:r>
            <a:r>
              <a:rPr lang="fr-FR" b="1" dirty="0" err="1"/>
              <a:t>ist</a:t>
            </a:r>
            <a:r>
              <a:rPr lang="fr-FR" b="1" dirty="0"/>
              <a:t> Cem: </a:t>
            </a:r>
            <a:r>
              <a:rPr lang="fr-FR" b="1" dirty="0" err="1"/>
              <a:t>Antwortet</a:t>
            </a:r>
            <a:r>
              <a:rPr lang="fr-FR" b="1" dirty="0"/>
              <a:t> </a:t>
            </a:r>
            <a:r>
              <a:rPr lang="fr-FR" b="1" dirty="0" err="1"/>
              <a:t>abwechselnd</a:t>
            </a:r>
            <a:endParaRPr lang="fr-FR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DE2972-34F2-E245-8AD8-1A091DB43E41}"/>
              </a:ext>
            </a:extLst>
          </p:cNvPr>
          <p:cNvSpPr/>
          <p:nvPr/>
        </p:nvSpPr>
        <p:spPr>
          <a:xfrm>
            <a:off x="303142" y="5432131"/>
            <a:ext cx="3769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5. </a:t>
            </a:r>
            <a:r>
              <a:rPr lang="fr-FR" b="1" dirty="0" err="1"/>
              <a:t>Warum</a:t>
            </a:r>
            <a:r>
              <a:rPr lang="fr-FR" b="1" dirty="0"/>
              <a:t> </a:t>
            </a:r>
            <a:r>
              <a:rPr lang="fr-FR" b="1" dirty="0" err="1"/>
              <a:t>gefällt</a:t>
            </a:r>
            <a:r>
              <a:rPr lang="fr-FR" b="1" dirty="0"/>
              <a:t> </a:t>
            </a:r>
            <a:r>
              <a:rPr lang="fr-FR" b="1" dirty="0" err="1"/>
              <a:t>dir</a:t>
            </a:r>
            <a:r>
              <a:rPr lang="fr-FR" b="1" dirty="0"/>
              <a:t> die </a:t>
            </a:r>
            <a:r>
              <a:rPr lang="fr-FR" b="1" dirty="0" err="1"/>
              <a:t>Hängematte</a:t>
            </a:r>
            <a:r>
              <a:rPr lang="fr-FR" b="1" dirty="0"/>
              <a:t>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EB3AFD-3D82-3F4D-A1A1-CCA156DF4D65}"/>
              </a:ext>
            </a:extLst>
          </p:cNvPr>
          <p:cNvSpPr/>
          <p:nvPr/>
        </p:nvSpPr>
        <p:spPr>
          <a:xfrm>
            <a:off x="4008965" y="5432131"/>
            <a:ext cx="3934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Cem: Die </a:t>
            </a:r>
            <a:r>
              <a:rPr lang="fr-FR" b="1" dirty="0" err="1">
                <a:solidFill>
                  <a:srgbClr val="0070C0"/>
                </a:solidFill>
              </a:rPr>
              <a:t>Hängematte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ist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ein</a:t>
            </a:r>
            <a:r>
              <a:rPr lang="fr-FR" b="1" dirty="0">
                <a:solidFill>
                  <a:srgbClr val="0070C0"/>
                </a:solidFill>
              </a:rPr>
              <a:t> </a:t>
            </a:r>
            <a:r>
              <a:rPr lang="fr-FR" b="1" dirty="0" err="1">
                <a:solidFill>
                  <a:srgbClr val="0070C0"/>
                </a:solidFill>
              </a:rPr>
              <a:t>Geschenk</a:t>
            </a:r>
            <a:r>
              <a:rPr lang="fr-FR" b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8808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16718" t="27844" r="51892" b="31985"/>
          <a:stretch/>
        </p:blipFill>
        <p:spPr>
          <a:xfrm>
            <a:off x="263234" y="334322"/>
            <a:ext cx="5499933" cy="3775860"/>
          </a:xfrm>
          <a:prstGeom prst="rect">
            <a:avLst/>
          </a:prstGeom>
        </p:spPr>
      </p:pic>
      <p:sp>
        <p:nvSpPr>
          <p:cNvPr id="8" name="Espace réservé du contenu 4"/>
          <p:cNvSpPr>
            <a:spLocks noGrp="1"/>
          </p:cNvSpPr>
          <p:nvPr>
            <p:ph idx="1"/>
          </p:nvPr>
        </p:nvSpPr>
        <p:spPr>
          <a:xfrm>
            <a:off x="263234" y="4560074"/>
            <a:ext cx="8229600" cy="18684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 err="1" smtClean="0"/>
              <a:t>Text</a:t>
            </a:r>
            <a:r>
              <a:rPr lang="fr-FR" b="1" dirty="0" smtClean="0"/>
              <a:t> 1:</a:t>
            </a:r>
          </a:p>
          <a:p>
            <a:pPr marL="0" indent="0">
              <a:buNone/>
            </a:pPr>
            <a:r>
              <a:rPr lang="fr-FR" b="1" dirty="0" err="1" smtClean="0"/>
              <a:t>Und</a:t>
            </a:r>
            <a:r>
              <a:rPr lang="fr-FR" b="1" dirty="0" smtClean="0"/>
              <a:t> </a:t>
            </a:r>
            <a:r>
              <a:rPr lang="fr-FR" b="1" dirty="0" err="1" smtClean="0"/>
              <a:t>gleich</a:t>
            </a:r>
            <a:r>
              <a:rPr lang="fr-FR" b="1" dirty="0" smtClean="0"/>
              <a:t> </a:t>
            </a:r>
            <a:r>
              <a:rPr lang="fr-FR" b="1" dirty="0" err="1" smtClean="0"/>
              <a:t>vorne</a:t>
            </a:r>
            <a:r>
              <a:rPr lang="fr-FR" b="1" dirty="0" smtClean="0"/>
              <a:t> </a:t>
            </a:r>
            <a:r>
              <a:rPr lang="fr-FR" b="1" dirty="0" err="1" smtClean="0"/>
              <a:t>rechts</a:t>
            </a:r>
            <a:r>
              <a:rPr lang="fr-FR" b="1" dirty="0" smtClean="0"/>
              <a:t> </a:t>
            </a:r>
            <a:r>
              <a:rPr lang="fr-FR" b="1" dirty="0" err="1" smtClean="0"/>
              <a:t>ist</a:t>
            </a:r>
            <a:r>
              <a:rPr lang="fr-FR" b="1" dirty="0" smtClean="0"/>
              <a:t> </a:t>
            </a:r>
            <a:r>
              <a:rPr lang="fr-FR" b="1" dirty="0" err="1" smtClean="0"/>
              <a:t>eine</a:t>
            </a:r>
            <a:r>
              <a:rPr lang="fr-FR" b="1" dirty="0" smtClean="0"/>
              <a:t> </a:t>
            </a:r>
            <a:r>
              <a:rPr lang="fr-FR" b="1" dirty="0" err="1" smtClean="0"/>
              <a:t>Garderobe</a:t>
            </a:r>
            <a:r>
              <a:rPr lang="fr-FR" b="1" dirty="0" smtClean="0"/>
              <a:t>. Da </a:t>
            </a:r>
            <a:r>
              <a:rPr lang="fr-FR" b="1" dirty="0" err="1" smtClean="0"/>
              <a:t>hängt</a:t>
            </a:r>
            <a:r>
              <a:rPr lang="fr-FR" b="1" dirty="0" smtClean="0"/>
              <a:t> </a:t>
            </a:r>
            <a:r>
              <a:rPr lang="fr-FR" b="1" dirty="0" err="1" smtClean="0"/>
              <a:t>meine</a:t>
            </a:r>
            <a:r>
              <a:rPr lang="fr-FR" b="1" dirty="0" smtClean="0"/>
              <a:t> </a:t>
            </a:r>
            <a:r>
              <a:rPr lang="fr-FR" b="1" dirty="0" err="1" smtClean="0">
                <a:solidFill>
                  <a:srgbClr val="0070C0"/>
                </a:solidFill>
              </a:rPr>
              <a:t>Tasche</a:t>
            </a:r>
            <a:r>
              <a:rPr lang="fr-FR" b="1" dirty="0"/>
              <a:t>.</a:t>
            </a:r>
          </a:p>
          <a:p>
            <a:endParaRPr lang="fr-FR" b="1" dirty="0"/>
          </a:p>
          <a:p>
            <a:endParaRPr lang="fr-FR" b="1" dirty="0"/>
          </a:p>
          <a:p>
            <a:endParaRPr lang="fr-FR" b="1" dirty="0"/>
          </a:p>
          <a:p>
            <a:endParaRPr lang="fr-FR" b="1" dirty="0"/>
          </a:p>
          <a:p>
            <a:endParaRPr lang="fr-FR" b="1" dirty="0"/>
          </a:p>
          <a:p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04788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1350</Words>
  <Application>Microsoft Office PowerPoint</Application>
  <PresentationFormat>Affichage à l'écran (4:3)</PresentationFormat>
  <Paragraphs>314</Paragraphs>
  <Slides>57</Slides>
  <Notes>2</Notes>
  <HiddenSlides>0</HiddenSlides>
  <MMClips>5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57</vt:i4>
      </vt:variant>
    </vt:vector>
  </HeadingPairs>
  <TitlesOfParts>
    <vt:vector size="63" baseType="lpstr">
      <vt:lpstr>Arial</vt:lpstr>
      <vt:lpstr>Calibri</vt:lpstr>
      <vt:lpstr>Calibri (Corps)</vt:lpstr>
      <vt:lpstr>Stone Sans</vt:lpstr>
      <vt:lpstr>Wingdings</vt:lpstr>
      <vt:lpstr>Thème Office</vt:lpstr>
      <vt:lpstr>Kapitel 8</vt:lpstr>
      <vt:lpstr>Présentation PowerPoint</vt:lpstr>
      <vt:lpstr>1c</vt:lpstr>
      <vt:lpstr>1c</vt:lpstr>
      <vt:lpstr>1c</vt:lpstr>
      <vt:lpstr>1c</vt:lpstr>
      <vt:lpstr>1c</vt:lpstr>
      <vt:lpstr>1c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3   Wo schläft Rudi? </vt:lpstr>
      <vt:lpstr>3   Wo schläft Rudi? </vt:lpstr>
      <vt:lpstr>3   Wo schläft Rudi? </vt:lpstr>
      <vt:lpstr>3   Wo schläft Rudi? </vt:lpstr>
      <vt:lpstr>3   Wo schläft Rudi? </vt:lpstr>
      <vt:lpstr>3   Wo schläft Rudi? </vt:lpstr>
      <vt:lpstr>3   Wo schläft Rudi? </vt:lpstr>
      <vt:lpstr>3   Wo schläft Rudi? </vt:lpstr>
      <vt:lpstr>3   Wo schläft Rudi? </vt:lpstr>
      <vt:lpstr>4   Diamantensuche</vt:lpstr>
      <vt:lpstr>4   Diamantensuche</vt:lpstr>
      <vt:lpstr>4   Diamantensuche</vt:lpstr>
      <vt:lpstr>4   Diamantensuche</vt:lpstr>
      <vt:lpstr>4   Diamantensuche</vt:lpstr>
      <vt:lpstr>4   Diamantensuche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CO de Domdidier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Rachelle Fornerod</dc:creator>
  <cp:lastModifiedBy>Mes Dossiers</cp:lastModifiedBy>
  <cp:revision>80</cp:revision>
  <dcterms:created xsi:type="dcterms:W3CDTF">2019-07-02T11:07:10Z</dcterms:created>
  <dcterms:modified xsi:type="dcterms:W3CDTF">2020-11-02T12:32:09Z</dcterms:modified>
</cp:coreProperties>
</file>