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81" r:id="rId7"/>
    <p:sldId id="282" r:id="rId8"/>
    <p:sldId id="279" r:id="rId9"/>
    <p:sldId id="28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66"/>
    <p:restoredTop sz="91433"/>
  </p:normalViewPr>
  <p:slideViewPr>
    <p:cSldViewPr snapToGrid="0" snapToObjects="1">
      <p:cViewPr>
        <p:scale>
          <a:sx n="123" d="100"/>
          <a:sy n="123" d="100"/>
        </p:scale>
        <p:origin x="65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4CB84-2DF6-4C12-A411-8B2E5D230F96}" type="datetimeFigureOut">
              <a:rPr lang="fr-CH" smtClean="0"/>
              <a:t>30.10.20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FEA6E-A84F-4F85-921D-82391647AB2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7248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8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994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86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12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287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1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83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39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21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4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46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18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gk10_11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Kapitel 2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Arbeitsbuch</a:t>
            </a:r>
          </a:p>
        </p:txBody>
      </p:sp>
    </p:spTree>
    <p:extLst>
      <p:ext uri="{BB962C8B-B14F-4D97-AF65-F5344CB8AC3E}">
        <p14:creationId xmlns:p14="http://schemas.microsoft.com/office/powerpoint/2010/main" val="196093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A1082A-95F6-C64B-84CD-9CB462CFD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4" y="599672"/>
            <a:ext cx="9144000" cy="485484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82639" y="3131010"/>
            <a:ext cx="1692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gewinnen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291618" y="3122526"/>
            <a:ext cx="247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keine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Zeit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haben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25689" y="5046123"/>
            <a:ext cx="2006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andere</a:t>
            </a:r>
            <a:r>
              <a:rPr lang="fr-CH" sz="2400" b="1" dirty="0">
                <a:solidFill>
                  <a:srgbClr val="0000FF"/>
                </a:solidFill>
              </a:rPr>
              <a:t> Hobbys </a:t>
            </a:r>
            <a:r>
              <a:rPr lang="fr-CH" sz="2400" b="1" dirty="0" err="1">
                <a:solidFill>
                  <a:srgbClr val="0000FF"/>
                </a:solidFill>
              </a:rPr>
              <a:t>haben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25754" y="5018434"/>
            <a:ext cx="2006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mit </a:t>
            </a:r>
            <a:r>
              <a:rPr lang="fr-CH" sz="2400" b="1" dirty="0" err="1">
                <a:solidFill>
                  <a:srgbClr val="0000FF"/>
                </a:solidFill>
              </a:rPr>
              <a:t>anderen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zusammen</a:t>
            </a:r>
            <a:r>
              <a:rPr lang="fr-CH" sz="2400" b="1" dirty="0">
                <a:solidFill>
                  <a:srgbClr val="0000FF"/>
                </a:solidFill>
              </a:rPr>
              <a:t> sein / </a:t>
            </a:r>
            <a:r>
              <a:rPr lang="fr-CH" sz="2400" b="1" dirty="0" err="1">
                <a:solidFill>
                  <a:srgbClr val="0000FF"/>
                </a:solidFill>
              </a:rPr>
              <a:t>draussen</a:t>
            </a:r>
            <a:r>
              <a:rPr lang="fr-CH" sz="2400" b="1" dirty="0">
                <a:solidFill>
                  <a:srgbClr val="0000FF"/>
                </a:solidFill>
              </a:rPr>
              <a:t> sein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90022" y="5057998"/>
            <a:ext cx="2756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mit </a:t>
            </a:r>
            <a:r>
              <a:rPr lang="fr-CH" sz="2400" b="1" dirty="0" err="1">
                <a:solidFill>
                  <a:srgbClr val="0000FF"/>
                </a:solidFill>
              </a:rPr>
              <a:t>anderen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zusammen</a:t>
            </a:r>
            <a:r>
              <a:rPr lang="fr-CH" sz="2400" b="1" dirty="0">
                <a:solidFill>
                  <a:srgbClr val="0000FF"/>
                </a:solidFill>
              </a:rPr>
              <a:t> sein/ </a:t>
            </a:r>
            <a:r>
              <a:rPr lang="fr-CH" sz="2400" b="1" dirty="0" err="1">
                <a:solidFill>
                  <a:srgbClr val="0000FF"/>
                </a:solidFill>
              </a:rPr>
              <a:t>Spass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haben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5967821-61E7-A041-AFC9-BCF49AC81E66}"/>
              </a:ext>
            </a:extLst>
          </p:cNvPr>
          <p:cNvSpPr txBox="1"/>
          <p:nvPr/>
        </p:nvSpPr>
        <p:spPr>
          <a:xfrm>
            <a:off x="5631975" y="368840"/>
            <a:ext cx="1692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(</a:t>
            </a:r>
            <a:r>
              <a:rPr lang="fr-CH" sz="2400" b="1" dirty="0" err="1">
                <a:solidFill>
                  <a:srgbClr val="0000FF"/>
                </a:solidFill>
              </a:rPr>
              <a:t>Beispiel</a:t>
            </a:r>
            <a:r>
              <a:rPr lang="fr-CH" sz="2400" b="1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693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8EC18DF-0434-6241-954F-78D564EF7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3" y="1885376"/>
            <a:ext cx="9144000" cy="201528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673188" y="2595690"/>
            <a:ext cx="413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25. Juni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297372" y="2957335"/>
            <a:ext cx="413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Kirchberg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297372" y="3338500"/>
            <a:ext cx="413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Mädchen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und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Jungen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3" name="gk10_11_Bd1_AB_Track_11_K02_U8a.mp3" descr="gk10_11_Bd1_AB_Track_11_K02_U8a.mp3">
            <a:hlinkClick r:id="" action="ppaction://media"/>
            <a:extLst>
              <a:ext uri="{FF2B5EF4-FFF2-40B4-BE49-F238E27FC236}">
                <a16:creationId xmlns:a16="http://schemas.microsoft.com/office/drawing/2014/main" id="{9507A4FE-6036-6B4C-827C-4B96518B7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0824" y="46639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0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6" y="1166550"/>
            <a:ext cx="8808879" cy="373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572001" y="1883391"/>
            <a:ext cx="35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03028" y="1878955"/>
            <a:ext cx="35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999399" y="1878955"/>
            <a:ext cx="35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816222" y="1876680"/>
            <a:ext cx="35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209499" y="1883391"/>
            <a:ext cx="35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531060" y="3033048"/>
            <a:ext cx="122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Bea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78092" y="3585558"/>
            <a:ext cx="122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Anna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21612" y="3585558"/>
            <a:ext cx="122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vierten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343702" y="4138068"/>
            <a:ext cx="122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fünften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pic>
        <p:nvPicPr>
          <p:cNvPr id="2" name="gk10_11_Bd1_AB_Track_12_K02_U8b.mp3" descr="gk10_11_Bd1_AB_Track_12_K02_U8b.mp3">
            <a:hlinkClick r:id="" action="ppaction://media"/>
            <a:extLst>
              <a:ext uri="{FF2B5EF4-FFF2-40B4-BE49-F238E27FC236}">
                <a16:creationId xmlns:a16="http://schemas.microsoft.com/office/drawing/2014/main" id="{A6AA1759-B619-0D4C-89D9-7F3B8D025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6843" y="50457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6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9" y="1515120"/>
            <a:ext cx="8825539" cy="30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052567" y="2835169"/>
            <a:ext cx="169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achten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94532" y="3387679"/>
            <a:ext cx="169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ersten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857784" y="3896973"/>
            <a:ext cx="169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neunten</a:t>
            </a:r>
            <a:endParaRPr lang="fr-CH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5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B15923D-FDDC-F14A-9871-7E1A64C86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7063"/>
            <a:ext cx="9144000" cy="360947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002508" y="1726709"/>
            <a:ext cx="3684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074692" y="1726709"/>
            <a:ext cx="3684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124130" y="1738584"/>
            <a:ext cx="3684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55343" y="1726709"/>
            <a:ext cx="3684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4</a:t>
            </a:r>
          </a:p>
        </p:txBody>
      </p:sp>
      <p:pic>
        <p:nvPicPr>
          <p:cNvPr id="2" name="gk10_11_Bd1_AB_Track_13_K02_U10.mp3" descr="gk10_11_Bd1_AB_Track_13_K02_U10.mp3">
            <a:hlinkClick r:id="" action="ppaction://media"/>
            <a:extLst>
              <a:ext uri="{FF2B5EF4-FFF2-40B4-BE49-F238E27FC236}">
                <a16:creationId xmlns:a16="http://schemas.microsoft.com/office/drawing/2014/main" id="{B4EADE67-DBE2-F74B-8D20-EE65476BE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6136" y="56873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7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6C3D04C-71F8-E143-86A8-2BC91E2A5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61613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629103" y="5079427"/>
            <a:ext cx="354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645023" y="5339238"/>
            <a:ext cx="354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645023" y="5620527"/>
            <a:ext cx="354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47296" y="5875174"/>
            <a:ext cx="354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645023" y="6176549"/>
            <a:ext cx="354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15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571933"/>
            <a:ext cx="9000000" cy="213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07240" y="2544217"/>
            <a:ext cx="203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billig</a:t>
            </a:r>
            <a:r>
              <a:rPr lang="fr-CH" sz="2400" b="1" dirty="0">
                <a:solidFill>
                  <a:srgbClr val="0000FF"/>
                </a:solidFill>
              </a:rPr>
              <a:t> - </a:t>
            </a:r>
            <a:r>
              <a:rPr lang="fr-CH" sz="2400" b="1" dirty="0" err="1">
                <a:solidFill>
                  <a:srgbClr val="0000FF"/>
                </a:solidFill>
              </a:rPr>
              <a:t>teuer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8057" y="3068438"/>
            <a:ext cx="203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gross</a:t>
            </a:r>
            <a:r>
              <a:rPr lang="fr-CH" sz="2400" b="1" dirty="0">
                <a:solidFill>
                  <a:srgbClr val="0000FF"/>
                </a:solidFill>
              </a:rPr>
              <a:t> - </a:t>
            </a:r>
            <a:r>
              <a:rPr lang="fr-CH" sz="2400" b="1" dirty="0" err="1">
                <a:solidFill>
                  <a:srgbClr val="0000FF"/>
                </a:solidFill>
              </a:rPr>
              <a:t>klein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82135" y="3582586"/>
            <a:ext cx="2963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gut</a:t>
            </a:r>
            <a:r>
              <a:rPr lang="fr-CH" sz="2400" b="1" dirty="0">
                <a:solidFill>
                  <a:srgbClr val="0000FF"/>
                </a:solidFill>
              </a:rPr>
              <a:t> - </a:t>
            </a:r>
            <a:r>
              <a:rPr lang="fr-CH" sz="2400" b="1" dirty="0" err="1">
                <a:solidFill>
                  <a:srgbClr val="0000FF"/>
                </a:solidFill>
              </a:rPr>
              <a:t>schlecht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82135" y="4105806"/>
            <a:ext cx="380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interessant</a:t>
            </a:r>
            <a:r>
              <a:rPr lang="fr-CH" sz="2400" b="1" dirty="0">
                <a:solidFill>
                  <a:srgbClr val="0000FF"/>
                </a:solidFill>
              </a:rPr>
              <a:t> - </a:t>
            </a:r>
            <a:r>
              <a:rPr lang="fr-CH" sz="2400" b="1" dirty="0" err="1">
                <a:solidFill>
                  <a:srgbClr val="0000FF"/>
                </a:solidFill>
              </a:rPr>
              <a:t>langweilig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8057" y="4629026"/>
            <a:ext cx="203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kurz</a:t>
            </a:r>
            <a:r>
              <a:rPr lang="fr-CH" sz="2400" b="1" dirty="0">
                <a:solidFill>
                  <a:srgbClr val="0000FF"/>
                </a:solidFill>
              </a:rPr>
              <a:t> - </a:t>
            </a:r>
            <a:r>
              <a:rPr lang="fr-CH" sz="2400" b="1" dirty="0" err="1">
                <a:solidFill>
                  <a:srgbClr val="0000FF"/>
                </a:solidFill>
              </a:rPr>
              <a:t>lang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82136" y="5188533"/>
            <a:ext cx="30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langsam</a:t>
            </a:r>
            <a:r>
              <a:rPr lang="fr-CH" sz="2400" b="1" dirty="0">
                <a:solidFill>
                  <a:srgbClr val="0000FF"/>
                </a:solidFill>
              </a:rPr>
              <a:t> - </a:t>
            </a:r>
            <a:r>
              <a:rPr lang="fr-CH" sz="2400" b="1" dirty="0" err="1">
                <a:solidFill>
                  <a:srgbClr val="0000FF"/>
                </a:solidFill>
              </a:rPr>
              <a:t>schnell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82136" y="5702572"/>
            <a:ext cx="203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laut</a:t>
            </a:r>
            <a:r>
              <a:rPr lang="fr-CH" sz="2400" b="1" dirty="0">
                <a:solidFill>
                  <a:srgbClr val="0000FF"/>
                </a:solidFill>
              </a:rPr>
              <a:t> - </a:t>
            </a:r>
            <a:r>
              <a:rPr lang="fr-CH" sz="2400" b="1" dirty="0" err="1">
                <a:solidFill>
                  <a:srgbClr val="0000FF"/>
                </a:solidFill>
              </a:rPr>
              <a:t>leise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2136" y="6198522"/>
            <a:ext cx="2713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leicht</a:t>
            </a:r>
            <a:r>
              <a:rPr lang="fr-CH" sz="2400" b="1" dirty="0">
                <a:solidFill>
                  <a:srgbClr val="0000FF"/>
                </a:solidFill>
              </a:rPr>
              <a:t> - </a:t>
            </a:r>
            <a:r>
              <a:rPr lang="fr-CH" sz="2400" b="1" dirty="0" err="1">
                <a:solidFill>
                  <a:srgbClr val="0000FF"/>
                </a:solidFill>
              </a:rPr>
              <a:t>schwer</a:t>
            </a:r>
            <a:endParaRPr lang="fr-CH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3721"/>
            <a:ext cx="9000000" cy="681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572000" y="2265529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100 km/h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948985" y="2265529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320 km/h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172268" y="4274024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2000 kg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572000" y="4274024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900 kg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948985" y="4274024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477 kg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174540" y="6241608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7 m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574272" y="6241608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2,45 m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951257" y="6241608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6 m</a:t>
            </a:r>
          </a:p>
        </p:txBody>
      </p:sp>
    </p:spTree>
    <p:extLst>
      <p:ext uri="{BB962C8B-B14F-4D97-AF65-F5344CB8AC3E}">
        <p14:creationId xmlns:p14="http://schemas.microsoft.com/office/powerpoint/2010/main" val="263816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541326"/>
            <a:ext cx="9000000" cy="377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345975" y="3927516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stärker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50504" y="3925743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am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stärksten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348247" y="4377863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höher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052776" y="4364215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am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höchsten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39169" y="3980616"/>
            <a:ext cx="150167" cy="373066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00" b="1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7C83A3-3310-BC43-8166-FCEB8A580DB4}"/>
              </a:ext>
            </a:extLst>
          </p:cNvPr>
          <p:cNvSpPr/>
          <p:nvPr/>
        </p:nvSpPr>
        <p:spPr>
          <a:xfrm>
            <a:off x="4044707" y="4030902"/>
            <a:ext cx="261429" cy="373066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00" b="1">
              <a:solidFill>
                <a:schemeClr val="accent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4D52D1-88B0-E143-B792-49127E49767B}"/>
              </a:ext>
            </a:extLst>
          </p:cNvPr>
          <p:cNvSpPr/>
          <p:nvPr/>
        </p:nvSpPr>
        <p:spPr>
          <a:xfrm>
            <a:off x="6204907" y="3980616"/>
            <a:ext cx="416530" cy="373066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00" b="1">
              <a:solidFill>
                <a:schemeClr val="accent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EF3104-2945-F846-A2CD-BFFC1D78F4A3}"/>
              </a:ext>
            </a:extLst>
          </p:cNvPr>
          <p:cNvSpPr/>
          <p:nvPr/>
        </p:nvSpPr>
        <p:spPr>
          <a:xfrm>
            <a:off x="6890761" y="3988748"/>
            <a:ext cx="150167" cy="373066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00" b="1">
              <a:solidFill>
                <a:schemeClr val="accent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D4DA89-A787-D445-BB37-8E1B3C1D030C}"/>
              </a:ext>
            </a:extLst>
          </p:cNvPr>
          <p:cNvSpPr/>
          <p:nvPr/>
        </p:nvSpPr>
        <p:spPr>
          <a:xfrm>
            <a:off x="7310252" y="3970042"/>
            <a:ext cx="559557" cy="373066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00" b="1">
              <a:solidFill>
                <a:schemeClr val="accent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CBD529-F9E7-F641-B7FD-F6FCA78248CA}"/>
              </a:ext>
            </a:extLst>
          </p:cNvPr>
          <p:cNvSpPr/>
          <p:nvPr/>
        </p:nvSpPr>
        <p:spPr>
          <a:xfrm>
            <a:off x="3583537" y="4422162"/>
            <a:ext cx="632002" cy="373066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00" b="1">
              <a:solidFill>
                <a:schemeClr val="accent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5EFF4C-80F7-AB40-A57C-5E67D619AF00}"/>
              </a:ext>
            </a:extLst>
          </p:cNvPr>
          <p:cNvSpPr/>
          <p:nvPr/>
        </p:nvSpPr>
        <p:spPr>
          <a:xfrm>
            <a:off x="6212731" y="4442281"/>
            <a:ext cx="416530" cy="373066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00" b="1">
              <a:solidFill>
                <a:schemeClr val="accent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8997BF-DABC-0E41-AA31-D0D8435292C3}"/>
              </a:ext>
            </a:extLst>
          </p:cNvPr>
          <p:cNvSpPr/>
          <p:nvPr/>
        </p:nvSpPr>
        <p:spPr>
          <a:xfrm>
            <a:off x="6832603" y="4397941"/>
            <a:ext cx="150167" cy="373066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00" b="1">
              <a:solidFill>
                <a:schemeClr val="accent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B6EFAA-5486-4048-890E-613F594C859E}"/>
              </a:ext>
            </a:extLst>
          </p:cNvPr>
          <p:cNvSpPr/>
          <p:nvPr/>
        </p:nvSpPr>
        <p:spPr>
          <a:xfrm>
            <a:off x="7288297" y="4451041"/>
            <a:ext cx="559557" cy="373066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5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4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115589"/>
            <a:ext cx="9000000" cy="462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415738" y="3418103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mehr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76305" y="4125170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interessanter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34257" y="4880078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höher</a:t>
            </a:r>
            <a:endParaRPr lang="fr-CH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15934" r="32784" b="39835"/>
          <a:stretch/>
        </p:blipFill>
        <p:spPr bwMode="auto">
          <a:xfrm>
            <a:off x="177420" y="837140"/>
            <a:ext cx="8893933" cy="485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900753" y="3179927"/>
            <a:ext cx="148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Klettern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41193" y="3813454"/>
            <a:ext cx="260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Skateboardfahren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7420" y="4527350"/>
            <a:ext cx="2524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Snowboardfahren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315200" y="2354659"/>
            <a:ext cx="165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Eislaufen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315200" y="3226093"/>
            <a:ext cx="175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Schwimmen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315200" y="4044286"/>
            <a:ext cx="175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Unihockey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315200" y="4739648"/>
            <a:ext cx="186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Einradfahren</a:t>
            </a:r>
            <a:endParaRPr lang="fr-CH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804358"/>
            <a:ext cx="9000000" cy="324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032425" y="3418367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langsamsten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12909" y="3761437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Am </a:t>
            </a:r>
            <a:r>
              <a:rPr lang="fr-CH" sz="2400" b="1" dirty="0" err="1">
                <a:solidFill>
                  <a:srgbClr val="0000FF"/>
                </a:solidFill>
              </a:rPr>
              <a:t>liebsten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09142" y="4316556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schönsten</a:t>
            </a:r>
            <a:endParaRPr lang="fr-CH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4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29" y="955717"/>
            <a:ext cx="9000000" cy="494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033506" y="2019920"/>
            <a:ext cx="6110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Das Auto                                    das Fahrrad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19236" y="2370795"/>
            <a:ext cx="3431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Der Mount Everest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169232" y="2721668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der Mont Blanc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085588" y="3036443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In Zürich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767692" y="3429000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in </a:t>
            </a:r>
            <a:r>
              <a:rPr lang="fr-CH" sz="2400" b="1" dirty="0" err="1">
                <a:solidFill>
                  <a:srgbClr val="0000FF"/>
                </a:solidFill>
              </a:rPr>
              <a:t>Luzern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63044" y="4577270"/>
            <a:ext cx="41434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200" b="1" dirty="0">
                <a:solidFill>
                  <a:srgbClr val="0000FF"/>
                </a:solidFill>
              </a:rPr>
              <a:t> </a:t>
            </a:r>
            <a:r>
              <a:rPr lang="fr-CH" sz="2200" b="1" dirty="0" err="1">
                <a:solidFill>
                  <a:srgbClr val="0000FF"/>
                </a:solidFill>
              </a:rPr>
              <a:t>springt</a:t>
            </a:r>
            <a:r>
              <a:rPr lang="fr-CH" sz="2200" b="1" dirty="0">
                <a:solidFill>
                  <a:srgbClr val="0000FF"/>
                </a:solidFill>
              </a:rPr>
              <a:t> </a:t>
            </a:r>
            <a:r>
              <a:rPr lang="fr-CH" sz="2200" b="1" dirty="0" err="1">
                <a:solidFill>
                  <a:srgbClr val="0000FF"/>
                </a:solidFill>
              </a:rPr>
              <a:t>weiter</a:t>
            </a:r>
            <a:r>
              <a:rPr lang="fr-CH" sz="2200" b="1" dirty="0">
                <a:solidFill>
                  <a:srgbClr val="0000FF"/>
                </a:solidFill>
              </a:rPr>
              <a:t> </a:t>
            </a:r>
            <a:r>
              <a:rPr lang="fr-CH" sz="2200" b="1" dirty="0" err="1">
                <a:solidFill>
                  <a:srgbClr val="0000FF"/>
                </a:solidFill>
              </a:rPr>
              <a:t>als</a:t>
            </a:r>
            <a:r>
              <a:rPr lang="fr-CH" sz="2200" b="1" dirty="0">
                <a:solidFill>
                  <a:srgbClr val="0000FF"/>
                </a:solidFill>
              </a:rPr>
              <a:t> der </a:t>
            </a:r>
            <a:r>
              <a:rPr lang="fr-CH" sz="2200" b="1" dirty="0" err="1">
                <a:solidFill>
                  <a:srgbClr val="0000FF"/>
                </a:solidFill>
              </a:rPr>
              <a:t>Mensch</a:t>
            </a:r>
            <a:r>
              <a:rPr lang="fr-CH" sz="22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275117" y="4932560"/>
            <a:ext cx="42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spielt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besser</a:t>
            </a:r>
            <a:r>
              <a:rPr lang="fr-CH" sz="2400" b="1" dirty="0">
                <a:solidFill>
                  <a:srgbClr val="0000FF"/>
                </a:solidFill>
              </a:rPr>
              <a:t> Volleyball </a:t>
            </a:r>
            <a:r>
              <a:rPr lang="fr-CH" sz="2400" b="1" dirty="0" err="1">
                <a:solidFill>
                  <a:srgbClr val="0000FF"/>
                </a:solidFill>
              </a:rPr>
              <a:t>als</a:t>
            </a:r>
            <a:r>
              <a:rPr lang="fr-CH" sz="2400" b="1" dirty="0">
                <a:solidFill>
                  <a:srgbClr val="0000FF"/>
                </a:solidFill>
              </a:rPr>
              <a:t> Alex.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615974" y="5300771"/>
            <a:ext cx="4143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ist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grösser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als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ein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br>
              <a:rPr lang="fr-CH" sz="2400" b="1" dirty="0">
                <a:solidFill>
                  <a:srgbClr val="0000FF"/>
                </a:solidFill>
              </a:rPr>
            </a:br>
            <a:r>
              <a:rPr lang="fr-CH" sz="2400" b="1" dirty="0">
                <a:solidFill>
                  <a:srgbClr val="0000FF"/>
                </a:solidFill>
              </a:rPr>
              <a:t>         </a:t>
            </a:r>
            <a:r>
              <a:rPr lang="fr-CH" sz="2400" b="1" dirty="0" err="1">
                <a:solidFill>
                  <a:srgbClr val="0000FF"/>
                </a:solidFill>
              </a:rPr>
              <a:t>Baumhaus</a:t>
            </a:r>
            <a:r>
              <a:rPr lang="fr-CH" sz="24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DC145EF-F2B2-434D-BDB5-99E4E55481B2}"/>
              </a:ext>
            </a:extLst>
          </p:cNvPr>
          <p:cNvSpPr txBox="1"/>
          <p:nvPr/>
        </p:nvSpPr>
        <p:spPr>
          <a:xfrm>
            <a:off x="285009" y="213757"/>
            <a:ext cx="486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kann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schon</a:t>
            </a:r>
            <a:r>
              <a:rPr lang="fr-FR" sz="2400" b="1" dirty="0">
                <a:solidFill>
                  <a:schemeClr val="accent1"/>
                </a:solidFill>
              </a:rPr>
              <a:t> : 2a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2b</a:t>
            </a:r>
          </a:p>
        </p:txBody>
      </p:sp>
    </p:spTree>
    <p:extLst>
      <p:ext uri="{BB962C8B-B14F-4D97-AF65-F5344CB8AC3E}">
        <p14:creationId xmlns:p14="http://schemas.microsoft.com/office/powerpoint/2010/main" val="30175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490429"/>
            <a:ext cx="9000000" cy="187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778861" y="3123746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jüngsten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946825" y="3114225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ältesten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3032" y="3807796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grössten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960996" y="3798275"/>
            <a:ext cx="2715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kleinsten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0CBA436-6950-9C45-98FF-5400D060513F}"/>
              </a:ext>
            </a:extLst>
          </p:cNvPr>
          <p:cNvSpPr txBox="1"/>
          <p:nvPr/>
        </p:nvSpPr>
        <p:spPr>
          <a:xfrm>
            <a:off x="130629" y="1543792"/>
            <a:ext cx="29813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kann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schon</a:t>
            </a:r>
            <a:r>
              <a:rPr lang="fr-FR" sz="2400" b="1" dirty="0">
                <a:solidFill>
                  <a:schemeClr val="accent1"/>
                </a:solidFill>
              </a:rPr>
              <a:t> : 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050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201479"/>
            <a:ext cx="9000000" cy="323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BB49957-0267-A84A-95C9-C243CAB72779}"/>
              </a:ext>
            </a:extLst>
          </p:cNvPr>
          <p:cNvSpPr txBox="1"/>
          <p:nvPr/>
        </p:nvSpPr>
        <p:spPr>
          <a:xfrm>
            <a:off x="2351317" y="137754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5CF23C8-43E0-C246-8800-BB6EB9A5CD57}"/>
              </a:ext>
            </a:extLst>
          </p:cNvPr>
          <p:cNvSpPr txBox="1"/>
          <p:nvPr/>
        </p:nvSpPr>
        <p:spPr>
          <a:xfrm>
            <a:off x="731515" y="3390315"/>
            <a:ext cx="1187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_____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6D3318-4807-CF4C-93A8-D431EBAA3E05}"/>
              </a:ext>
            </a:extLst>
          </p:cNvPr>
          <p:cNvSpPr/>
          <p:nvPr/>
        </p:nvSpPr>
        <p:spPr>
          <a:xfrm>
            <a:off x="2653432" y="3764839"/>
            <a:ext cx="1187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______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404A59-1498-2E42-92D4-24548BF9D71D}"/>
              </a:ext>
            </a:extLst>
          </p:cNvPr>
          <p:cNvSpPr/>
          <p:nvPr/>
        </p:nvSpPr>
        <p:spPr>
          <a:xfrm>
            <a:off x="7819157" y="3033320"/>
            <a:ext cx="954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___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F631C9-D4DF-6342-9E09-5C62312893AB}"/>
              </a:ext>
            </a:extLst>
          </p:cNvPr>
          <p:cNvSpPr/>
          <p:nvPr/>
        </p:nvSpPr>
        <p:spPr>
          <a:xfrm>
            <a:off x="4133418" y="324433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B1CA46-1F8F-B144-A19B-24ABE92F57D3}"/>
              </a:ext>
            </a:extLst>
          </p:cNvPr>
          <p:cNvSpPr/>
          <p:nvPr/>
        </p:nvSpPr>
        <p:spPr>
          <a:xfrm>
            <a:off x="6595258" y="2667560"/>
            <a:ext cx="8771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 __</a:t>
            </a:r>
            <a:br>
              <a:rPr lang="fr-FR" sz="2400" dirty="0">
                <a:solidFill>
                  <a:srgbClr val="0000FF"/>
                </a:solidFill>
              </a:rPr>
            </a:b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5E23D0-4705-F343-B440-9B896CE8B16D}"/>
              </a:ext>
            </a:extLst>
          </p:cNvPr>
          <p:cNvSpPr/>
          <p:nvPr/>
        </p:nvSpPr>
        <p:spPr>
          <a:xfrm>
            <a:off x="6651535" y="3033316"/>
            <a:ext cx="928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</a:rPr>
              <a:t>    </a:t>
            </a:r>
            <a:r>
              <a:rPr lang="fr-FR" sz="2400" dirty="0">
                <a:solidFill>
                  <a:srgbClr val="0000FF"/>
                </a:solidFill>
              </a:rPr>
              <a:t>___</a:t>
            </a:r>
            <a:r>
              <a:rPr lang="fr-FR" sz="2400" dirty="0">
                <a:solidFill>
                  <a:schemeClr val="accent1"/>
                </a:solidFill>
              </a:rPr>
              <a:t> 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1128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t="50000" r="33942" b="25000"/>
          <a:stretch/>
        </p:blipFill>
        <p:spPr bwMode="auto">
          <a:xfrm>
            <a:off x="122830" y="1232511"/>
            <a:ext cx="9002385" cy="303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22267" y="2075805"/>
            <a:ext cx="27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22267" y="2415820"/>
            <a:ext cx="42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22267" y="2752129"/>
            <a:ext cx="42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22267" y="3136118"/>
            <a:ext cx="27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22266" y="3480328"/>
            <a:ext cx="42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18076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t="41623" r="37451" b="31590"/>
          <a:stretch/>
        </p:blipFill>
        <p:spPr bwMode="auto">
          <a:xfrm>
            <a:off x="0" y="1142724"/>
            <a:ext cx="8939284" cy="329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71499" y="2348594"/>
            <a:ext cx="304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Volleyball </a:t>
            </a:r>
            <a:r>
              <a:rPr lang="fr-CH" sz="2400" b="1" dirty="0" err="1">
                <a:solidFill>
                  <a:srgbClr val="0000FF"/>
                </a:solidFill>
              </a:rPr>
              <a:t>spielen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1842448" y="2579426"/>
            <a:ext cx="518615" cy="10918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4612943" y="2658058"/>
            <a:ext cx="2893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Eishockey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spielen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650173" y="3119723"/>
            <a:ext cx="2797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Laufen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213745" y="3472206"/>
            <a:ext cx="2558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Snowboard </a:t>
            </a:r>
            <a:r>
              <a:rPr lang="fr-CH" sz="2400" b="1" dirty="0" err="1">
                <a:solidFill>
                  <a:srgbClr val="0000FF"/>
                </a:solidFill>
              </a:rPr>
              <a:t>fahren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670644" y="3835206"/>
            <a:ext cx="2756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Schwimmen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364776" y="2888892"/>
            <a:ext cx="736979" cy="23083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2361063" y="3350555"/>
            <a:ext cx="668740" cy="12165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2695433" y="3703039"/>
            <a:ext cx="511791" cy="22534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2101755" y="4053385"/>
            <a:ext cx="491320" cy="23201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05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 t="20915" r="28064" b="31794"/>
          <a:stretch/>
        </p:blipFill>
        <p:spPr bwMode="auto">
          <a:xfrm>
            <a:off x="189534" y="723449"/>
            <a:ext cx="8974716" cy="529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 rot="547185">
            <a:off x="4176466" y="2720663"/>
            <a:ext cx="1856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tir à l’arc</a:t>
            </a:r>
          </a:p>
        </p:txBody>
      </p:sp>
      <p:sp>
        <p:nvSpPr>
          <p:cNvPr id="3" name="ZoneTexte 2"/>
          <p:cNvSpPr txBox="1"/>
          <p:nvPr/>
        </p:nvSpPr>
        <p:spPr>
          <a:xfrm rot="21279199">
            <a:off x="6746516" y="3214421"/>
            <a:ext cx="2363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faire de la voltige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780430" y="4083663"/>
            <a:ext cx="60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M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342522" y="4393728"/>
            <a:ext cx="668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380931" y="4741964"/>
            <a:ext cx="630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42519" y="5179543"/>
            <a:ext cx="829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M/T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75463" y="5527343"/>
            <a:ext cx="941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M/T</a:t>
            </a:r>
          </a:p>
        </p:txBody>
      </p:sp>
      <p:pic>
        <p:nvPicPr>
          <p:cNvPr id="9" name="gk10_11_Bd1_AB_Track_09_K02_U3b.mp3" descr="gk10_11_Bd1_AB_Track_09_K02_U3b.mp3">
            <a:hlinkClick r:id="" action="ppaction://media"/>
            <a:extLst>
              <a:ext uri="{FF2B5EF4-FFF2-40B4-BE49-F238E27FC236}">
                <a16:creationId xmlns:a16="http://schemas.microsoft.com/office/drawing/2014/main" id="{32AFAD31-45D9-2947-88A2-BCCED464B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5959" y="54103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8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t="11081" r="7726" b="48402"/>
          <a:stretch/>
        </p:blipFill>
        <p:spPr bwMode="auto">
          <a:xfrm>
            <a:off x="-694577" y="590932"/>
            <a:ext cx="9838577" cy="383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25603" y="1594057"/>
            <a:ext cx="16354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im Verein, zu Hause, im Garten </a:t>
            </a:r>
            <a:r>
              <a:rPr lang="de-DE" sz="2400" dirty="0">
                <a:solidFill>
                  <a:srgbClr val="0000FF"/>
                </a:solidFill>
              </a:rPr>
              <a:t>	</a:t>
            </a:r>
          </a:p>
          <a:p>
            <a:endParaRPr lang="fr-CH" sz="2400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37263" y="1417638"/>
            <a:ext cx="22359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rgbClr val="0000FF"/>
                </a:solidFill>
              </a:rPr>
              <a:t>Etw</a:t>
            </a:r>
            <a:r>
              <a:rPr lang="de-DE" sz="2400" b="1" dirty="0">
                <a:solidFill>
                  <a:srgbClr val="0000FF"/>
                </a:solidFill>
              </a:rPr>
              <a:t>. Neues ausprobieren, allein machen, sieht cool aus</a:t>
            </a:r>
            <a:endParaRPr lang="de-DE" sz="2400" dirty="0">
              <a:solidFill>
                <a:srgbClr val="0000FF"/>
              </a:solidFill>
            </a:endParaRPr>
          </a:p>
          <a:p>
            <a:r>
              <a:rPr lang="de-DE" sz="2400" dirty="0">
                <a:solidFill>
                  <a:srgbClr val="0000FF"/>
                </a:solidFill>
              </a:rPr>
              <a:t>	</a:t>
            </a:r>
          </a:p>
          <a:p>
            <a:endParaRPr lang="fr-CH" sz="2400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01568" y="1658420"/>
            <a:ext cx="13101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2–3 </a:t>
            </a:r>
            <a:r>
              <a:rPr lang="fr-CH" sz="2400" b="1" dirty="0" err="1">
                <a:solidFill>
                  <a:srgbClr val="0000FF"/>
                </a:solidFill>
              </a:rPr>
              <a:t>Stunden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dirty="0">
                <a:solidFill>
                  <a:srgbClr val="0000FF"/>
                </a:solidFill>
              </a:rPr>
              <a:t>	</a:t>
            </a:r>
          </a:p>
          <a:p>
            <a:r>
              <a:rPr lang="de-DE" sz="2400" dirty="0">
                <a:solidFill>
                  <a:srgbClr val="0000FF"/>
                </a:solidFill>
              </a:rPr>
              <a:t>	</a:t>
            </a:r>
          </a:p>
          <a:p>
            <a:endParaRPr lang="fr-CH" sz="2400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523629" y="1446773"/>
            <a:ext cx="2620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Freunde treffen, Skateboard fahren, Filme sehen, Musik machen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74056" y="3232619"/>
            <a:ext cx="1421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im Verein</a:t>
            </a:r>
            <a:r>
              <a:rPr lang="de-DE" sz="2400" dirty="0">
                <a:solidFill>
                  <a:srgbClr val="0000FF"/>
                </a:solidFill>
              </a:rPr>
              <a:t>	</a:t>
            </a:r>
          </a:p>
          <a:p>
            <a:endParaRPr lang="fr-CH" sz="2400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485345" y="3036130"/>
            <a:ext cx="1985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im Team, Figuren sehen gut aus	</a:t>
            </a:r>
          </a:p>
          <a:p>
            <a:endParaRPr lang="fr-CH" sz="2400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397924" y="2902262"/>
            <a:ext cx="2216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3 Stunden pro Woche im Team, 1–2 Stunden allein</a:t>
            </a:r>
            <a:r>
              <a:rPr lang="de-DE" sz="2400" dirty="0">
                <a:solidFill>
                  <a:srgbClr val="0000FF"/>
                </a:solidFill>
              </a:rPr>
              <a:t>	</a:t>
            </a:r>
          </a:p>
          <a:p>
            <a:endParaRPr lang="fr-CH" sz="2400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612624" y="3094119"/>
            <a:ext cx="22359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Ski fahren, Trompete und Saxofon spielen </a:t>
            </a:r>
            <a:r>
              <a:rPr lang="de-DE" sz="2400" dirty="0">
                <a:solidFill>
                  <a:srgbClr val="0000FF"/>
                </a:solidFill>
              </a:rPr>
              <a:t>	</a:t>
            </a:r>
          </a:p>
          <a:p>
            <a:endParaRPr lang="fr-CH" sz="2400" dirty="0">
              <a:solidFill>
                <a:srgbClr val="0000FF"/>
              </a:solidFill>
            </a:endParaRPr>
          </a:p>
        </p:txBody>
      </p:sp>
      <p:pic>
        <p:nvPicPr>
          <p:cNvPr id="3" name="gk10_11_Bd1_AB_Track_10_K02_U3c.mp3" descr="gk10_11_Bd1_AB_Track_10_K02_U3c.mp3">
            <a:hlinkClick r:id="" action="ppaction://media"/>
            <a:extLst>
              <a:ext uri="{FF2B5EF4-FFF2-40B4-BE49-F238E27FC236}">
                <a16:creationId xmlns:a16="http://schemas.microsoft.com/office/drawing/2014/main" id="{0EC84871-F852-A44E-A9D0-5F8D6C1FA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5045" y="55866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0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4958E0-BA55-C243-85B7-E2946678B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EC310A-7ED2-864C-B810-3D4AEEB7A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74F2F-F92E-0F4C-9121-D7AC1198B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" t="50468" r="3201" b="5089"/>
          <a:stretch/>
        </p:blipFill>
        <p:spPr bwMode="auto">
          <a:xfrm>
            <a:off x="317678" y="846138"/>
            <a:ext cx="9035382" cy="340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890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17716" r="17855" b="29587"/>
          <a:stretch/>
        </p:blipFill>
        <p:spPr bwMode="auto">
          <a:xfrm>
            <a:off x="-443460" y="19072"/>
            <a:ext cx="10030919" cy="623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783688" y="2136709"/>
            <a:ext cx="88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Wo</a:t>
            </a:r>
            <a:r>
              <a:rPr lang="fr-CH" sz="24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370927" y="2378545"/>
            <a:ext cx="1315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Wie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oft</a:t>
            </a:r>
            <a:r>
              <a:rPr lang="fr-CH" sz="24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683080" y="4356578"/>
            <a:ext cx="994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Wie</a:t>
            </a:r>
            <a:r>
              <a:rPr lang="fr-CH" sz="24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179095" y="3907891"/>
            <a:ext cx="95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Was</a:t>
            </a:r>
            <a:r>
              <a:rPr lang="fr-CH" sz="24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3743D69-35A2-694C-AB9E-A6DCE9F93499}"/>
              </a:ext>
            </a:extLst>
          </p:cNvPr>
          <p:cNvSpPr txBox="1"/>
          <p:nvPr/>
        </p:nvSpPr>
        <p:spPr>
          <a:xfrm>
            <a:off x="1447572" y="3013528"/>
            <a:ext cx="267223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auf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dem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Sportplatz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56CAC05-A233-AB41-A24A-C9378BD9BCCA}"/>
              </a:ext>
            </a:extLst>
          </p:cNvPr>
          <p:cNvSpPr txBox="1"/>
          <p:nvPr/>
        </p:nvSpPr>
        <p:spPr>
          <a:xfrm>
            <a:off x="2986812" y="2621801"/>
            <a:ext cx="237766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Im </a:t>
            </a:r>
            <a:r>
              <a:rPr lang="fr-CH" sz="2400" b="1" dirty="0" err="1">
                <a:solidFill>
                  <a:srgbClr val="0000FF"/>
                </a:solidFill>
              </a:rPr>
              <a:t>Schwimmbad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80985B-829E-2345-B460-5F0E0F261335}"/>
              </a:ext>
            </a:extLst>
          </p:cNvPr>
          <p:cNvSpPr txBox="1"/>
          <p:nvPr/>
        </p:nvSpPr>
        <p:spPr>
          <a:xfrm>
            <a:off x="6309133" y="5352951"/>
            <a:ext cx="237766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Ideen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17FB4F9-2927-0A4C-857A-E0CE01723BB2}"/>
              </a:ext>
            </a:extLst>
          </p:cNvPr>
          <p:cNvSpPr txBox="1"/>
          <p:nvPr/>
        </p:nvSpPr>
        <p:spPr>
          <a:xfrm>
            <a:off x="6943796" y="3154462"/>
            <a:ext cx="267223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dreimal</a:t>
            </a:r>
            <a:r>
              <a:rPr lang="fr-CH" sz="2400" b="1" dirty="0">
                <a:solidFill>
                  <a:srgbClr val="0000FF"/>
                </a:solidFill>
              </a:rPr>
              <a:t> pro </a:t>
            </a:r>
            <a:r>
              <a:rPr lang="fr-CH" sz="2400" b="1" dirty="0" err="1">
                <a:solidFill>
                  <a:srgbClr val="0000FF"/>
                </a:solidFill>
              </a:rPr>
              <a:t>Woche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7A7B35E-1292-064B-A2BA-E3A7239C7CC0}"/>
              </a:ext>
            </a:extLst>
          </p:cNvPr>
          <p:cNvSpPr txBox="1"/>
          <p:nvPr/>
        </p:nvSpPr>
        <p:spPr>
          <a:xfrm>
            <a:off x="6744040" y="1630512"/>
            <a:ext cx="267223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jedes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Wochenende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E361CAF-6358-5A41-BF4F-AB3AF4795EE7}"/>
              </a:ext>
            </a:extLst>
          </p:cNvPr>
          <p:cNvSpPr txBox="1"/>
          <p:nvPr/>
        </p:nvSpPr>
        <p:spPr>
          <a:xfrm>
            <a:off x="1703926" y="4741294"/>
            <a:ext cx="99401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Musik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1CE9A7-0044-8145-8324-E97FDF1F53BC}"/>
              </a:ext>
            </a:extLst>
          </p:cNvPr>
          <p:cNvSpPr txBox="1"/>
          <p:nvPr/>
        </p:nvSpPr>
        <p:spPr>
          <a:xfrm>
            <a:off x="3140075" y="3475193"/>
            <a:ext cx="99401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Netz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597ADE-82CC-CB40-9135-1FCEB88D5C1F}"/>
              </a:ext>
            </a:extLst>
          </p:cNvPr>
          <p:cNvSpPr txBox="1"/>
          <p:nvPr/>
        </p:nvSpPr>
        <p:spPr>
          <a:xfrm>
            <a:off x="4845324" y="4684914"/>
            <a:ext cx="151721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gefährlich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B0ED8BC-2D62-9846-89BF-C1ACB850A96A}"/>
              </a:ext>
            </a:extLst>
          </p:cNvPr>
          <p:cNvSpPr txBox="1"/>
          <p:nvPr/>
        </p:nvSpPr>
        <p:spPr>
          <a:xfrm>
            <a:off x="7440074" y="4788100"/>
            <a:ext cx="151721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allein</a:t>
            </a:r>
            <a:endParaRPr lang="fr-CH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6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4" t="14400" r="15262" b="24086"/>
          <a:stretch/>
        </p:blipFill>
        <p:spPr bwMode="auto">
          <a:xfrm>
            <a:off x="68130" y="274638"/>
            <a:ext cx="8618670" cy="612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076735" y="2131325"/>
            <a:ext cx="144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8" name="ZoneTexte 7"/>
          <p:cNvSpPr txBox="1"/>
          <p:nvPr/>
        </p:nvSpPr>
        <p:spPr>
          <a:xfrm>
            <a:off x="4847229" y="2341432"/>
            <a:ext cx="1949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in der Halle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41696" y="1703358"/>
            <a:ext cx="144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trainieren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51629" y="2036295"/>
            <a:ext cx="1992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anstrengend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64776" y="2315991"/>
            <a:ext cx="982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Ball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46945" y="2661812"/>
            <a:ext cx="1594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draussen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821906" y="2945381"/>
            <a:ext cx="144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Turnier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649940" y="3228950"/>
            <a:ext cx="1690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gewinnen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098574" y="3459782"/>
            <a:ext cx="1861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Turnschuhe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237026" y="3829114"/>
            <a:ext cx="144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Garten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566078" y="4078976"/>
            <a:ext cx="164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Strand</a:t>
            </a:r>
          </a:p>
        </p:txBody>
      </p:sp>
    </p:spTree>
    <p:extLst>
      <p:ext uri="{BB962C8B-B14F-4D97-AF65-F5344CB8AC3E}">
        <p14:creationId xmlns:p14="http://schemas.microsoft.com/office/powerpoint/2010/main" val="2296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339</Words>
  <Application>Microsoft Macintosh PowerPoint</Application>
  <PresentationFormat>Affichage à l'écran (4:3)</PresentationFormat>
  <Paragraphs>135</Paragraphs>
  <Slides>23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Office-Design</vt:lpstr>
      <vt:lpstr>gk10_11 Kapitel 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Geni@l Klick für die Romandie Kapitel 2</dc:title>
  <dc:creator>Gabriela Bührer</dc:creator>
  <cp:lastModifiedBy>Duc Héloïse</cp:lastModifiedBy>
  <cp:revision>80</cp:revision>
  <dcterms:created xsi:type="dcterms:W3CDTF">2019-02-17T16:49:21Z</dcterms:created>
  <dcterms:modified xsi:type="dcterms:W3CDTF">2020-10-30T10:44:35Z</dcterms:modified>
</cp:coreProperties>
</file>