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0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74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37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75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6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81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40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19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9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15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4436-4209-094C-A164-5E23B83A3758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C110-018F-7648-B49D-64B923B35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0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10-04 à 08.1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71"/>
            <a:ext cx="9144000" cy="68704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1219527">
            <a:off x="574806" y="3464840"/>
            <a:ext cx="217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Weihnachten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 rot="348989">
            <a:off x="2662228" y="3272045"/>
            <a:ext cx="154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cs typeface="Arial"/>
              </a:rPr>
              <a:t>      </a:t>
            </a:r>
            <a:r>
              <a:rPr lang="fr-FR" sz="2400" b="1" dirty="0">
                <a:solidFill>
                  <a:schemeClr val="accent1"/>
                </a:solidFill>
                <a:cs typeface="Arial"/>
              </a:rPr>
              <a:t>Essen</a:t>
            </a:r>
          </a:p>
        </p:txBody>
      </p:sp>
      <p:sp>
        <p:nvSpPr>
          <p:cNvPr id="7" name="ZoneTexte 6"/>
          <p:cNvSpPr txBox="1"/>
          <p:nvPr/>
        </p:nvSpPr>
        <p:spPr>
          <a:xfrm rot="21011469">
            <a:off x="5510808" y="1965626"/>
            <a:ext cx="217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Klassenarbeit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 rot="251415">
            <a:off x="540984" y="5881874"/>
            <a:ext cx="167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Geburtstag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 rot="21055214">
            <a:off x="3431394" y="6026792"/>
            <a:ext cx="140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Reise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 rot="564696">
            <a:off x="6545261" y="5243820"/>
            <a:ext cx="109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Ostern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520" y="-125641"/>
            <a:ext cx="327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/>
              <a:t>Kapitel</a:t>
            </a:r>
            <a:r>
              <a:rPr lang="fr-FR" sz="48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390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8-10-04 à 09.2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064"/>
            <a:ext cx="9144000" cy="28492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58264" y="2978705"/>
            <a:ext cx="18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Fahrrad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</a:p>
          <a:p>
            <a:r>
              <a:rPr lang="fr-FR" sz="2400" b="1" i="1" dirty="0" err="1">
                <a:solidFill>
                  <a:srgbClr val="4F81BD"/>
                </a:solidFill>
              </a:rPr>
              <a:t>kaputt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21723" y="3001794"/>
            <a:ext cx="175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kein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Geld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mehr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30828" y="3001793"/>
            <a:ext cx="122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von</a:t>
            </a:r>
            <a:r>
              <a:rPr lang="fr-FR" sz="2400" b="1" i="1" dirty="0">
                <a:solidFill>
                  <a:srgbClr val="4F81BD"/>
                </a:solidFill>
              </a:rPr>
              <a:t> Lilli</a:t>
            </a:r>
          </a:p>
        </p:txBody>
      </p:sp>
    </p:spTree>
    <p:extLst>
      <p:ext uri="{BB962C8B-B14F-4D97-AF65-F5344CB8AC3E}">
        <p14:creationId xmlns:p14="http://schemas.microsoft.com/office/powerpoint/2010/main" val="5028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8-10-04 à 09.3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53" y="127000"/>
            <a:ext cx="7797647" cy="33597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131" y="2249139"/>
            <a:ext cx="7013960" cy="454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fr-FR" sz="2200" b="1" dirty="0" err="1">
                <a:solidFill>
                  <a:srgbClr val="4F81BD"/>
                </a:solidFill>
                <a:cs typeface="Arial"/>
              </a:rPr>
              <a:t>Wo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warst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du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Wochenende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?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sz="2200" b="1" dirty="0" err="1">
                <a:solidFill>
                  <a:srgbClr val="4F81BD"/>
                </a:solidFill>
                <a:cs typeface="Arial"/>
              </a:rPr>
              <a:t>Wir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waren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Thunersee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fr-FR" sz="2200" b="1" dirty="0" err="1">
                <a:solidFill>
                  <a:srgbClr val="4F81BD"/>
                </a:solidFill>
                <a:cs typeface="Arial"/>
              </a:rPr>
              <a:t>Wer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dabei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?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sz="2200" b="1" dirty="0">
                <a:solidFill>
                  <a:srgbClr val="4F81BD"/>
                </a:solidFill>
                <a:cs typeface="Arial"/>
              </a:rPr>
              <a:t>Alex,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mein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Freund.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es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schön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?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sz="2200" b="1" dirty="0" err="1">
                <a:solidFill>
                  <a:srgbClr val="4F81BD"/>
                </a:solidFill>
                <a:cs typeface="Arial"/>
              </a:rPr>
              <a:t>Wir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hatten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kein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Glück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.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Zuerst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mein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Fahrrad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kaputt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.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Dann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das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Wetter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schlecht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.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Zum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Schluss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hatten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wir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kein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Geld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mehr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fr-FR" sz="2200" b="1" dirty="0">
                <a:solidFill>
                  <a:srgbClr val="4F81BD"/>
                </a:solidFill>
                <a:cs typeface="Arial"/>
              </a:rPr>
              <a:t>Oh, schade !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r-FR" sz="2200" b="1" dirty="0" err="1">
                <a:solidFill>
                  <a:srgbClr val="4F81BD"/>
                </a:solidFill>
                <a:cs typeface="Arial"/>
              </a:rPr>
              <a:t>Ja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,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das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doof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. Aber der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Rest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war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lustig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u"/>
            </a:pPr>
            <a:r>
              <a:rPr lang="fr-FR" sz="2200" b="1" dirty="0">
                <a:solidFill>
                  <a:srgbClr val="4F81BD"/>
                </a:solidFill>
                <a:cs typeface="Arial"/>
              </a:rPr>
              <a:t>So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ein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200" b="1" dirty="0" err="1">
                <a:solidFill>
                  <a:srgbClr val="4F81BD"/>
                </a:solidFill>
                <a:cs typeface="Arial"/>
              </a:rPr>
              <a:t>Glück</a:t>
            </a:r>
            <a:r>
              <a:rPr lang="fr-FR" sz="2200" b="1" dirty="0">
                <a:solidFill>
                  <a:srgbClr val="4F81BD"/>
                </a:solidFill>
                <a:cs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949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09.34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r="851"/>
          <a:stretch>
            <a:fillRect/>
          </a:stretch>
        </p:blipFill>
        <p:spPr>
          <a:xfrm>
            <a:off x="51244" y="979054"/>
            <a:ext cx="9113127" cy="5011869"/>
          </a:xfrm>
        </p:spPr>
      </p:pic>
      <p:sp>
        <p:nvSpPr>
          <p:cNvPr id="5" name="ZoneTexte 4"/>
          <p:cNvSpPr txBox="1"/>
          <p:nvPr/>
        </p:nvSpPr>
        <p:spPr>
          <a:xfrm>
            <a:off x="728220" y="4395621"/>
            <a:ext cx="95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  <a:cs typeface="Arial"/>
              </a:rPr>
              <a:t>Lilli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5378" y="4876711"/>
            <a:ext cx="109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Meike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59304" y="4419585"/>
            <a:ext cx="84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-------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20686" y="4812881"/>
            <a:ext cx="88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  <a:cs typeface="Arial"/>
              </a:rPr>
              <a:t>Lilli</a:t>
            </a:r>
          </a:p>
        </p:txBody>
      </p:sp>
    </p:spTree>
    <p:extLst>
      <p:ext uri="{BB962C8B-B14F-4D97-AF65-F5344CB8AC3E}">
        <p14:creationId xmlns:p14="http://schemas.microsoft.com/office/powerpoint/2010/main" val="15818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09.42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62" b="-7062"/>
          <a:stretch>
            <a:fillRect/>
          </a:stretch>
        </p:blipFill>
        <p:spPr>
          <a:xfrm>
            <a:off x="390969" y="1035179"/>
            <a:ext cx="8753031" cy="4813830"/>
          </a:xfrm>
        </p:spPr>
      </p:pic>
      <p:sp>
        <p:nvSpPr>
          <p:cNvPr id="5" name="ZoneTexte 4"/>
          <p:cNvSpPr txBox="1"/>
          <p:nvPr/>
        </p:nvSpPr>
        <p:spPr>
          <a:xfrm>
            <a:off x="2423719" y="2887671"/>
            <a:ext cx="124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warst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40462" y="3401806"/>
            <a:ext cx="113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war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42676" y="3912985"/>
            <a:ext cx="133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waren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49569" y="4413585"/>
            <a:ext cx="11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wart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5504" y="2385593"/>
            <a:ext cx="159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hatte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34187" y="3912985"/>
            <a:ext cx="1407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hatten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14498" y="4926981"/>
            <a:ext cx="132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hatten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3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10.08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49" b="-15549"/>
          <a:stretch>
            <a:fillRect/>
          </a:stretch>
        </p:blipFill>
        <p:spPr>
          <a:xfrm>
            <a:off x="0" y="520865"/>
            <a:ext cx="9060931" cy="4983163"/>
          </a:xfrm>
        </p:spPr>
      </p:pic>
      <p:sp>
        <p:nvSpPr>
          <p:cNvPr id="5" name="ZoneTexte 4"/>
          <p:cNvSpPr txBox="1"/>
          <p:nvPr/>
        </p:nvSpPr>
        <p:spPr>
          <a:xfrm>
            <a:off x="6883953" y="1648227"/>
            <a:ext cx="134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warst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21019" y="2030692"/>
            <a:ext cx="109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war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26411" y="2041275"/>
            <a:ext cx="112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warst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2783" y="2726706"/>
            <a:ext cx="124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hatte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74224" y="2737289"/>
            <a:ext cx="9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hatte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87027" y="3095805"/>
            <a:ext cx="110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war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43225" y="3756699"/>
            <a:ext cx="137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war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57708" y="4146964"/>
            <a:ext cx="106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hatten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10.11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8" r="-3078"/>
          <a:stretch>
            <a:fillRect/>
          </a:stretch>
        </p:blipFill>
        <p:spPr>
          <a:xfrm>
            <a:off x="0" y="380204"/>
            <a:ext cx="9465050" cy="5205413"/>
          </a:xfrm>
        </p:spPr>
      </p:pic>
      <p:sp>
        <p:nvSpPr>
          <p:cNvPr id="5" name="ZoneTexte 4"/>
          <p:cNvSpPr txBox="1"/>
          <p:nvPr/>
        </p:nvSpPr>
        <p:spPr>
          <a:xfrm>
            <a:off x="2993029" y="1838475"/>
            <a:ext cx="122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kann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09036" y="2146117"/>
            <a:ext cx="124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müssen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5656" y="2517259"/>
            <a:ext cx="11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kannst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26806" y="2846069"/>
            <a:ext cx="123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dürfen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72121" y="3183986"/>
            <a:ext cx="99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müsst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152142" y="2250230"/>
            <a:ext cx="630111" cy="9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586081" y="2599468"/>
            <a:ext cx="6694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929936" y="2929015"/>
            <a:ext cx="7058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065855" y="3256348"/>
            <a:ext cx="596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513034" y="3616168"/>
            <a:ext cx="132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928351" y="4502181"/>
            <a:ext cx="827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4F81BD"/>
                </a:solidFill>
              </a:rPr>
              <a:t>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164347" y="4852153"/>
            <a:ext cx="168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am</a:t>
            </a:r>
            <a:r>
              <a:rPr lang="fr-FR" sz="2400" b="1" i="1" dirty="0">
                <a:solidFill>
                  <a:srgbClr val="4F81BD"/>
                </a:solidFill>
              </a:rPr>
              <a:t> Ende</a:t>
            </a:r>
          </a:p>
        </p:txBody>
      </p:sp>
    </p:spTree>
    <p:extLst>
      <p:ext uri="{BB962C8B-B14F-4D97-AF65-F5344CB8AC3E}">
        <p14:creationId xmlns:p14="http://schemas.microsoft.com/office/powerpoint/2010/main" val="6798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10.14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51" r="5493" b="-24451"/>
          <a:stretch/>
        </p:blipFill>
        <p:spPr>
          <a:xfrm>
            <a:off x="-1" y="370417"/>
            <a:ext cx="8921751" cy="5366842"/>
          </a:xfrm>
        </p:spPr>
      </p:pic>
      <p:sp>
        <p:nvSpPr>
          <p:cNvPr id="5" name="ZoneTexte 4"/>
          <p:cNvSpPr txBox="1"/>
          <p:nvPr/>
        </p:nvSpPr>
        <p:spPr>
          <a:xfrm>
            <a:off x="2479847" y="2582729"/>
            <a:ext cx="128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kannst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8033" y="2977989"/>
            <a:ext cx="95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kann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38188" y="3737502"/>
            <a:ext cx="11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könnt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3530" y="2272130"/>
            <a:ext cx="98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muss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44268" y="2593312"/>
            <a:ext cx="99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musst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35899" y="3382527"/>
            <a:ext cx="137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müssen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55589" y="3748083"/>
            <a:ext cx="116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müsst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45744" y="4145557"/>
            <a:ext cx="117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müssen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50348" y="2272130"/>
            <a:ext cx="112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darf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60193" y="3017540"/>
            <a:ext cx="88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darf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50346" y="3383265"/>
            <a:ext cx="104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dürfen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40508" y="4153361"/>
            <a:ext cx="105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dürfen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8-10-04 à 10.18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2554"/>
          <a:stretch/>
        </p:blipFill>
        <p:spPr>
          <a:xfrm>
            <a:off x="238992" y="317499"/>
            <a:ext cx="7748872" cy="2794001"/>
          </a:xfrm>
        </p:spPr>
      </p:pic>
      <p:sp>
        <p:nvSpPr>
          <p:cNvPr id="5" name="ZoneTexte 4"/>
          <p:cNvSpPr txBox="1"/>
          <p:nvPr/>
        </p:nvSpPr>
        <p:spPr>
          <a:xfrm>
            <a:off x="825500" y="3471333"/>
            <a:ext cx="7651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b="1" dirty="0">
                <a:solidFill>
                  <a:srgbClr val="4F81BD"/>
                </a:solidFill>
              </a:rPr>
              <a:t>Chantal </a:t>
            </a:r>
            <a:r>
              <a:rPr lang="fr-FR" sz="2400" b="1" dirty="0" err="1">
                <a:solidFill>
                  <a:srgbClr val="4F81BD"/>
                </a:solidFill>
              </a:rPr>
              <a:t>darf</a:t>
            </a:r>
            <a:r>
              <a:rPr lang="fr-FR" sz="2400" b="1" dirty="0">
                <a:solidFill>
                  <a:srgbClr val="4F81BD"/>
                </a:solidFill>
              </a:rPr>
              <a:t> in die Disco </a:t>
            </a:r>
            <a:r>
              <a:rPr lang="fr-FR" sz="2400" b="1" dirty="0" err="1">
                <a:solidFill>
                  <a:srgbClr val="4F81BD"/>
                </a:solidFill>
              </a:rPr>
              <a:t>gehen</a:t>
            </a:r>
            <a:r>
              <a:rPr lang="fr-FR" sz="2400" b="1" dirty="0">
                <a:solidFill>
                  <a:srgbClr val="4F81BD"/>
                </a:solidFill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b="1" dirty="0">
                <a:solidFill>
                  <a:srgbClr val="4F81BD"/>
                </a:solidFill>
              </a:rPr>
              <a:t>Chantal </a:t>
            </a:r>
            <a:r>
              <a:rPr lang="fr-FR" sz="2400" b="1" dirty="0" err="1">
                <a:solidFill>
                  <a:srgbClr val="4F81BD"/>
                </a:solidFill>
              </a:rPr>
              <a:t>muss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nicht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um</a:t>
            </a:r>
            <a:r>
              <a:rPr lang="fr-FR" sz="2400" b="1" dirty="0">
                <a:solidFill>
                  <a:srgbClr val="4F81BD"/>
                </a:solidFill>
              </a:rPr>
              <a:t> 7 </a:t>
            </a:r>
            <a:r>
              <a:rPr lang="fr-FR" sz="2400" b="1" dirty="0" err="1">
                <a:solidFill>
                  <a:srgbClr val="4F81BD"/>
                </a:solidFill>
              </a:rPr>
              <a:t>Uhr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zu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Hause</a:t>
            </a:r>
            <a:r>
              <a:rPr lang="fr-FR" sz="2400" b="1" dirty="0">
                <a:solidFill>
                  <a:srgbClr val="4F81BD"/>
                </a:solidFill>
              </a:rPr>
              <a:t> sein.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b="1" dirty="0">
                <a:solidFill>
                  <a:srgbClr val="4F81BD"/>
                </a:solidFill>
              </a:rPr>
              <a:t>Chantal </a:t>
            </a:r>
            <a:r>
              <a:rPr lang="fr-FR" sz="2400" b="1" dirty="0" err="1">
                <a:solidFill>
                  <a:srgbClr val="4F81BD"/>
                </a:solidFill>
              </a:rPr>
              <a:t>darf</a:t>
            </a:r>
            <a:r>
              <a:rPr lang="fr-FR" sz="2400" b="1" dirty="0">
                <a:solidFill>
                  <a:srgbClr val="4F81BD"/>
                </a:solidFill>
              </a:rPr>
              <a:t> mit Luca </a:t>
            </a:r>
            <a:r>
              <a:rPr lang="fr-FR" sz="2400" b="1" dirty="0" err="1">
                <a:solidFill>
                  <a:srgbClr val="4F81BD"/>
                </a:solidFill>
              </a:rPr>
              <a:t>ein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Eis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essen</a:t>
            </a:r>
            <a:r>
              <a:rPr lang="fr-FR" sz="2400" b="1" dirty="0">
                <a:solidFill>
                  <a:srgbClr val="4F81BD"/>
                </a:solidFill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b="1" dirty="0">
                <a:solidFill>
                  <a:srgbClr val="4F81BD"/>
                </a:solidFill>
              </a:rPr>
              <a:t>Chantal </a:t>
            </a:r>
            <a:r>
              <a:rPr lang="fr-FR" sz="2400" b="1" dirty="0" err="1">
                <a:solidFill>
                  <a:srgbClr val="4F81BD"/>
                </a:solidFill>
              </a:rPr>
              <a:t>muss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für</a:t>
            </a:r>
            <a:r>
              <a:rPr lang="fr-FR" sz="2400" b="1" dirty="0">
                <a:solidFill>
                  <a:srgbClr val="4F81BD"/>
                </a:solidFill>
              </a:rPr>
              <a:t> den </a:t>
            </a:r>
            <a:r>
              <a:rPr lang="fr-FR" sz="2400" b="1" dirty="0" err="1">
                <a:solidFill>
                  <a:srgbClr val="4F81BD"/>
                </a:solidFill>
              </a:rPr>
              <a:t>Deutschtest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lernen</a:t>
            </a:r>
            <a:r>
              <a:rPr lang="fr-FR" sz="2400" b="1" dirty="0">
                <a:solidFill>
                  <a:srgbClr val="4F81BD"/>
                </a:solidFill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b="1" dirty="0">
                <a:solidFill>
                  <a:srgbClr val="4F81BD"/>
                </a:solidFill>
              </a:rPr>
              <a:t>Chantal </a:t>
            </a:r>
            <a:r>
              <a:rPr lang="fr-FR" sz="2400" b="1" dirty="0" err="1">
                <a:solidFill>
                  <a:srgbClr val="4F81BD"/>
                </a:solidFill>
              </a:rPr>
              <a:t>darf</a:t>
            </a:r>
            <a:r>
              <a:rPr lang="fr-FR" sz="2400" b="1" dirty="0">
                <a:solidFill>
                  <a:srgbClr val="4F81BD"/>
                </a:solidFill>
              </a:rPr>
              <a:t> mit Claudia </a:t>
            </a:r>
            <a:r>
              <a:rPr lang="fr-FR" sz="2400" b="1" dirty="0" err="1">
                <a:solidFill>
                  <a:srgbClr val="4F81BD"/>
                </a:solidFill>
              </a:rPr>
              <a:t>telefonieren</a:t>
            </a:r>
            <a:r>
              <a:rPr lang="fr-FR" sz="2400" b="1" dirty="0">
                <a:solidFill>
                  <a:srgbClr val="4F81BD"/>
                </a:solidFill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fr-FR" sz="2400" b="1" dirty="0">
                <a:solidFill>
                  <a:srgbClr val="4F81BD"/>
                </a:solidFill>
              </a:rPr>
              <a:t>Chantal </a:t>
            </a:r>
            <a:r>
              <a:rPr lang="fr-FR" sz="2400" b="1" dirty="0" err="1">
                <a:solidFill>
                  <a:srgbClr val="4F81BD"/>
                </a:solidFill>
              </a:rPr>
              <a:t>muss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nicht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einkaufen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gehen</a:t>
            </a:r>
            <a:r>
              <a:rPr lang="fr-FR" sz="2400" b="1" dirty="0">
                <a:solidFill>
                  <a:srgbClr val="4F81B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8-10-04 à 10.22.12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" b="-385"/>
          <a:stretch>
            <a:fillRect/>
          </a:stretch>
        </p:blipFill>
        <p:spPr>
          <a:xfrm>
            <a:off x="84033" y="457200"/>
            <a:ext cx="9059967" cy="4982633"/>
          </a:xfrm>
        </p:spPr>
      </p:pic>
      <p:sp>
        <p:nvSpPr>
          <p:cNvPr id="5" name="ZoneTexte 4"/>
          <p:cNvSpPr txBox="1"/>
          <p:nvPr/>
        </p:nvSpPr>
        <p:spPr>
          <a:xfrm>
            <a:off x="2434164" y="1428757"/>
            <a:ext cx="210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4F81BD"/>
                </a:solidFill>
              </a:rPr>
              <a:t>17. </a:t>
            </a:r>
            <a:r>
              <a:rPr lang="fr-FR" sz="2400" b="1" i="1" dirty="0" err="1">
                <a:solidFill>
                  <a:srgbClr val="4F81BD"/>
                </a:solidFill>
              </a:rPr>
              <a:t>Dezember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46083" y="1428756"/>
            <a:ext cx="153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im</a:t>
            </a:r>
            <a:r>
              <a:rPr lang="fr-FR" sz="2400" b="1" i="1" dirty="0">
                <a:solidFill>
                  <a:srgbClr val="4F81BD"/>
                </a:solidFill>
              </a:rPr>
              <a:t> August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74417" y="1439337"/>
            <a:ext cx="150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4F81BD"/>
                </a:solidFill>
              </a:rPr>
              <a:t>29. Mai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32670" y="1784589"/>
            <a:ext cx="122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backen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6083" y="1816338"/>
            <a:ext cx="208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4F81BD"/>
                </a:solidFill>
              </a:rPr>
              <a:t>grosse Party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80431" y="1795172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Ausflug</a:t>
            </a:r>
            <a:r>
              <a:rPr lang="fr-FR" sz="2400" b="1" i="1" dirty="0">
                <a:solidFill>
                  <a:srgbClr val="4F81BD"/>
                </a:solidFill>
              </a:rPr>
              <a:t> mit </a:t>
            </a:r>
            <a:r>
              <a:rPr lang="fr-FR" sz="2400" b="1" i="1" dirty="0" err="1">
                <a:solidFill>
                  <a:srgbClr val="4F81BD"/>
                </a:solidFill>
              </a:rPr>
              <a:t>Picknick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64836" y="2129841"/>
            <a:ext cx="155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zu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Hause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46083" y="2140424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im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Garten</a:t>
            </a:r>
            <a:endParaRPr lang="fr-FR" sz="2400" b="1" i="1" dirty="0">
              <a:solidFill>
                <a:srgbClr val="4F81BD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55748" y="3450168"/>
            <a:ext cx="376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ist</a:t>
            </a:r>
            <a:r>
              <a:rPr lang="fr-FR" sz="2400" b="1" i="1" dirty="0">
                <a:solidFill>
                  <a:srgbClr val="4F81BD"/>
                </a:solidFill>
              </a:rPr>
              <a:t> die Party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24003" y="3778256"/>
            <a:ext cx="269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kommt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zur</a:t>
            </a:r>
            <a:r>
              <a:rPr lang="fr-FR" sz="2400" b="1" i="1" dirty="0">
                <a:solidFill>
                  <a:srgbClr val="4F81BD"/>
                </a:solidFill>
              </a:rPr>
              <a:t> Party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24007" y="4134091"/>
            <a:ext cx="288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fängt</a:t>
            </a:r>
            <a:r>
              <a:rPr lang="fr-FR" sz="2400" b="1" i="1" dirty="0">
                <a:solidFill>
                  <a:srgbClr val="4F81BD"/>
                </a:solidFill>
              </a:rPr>
              <a:t> die Party an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02839" y="4511092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hört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sie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auf</a:t>
            </a:r>
            <a:r>
              <a:rPr lang="fr-FR" sz="2400" b="1" i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02838" y="4847173"/>
            <a:ext cx="313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rgbClr val="4F81BD"/>
                </a:solidFill>
              </a:rPr>
              <a:t>machen</a:t>
            </a:r>
            <a:r>
              <a:rPr lang="fr-FR" sz="2400" b="1" i="1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wir</a:t>
            </a:r>
            <a:r>
              <a:rPr lang="fr-FR" sz="2400" b="1" i="1" dirty="0">
                <a:solidFill>
                  <a:srgbClr val="4F81BD"/>
                </a:solidFill>
              </a:rPr>
              <a:t> ?</a:t>
            </a:r>
          </a:p>
        </p:txBody>
      </p:sp>
      <p:pic>
        <p:nvPicPr>
          <p:cNvPr id="2" name="gk9_AB_Track_24_K04_U12a.mp3" descr="gk9_AB_Track_24_K04_U12a.mp3">
            <a:hlinkClick r:id="" action="ppaction://media"/>
            <a:extLst>
              <a:ext uri="{FF2B5EF4-FFF2-40B4-BE49-F238E27FC236}">
                <a16:creationId xmlns:a16="http://schemas.microsoft.com/office/drawing/2014/main" id="{7522952B-61D2-2F48-9C4F-3FA4B87FC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6168" y="139539"/>
            <a:ext cx="691408" cy="6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8-10-04 à 10.32.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83" b="-2562"/>
          <a:stretch/>
        </p:blipFill>
        <p:spPr>
          <a:xfrm>
            <a:off x="330200" y="0"/>
            <a:ext cx="8229600" cy="4053416"/>
          </a:xfrm>
        </p:spPr>
      </p:pic>
      <p:sp>
        <p:nvSpPr>
          <p:cNvPr id="5" name="ZoneTexte 4"/>
          <p:cNvSpPr txBox="1"/>
          <p:nvPr/>
        </p:nvSpPr>
        <p:spPr>
          <a:xfrm>
            <a:off x="656167" y="3947583"/>
            <a:ext cx="8170333" cy="256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/>
              <a:t>Beispiel :</a:t>
            </a:r>
          </a:p>
          <a:p>
            <a:pPr algn="just">
              <a:lnSpc>
                <a:spcPct val="110000"/>
              </a:lnSpc>
            </a:pPr>
            <a:r>
              <a:rPr lang="fr-FR" sz="2400" b="1" dirty="0" err="1">
                <a:solidFill>
                  <a:srgbClr val="4F81BD"/>
                </a:solidFill>
              </a:rPr>
              <a:t>Wann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hat</a:t>
            </a:r>
            <a:r>
              <a:rPr lang="fr-FR" sz="2400" b="1" dirty="0">
                <a:solidFill>
                  <a:srgbClr val="4F81BD"/>
                </a:solidFill>
              </a:rPr>
              <a:t> Noah </a:t>
            </a:r>
            <a:r>
              <a:rPr lang="fr-FR" sz="2400" b="1" dirty="0" err="1">
                <a:solidFill>
                  <a:srgbClr val="4F81BD"/>
                </a:solidFill>
              </a:rPr>
              <a:t>Geburtstag</a:t>
            </a:r>
            <a:r>
              <a:rPr lang="fr-FR" sz="2400" b="1" dirty="0">
                <a:solidFill>
                  <a:srgbClr val="4F81BD"/>
                </a:solidFill>
              </a:rPr>
              <a:t> ? – </a:t>
            </a:r>
            <a:r>
              <a:rPr lang="fr-FR" sz="2400" b="1" dirty="0" err="1">
                <a:solidFill>
                  <a:srgbClr val="4F81BD"/>
                </a:solidFill>
              </a:rPr>
              <a:t>Wo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feiert</a:t>
            </a:r>
            <a:r>
              <a:rPr lang="fr-FR" sz="2400" b="1" dirty="0">
                <a:solidFill>
                  <a:srgbClr val="4F81BD"/>
                </a:solidFill>
              </a:rPr>
              <a:t> er ? – </a:t>
            </a:r>
            <a:r>
              <a:rPr lang="fr-FR" sz="2400" b="1" dirty="0" err="1">
                <a:solidFill>
                  <a:srgbClr val="4F81BD"/>
                </a:solidFill>
              </a:rPr>
              <a:t>Wer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kommt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zur</a:t>
            </a:r>
            <a:r>
              <a:rPr lang="fr-FR" sz="2400" b="1" dirty="0">
                <a:solidFill>
                  <a:srgbClr val="4F81BD"/>
                </a:solidFill>
              </a:rPr>
              <a:t> Party ? – </a:t>
            </a:r>
            <a:r>
              <a:rPr lang="fr-FR" sz="2400" b="1" dirty="0" err="1">
                <a:solidFill>
                  <a:srgbClr val="4F81BD"/>
                </a:solidFill>
              </a:rPr>
              <a:t>Wer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kommt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nicht</a:t>
            </a:r>
            <a:r>
              <a:rPr lang="fr-FR" sz="2400" b="1" dirty="0">
                <a:solidFill>
                  <a:srgbClr val="4F81BD"/>
                </a:solidFill>
              </a:rPr>
              <a:t> ? – </a:t>
            </a:r>
            <a:r>
              <a:rPr lang="fr-FR" sz="2400" b="1" dirty="0" err="1">
                <a:solidFill>
                  <a:srgbClr val="4F81BD"/>
                </a:solidFill>
              </a:rPr>
              <a:t>Wer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kommt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später</a:t>
            </a:r>
            <a:r>
              <a:rPr lang="fr-FR" sz="2400" b="1" dirty="0">
                <a:solidFill>
                  <a:srgbClr val="4F81BD"/>
                </a:solidFill>
              </a:rPr>
              <a:t> ? – </a:t>
            </a:r>
            <a:r>
              <a:rPr lang="fr-FR" sz="2400" b="1" dirty="0" err="1">
                <a:solidFill>
                  <a:srgbClr val="4F81BD"/>
                </a:solidFill>
              </a:rPr>
              <a:t>Wann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fängt</a:t>
            </a:r>
            <a:r>
              <a:rPr lang="fr-FR" sz="2400" b="1" dirty="0">
                <a:solidFill>
                  <a:srgbClr val="4F81BD"/>
                </a:solidFill>
              </a:rPr>
              <a:t> die Party an ? – </a:t>
            </a:r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machen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sie</a:t>
            </a:r>
            <a:r>
              <a:rPr lang="fr-FR" sz="2400" b="1" dirty="0">
                <a:solidFill>
                  <a:srgbClr val="4F81BD"/>
                </a:solidFill>
              </a:rPr>
              <a:t> ? – </a:t>
            </a:r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essen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sie</a:t>
            </a:r>
            <a:r>
              <a:rPr lang="fr-FR" sz="2400" b="1" dirty="0">
                <a:solidFill>
                  <a:srgbClr val="4F81BD"/>
                </a:solidFill>
              </a:rPr>
              <a:t> ? – </a:t>
            </a:r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möchte</a:t>
            </a:r>
            <a:r>
              <a:rPr lang="fr-FR" sz="2400" b="1" dirty="0">
                <a:solidFill>
                  <a:srgbClr val="4F81BD"/>
                </a:solidFill>
              </a:rPr>
              <a:t> Noah </a:t>
            </a:r>
            <a:r>
              <a:rPr lang="fr-FR" sz="2400" b="1" dirty="0" err="1">
                <a:solidFill>
                  <a:srgbClr val="4F81BD"/>
                </a:solidFill>
              </a:rPr>
              <a:t>von</a:t>
            </a:r>
            <a:r>
              <a:rPr lang="fr-FR" sz="2400" b="1" dirty="0">
                <a:solidFill>
                  <a:srgbClr val="4F81BD"/>
                </a:solidFill>
              </a:rPr>
              <a:t> den </a:t>
            </a:r>
            <a:r>
              <a:rPr lang="fr-FR" sz="2400" b="1" dirty="0" err="1">
                <a:solidFill>
                  <a:srgbClr val="4F81BD"/>
                </a:solidFill>
              </a:rPr>
              <a:t>Eltern</a:t>
            </a:r>
            <a:r>
              <a:rPr lang="fr-FR" sz="2400" b="1" dirty="0">
                <a:solidFill>
                  <a:srgbClr val="4F81BD"/>
                </a:solidFill>
              </a:rPr>
              <a:t> ? – </a:t>
            </a:r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essen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sie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am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Abend</a:t>
            </a:r>
            <a:r>
              <a:rPr lang="fr-FR" sz="2400" b="1" dirty="0">
                <a:solidFill>
                  <a:srgbClr val="4F81BD"/>
                </a:solidFill>
              </a:rPr>
              <a:t> ? – </a:t>
            </a:r>
            <a:r>
              <a:rPr lang="fr-FR" sz="2400" b="1" dirty="0" err="1">
                <a:solidFill>
                  <a:srgbClr val="4F81BD"/>
                </a:solidFill>
              </a:rPr>
              <a:t>Wann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hört</a:t>
            </a:r>
            <a:r>
              <a:rPr lang="fr-FR" sz="2400" b="1" dirty="0">
                <a:solidFill>
                  <a:srgbClr val="4F81BD"/>
                </a:solidFill>
              </a:rPr>
              <a:t> die Party </a:t>
            </a:r>
            <a:r>
              <a:rPr lang="fr-FR" sz="2400" b="1" dirty="0" err="1">
                <a:solidFill>
                  <a:srgbClr val="4F81BD"/>
                </a:solidFill>
              </a:rPr>
              <a:t>auf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018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08.19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46" b="-26646"/>
          <a:stretch>
            <a:fillRect/>
          </a:stretch>
        </p:blipFill>
        <p:spPr>
          <a:xfrm>
            <a:off x="158142" y="359833"/>
            <a:ext cx="8857203" cy="5831417"/>
          </a:xfrm>
        </p:spPr>
      </p:pic>
      <p:sp>
        <p:nvSpPr>
          <p:cNvPr id="7" name="ZoneTexte 6"/>
          <p:cNvSpPr txBox="1"/>
          <p:nvPr/>
        </p:nvSpPr>
        <p:spPr>
          <a:xfrm>
            <a:off x="4558684" y="2461888"/>
            <a:ext cx="340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Gute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Besserung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554257" y="2412664"/>
            <a:ext cx="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69267" y="2874523"/>
            <a:ext cx="323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Frohe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Weihnachten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54257" y="2833162"/>
            <a:ext cx="44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69267" y="3274405"/>
            <a:ext cx="300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Frohe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Ostern</a:t>
            </a:r>
            <a:r>
              <a:rPr lang="fr-FR" sz="2400" b="1" dirty="0">
                <a:solidFill>
                  <a:srgbClr val="4F81BD"/>
                </a:solidFill>
              </a:rPr>
              <a:t> !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27180" y="3236836"/>
            <a:ext cx="44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9850" y="3669666"/>
            <a:ext cx="362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Herzlichen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Glückwunsch</a:t>
            </a:r>
            <a:r>
              <a:rPr lang="fr-FR" sz="2400" b="1" dirty="0">
                <a:solidFill>
                  <a:srgbClr val="4F81BD"/>
                </a:solidFill>
              </a:rPr>
              <a:t> 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64840" y="3637917"/>
            <a:ext cx="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58684" y="4070747"/>
            <a:ext cx="301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Gute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Reise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b="1" dirty="0">
                <a:solidFill>
                  <a:srgbClr val="4F81BD"/>
                </a:solidFill>
              </a:rPr>
              <a:t>!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564840" y="4049581"/>
            <a:ext cx="44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F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69267" y="4482411"/>
            <a:ext cx="247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Guten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Appetit</a:t>
            </a:r>
            <a:r>
              <a:rPr lang="fr-FR" sz="2400" b="1" dirty="0">
                <a:solidFill>
                  <a:srgbClr val="4F81BD"/>
                </a:solidFill>
              </a:rPr>
              <a:t> !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543674" y="4461245"/>
            <a:ext cx="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  <a:cs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287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8-10-04 à 10.38.2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1" b="11331"/>
          <a:stretch/>
        </p:blipFill>
        <p:spPr>
          <a:xfrm>
            <a:off x="211667" y="158749"/>
            <a:ext cx="6425865" cy="603251"/>
          </a:xfrm>
        </p:spPr>
      </p:pic>
      <p:sp>
        <p:nvSpPr>
          <p:cNvPr id="6" name="ZoneTexte 5"/>
          <p:cNvSpPr txBox="1"/>
          <p:nvPr/>
        </p:nvSpPr>
        <p:spPr>
          <a:xfrm>
            <a:off x="211667" y="762000"/>
            <a:ext cx="582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Wann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hat</a:t>
            </a:r>
            <a:r>
              <a:rPr lang="fr-FR" sz="2400" b="1" dirty="0">
                <a:solidFill>
                  <a:srgbClr val="4F81BD"/>
                </a:solidFill>
              </a:rPr>
              <a:t> Noah </a:t>
            </a:r>
            <a:r>
              <a:rPr lang="fr-FR" sz="2400" b="1" dirty="0" err="1">
                <a:solidFill>
                  <a:srgbClr val="4F81BD"/>
                </a:solidFill>
              </a:rPr>
              <a:t>Geburtstag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1667" y="1293177"/>
            <a:ext cx="318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</a:t>
            </a:r>
            <a:r>
              <a:rPr lang="fr-FR" sz="2400" i="1" dirty="0" err="1">
                <a:solidFill>
                  <a:srgbClr val="4F81BD"/>
                </a:solidFill>
              </a:rPr>
              <a:t>Morgen</a:t>
            </a:r>
            <a:r>
              <a:rPr lang="fr-FR" sz="2400" i="1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1667" y="1875275"/>
            <a:ext cx="306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Wo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feiert</a:t>
            </a:r>
            <a:r>
              <a:rPr lang="fr-FR" sz="2400" b="1" dirty="0">
                <a:solidFill>
                  <a:srgbClr val="4F81BD"/>
                </a:solidFill>
              </a:rPr>
              <a:t> er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1667" y="2351510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</a:t>
            </a:r>
            <a:r>
              <a:rPr lang="fr-FR" sz="2400" i="1" dirty="0" err="1">
                <a:solidFill>
                  <a:srgbClr val="4F81BD"/>
                </a:solidFill>
              </a:rPr>
              <a:t>Zu</a:t>
            </a:r>
            <a:r>
              <a:rPr lang="fr-FR" sz="2400" i="1" dirty="0">
                <a:solidFill>
                  <a:srgbClr val="4F81BD"/>
                </a:solidFill>
              </a:rPr>
              <a:t> </a:t>
            </a:r>
            <a:r>
              <a:rPr lang="fr-FR" sz="2400" i="1" dirty="0" err="1">
                <a:solidFill>
                  <a:srgbClr val="4F81BD"/>
                </a:solidFill>
              </a:rPr>
              <a:t>Hause</a:t>
            </a:r>
            <a:r>
              <a:rPr lang="fr-FR" sz="2400" i="1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1667" y="2877622"/>
            <a:ext cx="35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Wer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kommt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zur</a:t>
            </a:r>
            <a:r>
              <a:rPr lang="fr-FR" sz="2400" b="1" dirty="0">
                <a:solidFill>
                  <a:srgbClr val="4F81BD"/>
                </a:solidFill>
              </a:rPr>
              <a:t> Party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1667" y="3358950"/>
            <a:ext cx="237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Seine </a:t>
            </a:r>
            <a:r>
              <a:rPr lang="fr-FR" sz="2400" i="1" dirty="0" err="1">
                <a:solidFill>
                  <a:srgbClr val="4F81BD"/>
                </a:solidFill>
              </a:rPr>
              <a:t>Freunde</a:t>
            </a:r>
            <a:r>
              <a:rPr lang="fr-FR" sz="2400" i="1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1667" y="3888110"/>
            <a:ext cx="320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Wer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kommt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nicht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1667" y="4349775"/>
            <a:ext cx="306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Tom (</a:t>
            </a:r>
            <a:r>
              <a:rPr lang="fr-FR" sz="2400" i="1" dirty="0" err="1">
                <a:solidFill>
                  <a:srgbClr val="4F81BD"/>
                </a:solidFill>
              </a:rPr>
              <a:t>und</a:t>
            </a:r>
            <a:r>
              <a:rPr lang="fr-FR" sz="2400" i="1" dirty="0">
                <a:solidFill>
                  <a:srgbClr val="4F81BD"/>
                </a:solidFill>
              </a:rPr>
              <a:t> David).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1667" y="4811440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Wer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kommt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später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1667" y="5234749"/>
            <a:ext cx="164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Jonas.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1667" y="5696419"/>
            <a:ext cx="401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Wann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fängt</a:t>
            </a:r>
            <a:r>
              <a:rPr lang="fr-FR" sz="2400" b="1" dirty="0">
                <a:solidFill>
                  <a:srgbClr val="4F81BD"/>
                </a:solidFill>
              </a:rPr>
              <a:t> die Party an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1667" y="6168677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Um </a:t>
            </a:r>
            <a:r>
              <a:rPr lang="fr-FR" sz="2400" i="1" dirty="0" err="1">
                <a:solidFill>
                  <a:srgbClr val="4F81BD"/>
                </a:solidFill>
              </a:rPr>
              <a:t>drei</a:t>
            </a:r>
            <a:r>
              <a:rPr lang="fr-FR" sz="2400" i="1" dirty="0">
                <a:solidFill>
                  <a:srgbClr val="4F81BD"/>
                </a:solidFill>
              </a:rPr>
              <a:t> </a:t>
            </a:r>
            <a:r>
              <a:rPr lang="fr-FR" sz="2400" i="1" dirty="0" err="1">
                <a:solidFill>
                  <a:srgbClr val="4F81BD"/>
                </a:solidFill>
              </a:rPr>
              <a:t>Uhr</a:t>
            </a:r>
            <a:r>
              <a:rPr lang="fr-FR" sz="2400" i="1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572000" y="831537"/>
            <a:ext cx="304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machen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sie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10807" y="1293177"/>
            <a:ext cx="4159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</a:t>
            </a:r>
            <a:r>
              <a:rPr lang="fr-FR" sz="2400" i="1" dirty="0" err="1">
                <a:solidFill>
                  <a:srgbClr val="4F81BD"/>
                </a:solidFill>
              </a:rPr>
              <a:t>Sie</a:t>
            </a:r>
            <a:r>
              <a:rPr lang="fr-FR" sz="2400" i="1" dirty="0">
                <a:solidFill>
                  <a:srgbClr val="4F81BD"/>
                </a:solidFill>
              </a:rPr>
              <a:t> </a:t>
            </a:r>
            <a:r>
              <a:rPr lang="fr-FR" sz="2400" i="1" dirty="0" err="1">
                <a:solidFill>
                  <a:srgbClr val="4F81BD"/>
                </a:solidFill>
              </a:rPr>
              <a:t>spielen</a:t>
            </a:r>
            <a:r>
              <a:rPr lang="fr-FR" sz="2400" i="1" dirty="0">
                <a:solidFill>
                  <a:srgbClr val="4F81BD"/>
                </a:solidFill>
              </a:rPr>
              <a:t> Billard, Pingpong </a:t>
            </a:r>
            <a:r>
              <a:rPr lang="fr-FR" sz="2400" i="1" dirty="0" err="1">
                <a:solidFill>
                  <a:srgbClr val="4F81BD"/>
                </a:solidFill>
              </a:rPr>
              <a:t>oder</a:t>
            </a:r>
            <a:r>
              <a:rPr lang="fr-FR" sz="2400" i="1" dirty="0">
                <a:solidFill>
                  <a:srgbClr val="4F81BD"/>
                </a:solidFill>
              </a:rPr>
              <a:t> </a:t>
            </a:r>
            <a:r>
              <a:rPr lang="fr-FR" sz="2400" i="1" dirty="0" err="1">
                <a:solidFill>
                  <a:srgbClr val="4F81BD"/>
                </a:solidFill>
              </a:rPr>
              <a:t>Tischfussball</a:t>
            </a:r>
            <a:r>
              <a:rPr lang="fr-FR" sz="2400" i="1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646087" y="2130772"/>
            <a:ext cx="28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essen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sie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46087" y="2646789"/>
            <a:ext cx="332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</a:t>
            </a:r>
            <a:r>
              <a:rPr lang="fr-FR" sz="2400" i="1" dirty="0" err="1">
                <a:solidFill>
                  <a:srgbClr val="4F81BD"/>
                </a:solidFill>
              </a:rPr>
              <a:t>Kuchen</a:t>
            </a:r>
            <a:r>
              <a:rPr lang="fr-FR" sz="2400" i="1" dirty="0">
                <a:solidFill>
                  <a:srgbClr val="4F81BD"/>
                </a:solidFill>
              </a:rPr>
              <a:t> (</a:t>
            </a:r>
            <a:r>
              <a:rPr lang="fr-FR" sz="2400" i="1" dirty="0" err="1">
                <a:solidFill>
                  <a:srgbClr val="4F81BD"/>
                </a:solidFill>
              </a:rPr>
              <a:t>und</a:t>
            </a:r>
            <a:r>
              <a:rPr lang="fr-FR" sz="2400" i="1" dirty="0">
                <a:solidFill>
                  <a:srgbClr val="4F81BD"/>
                </a:solidFill>
              </a:rPr>
              <a:t> Pizza).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46087" y="3129637"/>
            <a:ext cx="352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möchte</a:t>
            </a:r>
            <a:r>
              <a:rPr lang="fr-FR" sz="2400" b="1" dirty="0">
                <a:solidFill>
                  <a:srgbClr val="4F81BD"/>
                </a:solidFill>
              </a:rPr>
              <a:t> Noah </a:t>
            </a:r>
            <a:r>
              <a:rPr lang="fr-FR" sz="2400" b="1" dirty="0" err="1">
                <a:solidFill>
                  <a:srgbClr val="4F81BD"/>
                </a:solidFill>
              </a:rPr>
              <a:t>von</a:t>
            </a:r>
            <a:r>
              <a:rPr lang="fr-FR" sz="2400" b="1" dirty="0">
                <a:solidFill>
                  <a:srgbClr val="4F81BD"/>
                </a:solidFill>
              </a:rPr>
              <a:t> den </a:t>
            </a:r>
            <a:r>
              <a:rPr lang="fr-FR" sz="2400" b="1" dirty="0" err="1">
                <a:solidFill>
                  <a:srgbClr val="4F81BD"/>
                </a:solidFill>
              </a:rPr>
              <a:t>Eltern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46087" y="3981810"/>
            <a:ext cx="297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</a:t>
            </a:r>
            <a:r>
              <a:rPr lang="fr-FR" sz="2400" i="1" dirty="0" err="1">
                <a:solidFill>
                  <a:srgbClr val="4F81BD"/>
                </a:solidFill>
              </a:rPr>
              <a:t>Ein</a:t>
            </a:r>
            <a:r>
              <a:rPr lang="fr-FR" sz="2400" i="1" dirty="0">
                <a:solidFill>
                  <a:srgbClr val="4F81BD"/>
                </a:solidFill>
              </a:rPr>
              <a:t> </a:t>
            </a:r>
            <a:r>
              <a:rPr lang="fr-FR" sz="2400" i="1" dirty="0" err="1">
                <a:solidFill>
                  <a:srgbClr val="4F81BD"/>
                </a:solidFill>
              </a:rPr>
              <a:t>Computerspiel</a:t>
            </a:r>
            <a:r>
              <a:rPr lang="fr-FR" sz="2400" i="1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46087" y="4580607"/>
            <a:ext cx="374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Was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essen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sie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am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Abend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46087" y="5003916"/>
            <a:ext cx="224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Pizza</a:t>
            </a:r>
            <a:r>
              <a:rPr lang="fr-FR" sz="2400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646087" y="5465586"/>
            <a:ext cx="379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Wann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hört</a:t>
            </a:r>
            <a:r>
              <a:rPr lang="fr-FR" sz="2400" b="1" dirty="0">
                <a:solidFill>
                  <a:srgbClr val="4F81BD"/>
                </a:solidFill>
              </a:rPr>
              <a:t> die Party </a:t>
            </a:r>
            <a:r>
              <a:rPr lang="fr-FR" sz="2400" b="1" dirty="0" err="1">
                <a:solidFill>
                  <a:srgbClr val="4F81BD"/>
                </a:solidFill>
              </a:rPr>
              <a:t>auf</a:t>
            </a:r>
            <a:r>
              <a:rPr lang="fr-FR" sz="2400" b="1" dirty="0">
                <a:solidFill>
                  <a:srgbClr val="4F81BD"/>
                </a:solidFill>
              </a:rPr>
              <a:t> 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87458" y="5937844"/>
            <a:ext cx="267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F81BD"/>
                </a:solidFill>
              </a:rPr>
              <a:t>- Um </a:t>
            </a:r>
            <a:r>
              <a:rPr lang="fr-FR" sz="2400" i="1" dirty="0" err="1">
                <a:solidFill>
                  <a:srgbClr val="4F81BD"/>
                </a:solidFill>
              </a:rPr>
              <a:t>acht</a:t>
            </a:r>
            <a:r>
              <a:rPr lang="fr-FR" sz="2400" i="1" dirty="0">
                <a:solidFill>
                  <a:srgbClr val="4F81BD"/>
                </a:solidFill>
              </a:rPr>
              <a:t> </a:t>
            </a:r>
            <a:r>
              <a:rPr lang="fr-FR" sz="2400" i="1" dirty="0" err="1">
                <a:solidFill>
                  <a:srgbClr val="4F81BD"/>
                </a:solidFill>
              </a:rPr>
              <a:t>Uhr</a:t>
            </a:r>
            <a:r>
              <a:rPr lang="fr-FR" sz="2400" i="1" dirty="0">
                <a:solidFill>
                  <a:srgbClr val="4F81B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9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" grpId="0"/>
      <p:bldP spid="5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08.21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08" b="-9108"/>
          <a:stretch>
            <a:fillRect/>
          </a:stretch>
        </p:blipFill>
        <p:spPr>
          <a:xfrm>
            <a:off x="105833" y="685067"/>
            <a:ext cx="9038167" cy="5441098"/>
          </a:xfrm>
        </p:spPr>
      </p:pic>
      <p:sp>
        <p:nvSpPr>
          <p:cNvPr id="11" name="ZoneTexte 10"/>
          <p:cNvSpPr txBox="1"/>
          <p:nvPr/>
        </p:nvSpPr>
        <p:spPr>
          <a:xfrm>
            <a:off x="2943802" y="2588146"/>
            <a:ext cx="138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April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43802" y="2946895"/>
            <a:ext cx="119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Mai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18998" y="5041669"/>
            <a:ext cx="20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im</a:t>
            </a:r>
            <a:r>
              <a:rPr lang="fr-FR" sz="2400" b="1" dirty="0">
                <a:solidFill>
                  <a:srgbClr val="4F81BD"/>
                </a:solidFill>
              </a:rPr>
              <a:t> Sommer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27478" y="3907324"/>
            <a:ext cx="15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Juni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27478" y="4266073"/>
            <a:ext cx="111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Juli</a:t>
            </a:r>
            <a:endParaRPr lang="fr-FR" sz="2400" b="1" dirty="0">
              <a:solidFill>
                <a:srgbClr val="4F81B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27478" y="4608839"/>
            <a:ext cx="15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August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60583" y="3300449"/>
            <a:ext cx="204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im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Herbst</a:t>
            </a:r>
            <a:endParaRPr lang="fr-FR" sz="2400" b="1" dirty="0">
              <a:solidFill>
                <a:srgbClr val="4F81BD"/>
              </a:solidFill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11983" y="2230155"/>
            <a:ext cx="163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September</a:t>
            </a:r>
            <a:endParaRPr lang="fr-FR" sz="2400" b="1" dirty="0">
              <a:solidFill>
                <a:srgbClr val="4F81BD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69062" y="2639103"/>
            <a:ext cx="138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Oktober</a:t>
            </a:r>
            <a:endParaRPr lang="fr-FR" sz="2400" b="1" dirty="0">
              <a:solidFill>
                <a:srgbClr val="4F81BD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65116" y="2946895"/>
            <a:ext cx="155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November</a:t>
            </a:r>
            <a:endParaRPr lang="fr-FR" sz="2400" b="1" dirty="0">
              <a:solidFill>
                <a:srgbClr val="4F81BD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60583" y="5041669"/>
            <a:ext cx="19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  <a:cs typeface="Arial"/>
              </a:rPr>
              <a:t>im</a:t>
            </a:r>
            <a:r>
              <a:rPr lang="fr-FR" sz="2400" b="1" dirty="0">
                <a:solidFill>
                  <a:srgbClr val="4F81BD"/>
                </a:solidFill>
              </a:rPr>
              <a:t> Winter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69063" y="3907324"/>
            <a:ext cx="15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Dezember</a:t>
            </a:r>
            <a:endParaRPr lang="fr-FR" sz="2400" b="1" dirty="0">
              <a:solidFill>
                <a:srgbClr val="4F81BD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69063" y="4266073"/>
            <a:ext cx="148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Januar</a:t>
            </a:r>
            <a:endParaRPr lang="fr-FR" sz="2400" b="1" dirty="0">
              <a:solidFill>
                <a:srgbClr val="4F81BD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069062" y="4608839"/>
            <a:ext cx="137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Februar</a:t>
            </a:r>
            <a:endParaRPr lang="fr-FR" sz="24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pture d’écran 2018-10-04 à 08.40.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79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037668" y="825504"/>
            <a:ext cx="33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51506" y="1195926"/>
            <a:ext cx="3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X</a:t>
            </a:r>
          </a:p>
        </p:txBody>
      </p:sp>
      <p:pic>
        <p:nvPicPr>
          <p:cNvPr id="2" name="gk9_AB_Track_20_K04_U4a_1.mp3" descr="gk9_AB_Track_20_K04_U4a_1.mp3">
            <a:hlinkClick r:id="" action="ppaction://media"/>
            <a:extLst>
              <a:ext uri="{FF2B5EF4-FFF2-40B4-BE49-F238E27FC236}">
                <a16:creationId xmlns:a16="http://schemas.microsoft.com/office/drawing/2014/main" id="{33B2528F-71F2-AA42-9880-B925CB09E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3428" y="28596"/>
            <a:ext cx="812800" cy="812800"/>
          </a:xfrm>
          <a:prstGeom prst="rect">
            <a:avLst/>
          </a:prstGeom>
          <a:ln>
            <a:noFill/>
          </a:ln>
        </p:spPr>
      </p:pic>
      <p:pic>
        <p:nvPicPr>
          <p:cNvPr id="3" name="gk9_AB_Track_21_K04_U4a_2.mp3" descr="gk9_AB_Track_21_K04_U4a_2.mp3">
            <a:hlinkClick r:id="" action="ppaction://media"/>
            <a:extLst>
              <a:ext uri="{FF2B5EF4-FFF2-40B4-BE49-F238E27FC236}">
                <a16:creationId xmlns:a16="http://schemas.microsoft.com/office/drawing/2014/main" id="{B408D3A0-EB70-EC44-8B98-F988E474DC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37668" y="0"/>
            <a:ext cx="812800" cy="812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63F82C-AA63-5B44-8DC3-588C39061B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766" y="2326740"/>
            <a:ext cx="7886700" cy="1397000"/>
          </a:xfrm>
          <a:prstGeom prst="rect">
            <a:avLst/>
          </a:prstGeom>
        </p:spPr>
      </p:pic>
      <p:pic>
        <p:nvPicPr>
          <p:cNvPr id="6" name="gk9_AB_Track_22_K04_U4b.mp3" descr="gk9_AB_Track_22_K04_U4b.mp3">
            <a:hlinkClick r:id="" action="ppaction://media"/>
            <a:extLst>
              <a:ext uri="{FF2B5EF4-FFF2-40B4-BE49-F238E27FC236}">
                <a16:creationId xmlns:a16="http://schemas.microsoft.com/office/drawing/2014/main" id="{75EAAB80-E29C-4149-9BD2-92051EEACE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98702" y="2013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FE288-661C-7046-98C3-70AD38D4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2F3FA-636F-3C4B-BA22-088F3092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457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b="1" dirty="0" err="1">
                <a:solidFill>
                  <a:srgbClr val="4F81BD"/>
                </a:solidFill>
                <a:cs typeface="Arial"/>
              </a:rPr>
              <a:t>Wann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Nikolaus ? 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4F81BD"/>
                </a:solidFill>
                <a:cs typeface="Arial"/>
              </a:rPr>
              <a:t>Nikolaus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6.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Dezember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r>
              <a:rPr lang="fr-FR" b="1" dirty="0" err="1">
                <a:solidFill>
                  <a:srgbClr val="4F81BD"/>
                </a:solidFill>
                <a:cs typeface="Arial"/>
              </a:rPr>
              <a:t>Wann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Weihnachten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FR" b="1" dirty="0" err="1">
                <a:solidFill>
                  <a:srgbClr val="4F81BD"/>
                </a:solidFill>
                <a:cs typeface="Arial"/>
              </a:rPr>
              <a:t>Weihnachten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24./25.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Dezember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r>
              <a:rPr lang="fr-FR" b="1" dirty="0" err="1">
                <a:solidFill>
                  <a:srgbClr val="4F81BD"/>
                </a:solidFill>
                <a:cs typeface="Arial"/>
              </a:rPr>
              <a:t>Wann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Halloween ?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4F81BD"/>
                </a:solidFill>
                <a:cs typeface="Arial"/>
              </a:rPr>
              <a:t>Halloween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31.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Oktober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r>
              <a:rPr lang="fr-FR" b="1" dirty="0" err="1">
                <a:solidFill>
                  <a:srgbClr val="4F81BD"/>
                </a:solidFill>
                <a:cs typeface="Arial"/>
              </a:rPr>
              <a:t>Wann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Neujahr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?</a:t>
            </a:r>
          </a:p>
          <a:p>
            <a:r>
              <a:rPr lang="fr-FR" b="1" dirty="0" err="1">
                <a:solidFill>
                  <a:srgbClr val="4F81BD"/>
                </a:solidFill>
                <a:cs typeface="Arial"/>
              </a:rPr>
              <a:t>Neujahr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ist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 1. </a:t>
            </a:r>
            <a:r>
              <a:rPr lang="fr-FR" b="1" dirty="0" err="1">
                <a:solidFill>
                  <a:srgbClr val="4F81BD"/>
                </a:solidFill>
                <a:cs typeface="Arial"/>
              </a:rPr>
              <a:t>Januar</a:t>
            </a:r>
            <a:r>
              <a:rPr lang="fr-FR" b="1" dirty="0">
                <a:solidFill>
                  <a:srgbClr val="4F81BD"/>
                </a:solidFill>
                <a:cs typeface="Arial"/>
              </a:rPr>
              <a:t>.</a:t>
            </a:r>
            <a:endParaRPr lang="fr-FR" dirty="0"/>
          </a:p>
        </p:txBody>
      </p:sp>
      <p:pic>
        <p:nvPicPr>
          <p:cNvPr id="4" name="Image 3" descr="Capture d’écran 2018-10-04 à 08.43.09.png">
            <a:extLst>
              <a:ext uri="{FF2B5EF4-FFF2-40B4-BE49-F238E27FC236}">
                <a16:creationId xmlns:a16="http://schemas.microsoft.com/office/drawing/2014/main" id="{E05968FD-1483-1D4E-BE02-DCD2F3477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44"/>
            <a:ext cx="9144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472050" y="72109"/>
            <a:ext cx="4650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Liebe</a:t>
            </a:r>
            <a:r>
              <a:rPr lang="fr-FR" sz="2400" dirty="0"/>
              <a:t> Sofia,</a:t>
            </a:r>
          </a:p>
          <a:p>
            <a:pPr algn="just"/>
            <a:r>
              <a:rPr lang="fr-FR" sz="2400" dirty="0" err="1"/>
              <a:t>ich</a:t>
            </a:r>
            <a:r>
              <a:rPr lang="fr-FR" sz="2400" dirty="0"/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habe</a:t>
            </a:r>
            <a:r>
              <a:rPr lang="fr-FR" sz="2400" b="1" i="1" dirty="0"/>
              <a:t> </a:t>
            </a:r>
            <a:r>
              <a:rPr lang="fr-FR" sz="2400" dirty="0" err="1"/>
              <a:t>am</a:t>
            </a:r>
            <a:r>
              <a:rPr lang="fr-FR" sz="2400" dirty="0"/>
              <a:t> 25. Juni </a:t>
            </a:r>
            <a:r>
              <a:rPr lang="fr-FR" sz="2400" dirty="0" err="1"/>
              <a:t>Geburtstag</a:t>
            </a:r>
            <a:r>
              <a:rPr lang="fr-FR" sz="2400" dirty="0"/>
              <a:t>,     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ist</a:t>
            </a:r>
            <a:r>
              <a:rPr lang="fr-FR" sz="2400" dirty="0">
                <a:solidFill>
                  <a:srgbClr val="4F81BD"/>
                </a:solidFill>
              </a:rPr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ein</a:t>
            </a:r>
            <a:r>
              <a:rPr lang="fr-FR" sz="2400" dirty="0">
                <a:solidFill>
                  <a:srgbClr val="4F81BD"/>
                </a:solidFill>
              </a:rPr>
              <a:t> </a:t>
            </a:r>
            <a:r>
              <a:rPr lang="fr-FR" sz="2400" dirty="0" err="1"/>
              <a:t>Freitag</a:t>
            </a:r>
            <a:r>
              <a:rPr lang="fr-FR" sz="2400" dirty="0"/>
              <a:t>. </a:t>
            </a:r>
            <a:r>
              <a:rPr lang="fr-FR" sz="2400" dirty="0" err="1"/>
              <a:t>Ich</a:t>
            </a:r>
            <a:r>
              <a:rPr lang="fr-FR" sz="2400" dirty="0"/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lade</a:t>
            </a:r>
            <a:r>
              <a:rPr lang="fr-FR" sz="2400" dirty="0"/>
              <a:t> </a:t>
            </a:r>
            <a:r>
              <a:rPr lang="fr-FR" sz="2400" dirty="0" err="1"/>
              <a:t>dich</a:t>
            </a:r>
            <a:r>
              <a:rPr lang="fr-FR" sz="2400" dirty="0"/>
              <a:t> </a:t>
            </a:r>
            <a:r>
              <a:rPr lang="fr-FR" sz="2400" dirty="0" err="1"/>
              <a:t>herzlich</a:t>
            </a:r>
            <a:r>
              <a:rPr lang="fr-FR" sz="2400" dirty="0"/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ein</a:t>
            </a:r>
            <a:r>
              <a:rPr lang="fr-FR" sz="2400" dirty="0"/>
              <a:t> ! Die Party </a:t>
            </a:r>
            <a:r>
              <a:rPr lang="fr-FR" sz="2400" b="1" i="1" dirty="0" err="1">
                <a:solidFill>
                  <a:srgbClr val="4F81BD"/>
                </a:solidFill>
              </a:rPr>
              <a:t>fängt</a:t>
            </a:r>
            <a:r>
              <a:rPr lang="fr-FR" sz="2400" dirty="0">
                <a:solidFill>
                  <a:srgbClr val="4F81BD"/>
                </a:solidFill>
              </a:rPr>
              <a:t> </a:t>
            </a:r>
            <a:r>
              <a:rPr lang="fr-FR" sz="2400" dirty="0" err="1"/>
              <a:t>um</a:t>
            </a:r>
            <a:r>
              <a:rPr lang="fr-FR" sz="2400" dirty="0"/>
              <a:t> 15 </a:t>
            </a:r>
            <a:r>
              <a:rPr lang="fr-FR" sz="2400" dirty="0" err="1"/>
              <a:t>Uhr</a:t>
            </a:r>
            <a:r>
              <a:rPr lang="fr-FR" sz="2400" dirty="0"/>
              <a:t> </a:t>
            </a:r>
            <a:r>
              <a:rPr lang="fr-FR" sz="2400" b="1" i="1" dirty="0">
                <a:solidFill>
                  <a:srgbClr val="4F81BD"/>
                </a:solidFill>
              </a:rPr>
              <a:t>an</a:t>
            </a:r>
            <a:r>
              <a:rPr lang="fr-FR" sz="2400" dirty="0"/>
              <a:t>. </a:t>
            </a:r>
            <a:r>
              <a:rPr lang="fr-FR" sz="2400" dirty="0" err="1"/>
              <a:t>Wir</a:t>
            </a:r>
            <a:r>
              <a:rPr lang="fr-FR" sz="2400" dirty="0"/>
              <a:t> </a:t>
            </a:r>
            <a:r>
              <a:rPr lang="fr-FR" sz="2400" b="1" i="1" dirty="0" err="1">
                <a:solidFill>
                  <a:srgbClr val="4F81BD"/>
                </a:solidFill>
              </a:rPr>
              <a:t>feiern</a:t>
            </a:r>
            <a:r>
              <a:rPr lang="fr-FR" sz="2400" dirty="0">
                <a:solidFill>
                  <a:srgbClr val="4F81BD"/>
                </a:solidFill>
              </a:rPr>
              <a:t> </a:t>
            </a:r>
            <a:r>
              <a:rPr lang="fr-FR" sz="2400" dirty="0" err="1"/>
              <a:t>zu</a:t>
            </a:r>
            <a:r>
              <a:rPr lang="fr-FR" sz="2400" dirty="0"/>
              <a:t> </a:t>
            </a:r>
            <a:r>
              <a:rPr lang="fr-FR" sz="2400" dirty="0" err="1"/>
              <a:t>Hause</a:t>
            </a:r>
            <a:r>
              <a:rPr lang="fr-FR" sz="2400" dirty="0"/>
              <a:t>: </a:t>
            </a:r>
            <a:r>
              <a:rPr lang="fr-FR" sz="2400" dirty="0" err="1"/>
              <a:t>Birkenweg</a:t>
            </a:r>
            <a:r>
              <a:rPr lang="fr-FR" sz="2400" dirty="0"/>
              <a:t> 8. </a:t>
            </a:r>
            <a:r>
              <a:rPr lang="fr-FR" sz="2400" b="1" i="1" dirty="0" err="1">
                <a:solidFill>
                  <a:srgbClr val="4F81BD"/>
                </a:solidFill>
              </a:rPr>
              <a:t>Kommst</a:t>
            </a:r>
            <a:r>
              <a:rPr lang="fr-FR" sz="2400" dirty="0">
                <a:solidFill>
                  <a:srgbClr val="4F81BD"/>
                </a:solidFill>
              </a:rPr>
              <a:t> </a:t>
            </a:r>
            <a:r>
              <a:rPr lang="fr-FR" sz="2400" dirty="0"/>
              <a:t>du ?</a:t>
            </a:r>
          </a:p>
          <a:p>
            <a:pPr algn="just"/>
            <a:r>
              <a:rPr lang="fr-FR" sz="2400" dirty="0" err="1"/>
              <a:t>Deine</a:t>
            </a:r>
            <a:r>
              <a:rPr lang="fr-FR" sz="2400" dirty="0"/>
              <a:t> Anna</a:t>
            </a:r>
          </a:p>
        </p:txBody>
      </p:sp>
      <p:pic>
        <p:nvPicPr>
          <p:cNvPr id="2" name="Image 1" descr="Capture d’écran 2018-10-04 à 09.0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" y="2749765"/>
            <a:ext cx="6430177" cy="392972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25940" y="3593833"/>
            <a:ext cx="40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25633" y="4439918"/>
            <a:ext cx="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15788" y="4863235"/>
            <a:ext cx="38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15633" y="5276709"/>
            <a:ext cx="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25788" y="5700027"/>
            <a:ext cx="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7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5633" y="6133928"/>
            <a:ext cx="38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2</a:t>
            </a:r>
          </a:p>
        </p:txBody>
      </p:sp>
      <p:pic>
        <p:nvPicPr>
          <p:cNvPr id="3" name="Image 2" descr="Capture d’écran 2018-10-04 à 08.45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57409" cy="2296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0417" y="1153583"/>
            <a:ext cx="466655" cy="1416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005395" y="1153583"/>
            <a:ext cx="466655" cy="14164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005395" y="2749765"/>
            <a:ext cx="2734789" cy="1030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09.12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947" b="-50947"/>
          <a:stretch>
            <a:fillRect/>
          </a:stretch>
        </p:blipFill>
        <p:spPr>
          <a:xfrm>
            <a:off x="13453" y="1104714"/>
            <a:ext cx="9130547" cy="5021449"/>
          </a:xfrm>
        </p:spPr>
      </p:pic>
      <p:sp>
        <p:nvSpPr>
          <p:cNvPr id="5" name="ZoneTexte 4"/>
          <p:cNvSpPr txBox="1"/>
          <p:nvPr/>
        </p:nvSpPr>
        <p:spPr>
          <a:xfrm>
            <a:off x="3071802" y="3181784"/>
            <a:ext cx="580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Danke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für</a:t>
            </a:r>
            <a:r>
              <a:rPr lang="fr-FR" sz="2400" b="1" dirty="0">
                <a:solidFill>
                  <a:srgbClr val="4F81BD"/>
                </a:solidFill>
              </a:rPr>
              <a:t> die </a:t>
            </a:r>
            <a:r>
              <a:rPr lang="fr-FR" sz="2400" b="1" dirty="0" err="1">
                <a:solidFill>
                  <a:srgbClr val="4F81BD"/>
                </a:solidFill>
              </a:rPr>
              <a:t>Einladung</a:t>
            </a:r>
            <a:r>
              <a:rPr lang="fr-FR" sz="2400" b="1" dirty="0">
                <a:solidFill>
                  <a:srgbClr val="4F81BD"/>
                </a:solidFill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70840" y="3872953"/>
            <a:ext cx="451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Bis </a:t>
            </a:r>
            <a:r>
              <a:rPr lang="fr-FR" sz="2400" b="1" dirty="0" err="1">
                <a:solidFill>
                  <a:srgbClr val="4F81BD"/>
                </a:solidFill>
              </a:rPr>
              <a:t>Freitag</a:t>
            </a:r>
            <a:r>
              <a:rPr lang="fr-FR" sz="2400" b="1" dirty="0">
                <a:solidFill>
                  <a:srgbClr val="4F81BD"/>
                </a:solidFill>
              </a:rPr>
              <a:t>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71802" y="4221637"/>
            <a:ext cx="286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Liebe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Grüsse</a:t>
            </a:r>
            <a:endParaRPr lang="fr-FR" sz="2400" b="1" dirty="0">
              <a:solidFill>
                <a:srgbClr val="4F81B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01336" y="4607944"/>
            <a:ext cx="184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F81BD"/>
                </a:solidFill>
              </a:rPr>
              <a:t>Sofia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3074807" y="3186079"/>
            <a:ext cx="580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4F81BD"/>
                </a:solidFill>
              </a:rPr>
              <a:t>Danke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für</a:t>
            </a:r>
            <a:r>
              <a:rPr lang="fr-FR" sz="2400" b="1" dirty="0">
                <a:solidFill>
                  <a:srgbClr val="4F81BD"/>
                </a:solidFill>
              </a:rPr>
              <a:t> die </a:t>
            </a:r>
            <a:r>
              <a:rPr lang="fr-FR" sz="2400" b="1" dirty="0" err="1">
                <a:solidFill>
                  <a:srgbClr val="4F81BD"/>
                </a:solidFill>
              </a:rPr>
              <a:t>Einladung</a:t>
            </a:r>
            <a:r>
              <a:rPr lang="fr-FR" sz="2400" b="1" dirty="0">
                <a:solidFill>
                  <a:srgbClr val="4F81BD"/>
                </a:solidFill>
              </a:rPr>
              <a:t>. </a:t>
            </a:r>
            <a:r>
              <a:rPr lang="fr-FR" sz="2400" b="1" dirty="0" err="1">
                <a:solidFill>
                  <a:srgbClr val="4F81BD"/>
                </a:solidFill>
              </a:rPr>
              <a:t>Ich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komme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gern</a:t>
            </a:r>
            <a:r>
              <a:rPr lang="fr-FR" sz="2400" b="1" dirty="0">
                <a:solidFill>
                  <a:srgbClr val="4F81BD"/>
                </a:solidFill>
              </a:rPr>
              <a:t> </a:t>
            </a:r>
            <a:r>
              <a:rPr lang="fr-FR" sz="2400" b="1" dirty="0" err="1">
                <a:solidFill>
                  <a:srgbClr val="4F81BD"/>
                </a:solidFill>
              </a:rPr>
              <a:t>zur</a:t>
            </a:r>
            <a:r>
              <a:rPr lang="fr-FR" sz="2400" b="1" dirty="0">
                <a:solidFill>
                  <a:srgbClr val="4F81BD"/>
                </a:solidFill>
              </a:rPr>
              <a:t> Party.</a:t>
            </a:r>
          </a:p>
        </p:txBody>
      </p:sp>
    </p:spTree>
    <p:extLst>
      <p:ext uri="{BB962C8B-B14F-4D97-AF65-F5344CB8AC3E}">
        <p14:creationId xmlns:p14="http://schemas.microsoft.com/office/powerpoint/2010/main" val="7510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02085" y="2195348"/>
            <a:ext cx="1794956" cy="10238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7886" y="942301"/>
            <a:ext cx="87662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 err="1">
                <a:cs typeface="Arial"/>
              </a:rPr>
              <a:t>Fragen</a:t>
            </a:r>
            <a:r>
              <a:rPr lang="fr-FR" sz="2400" b="1" dirty="0">
                <a:cs typeface="Arial"/>
              </a:rPr>
              <a:t> : </a:t>
            </a:r>
          </a:p>
          <a:p>
            <a:pPr>
              <a:lnSpc>
                <a:spcPct val="120000"/>
              </a:lnSpc>
            </a:pP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gehe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Samstag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ins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Schwimmbad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Kommst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du mit ?</a:t>
            </a:r>
          </a:p>
          <a:p>
            <a:pPr>
              <a:lnSpc>
                <a:spcPct val="120000"/>
              </a:lnSpc>
            </a:pP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mache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Samstag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einen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Ausflug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Kommst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du mit ?</a:t>
            </a:r>
          </a:p>
          <a:p>
            <a:pPr>
              <a:lnSpc>
                <a:spcPct val="120000"/>
              </a:lnSpc>
            </a:pP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gehe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Samstag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ins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Kino.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Kommst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du mit ?</a:t>
            </a:r>
          </a:p>
          <a:p>
            <a:pPr>
              <a:lnSpc>
                <a:spcPct val="120000"/>
              </a:lnSpc>
            </a:pP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gehe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Samstag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zu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einem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Eishockeymatch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Kommst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du mit ?</a:t>
            </a:r>
          </a:p>
          <a:p>
            <a:pPr>
              <a:lnSpc>
                <a:spcPct val="120000"/>
              </a:lnSpc>
            </a:pP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fahre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am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Samstag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nach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Genf.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Kommst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du mit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2293" y="3627947"/>
            <a:ext cx="7453037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b="1" dirty="0" err="1">
                <a:cs typeface="Arial"/>
              </a:rPr>
              <a:t>Antworten</a:t>
            </a:r>
            <a:r>
              <a:rPr lang="fr-FR" sz="2400" b="1" dirty="0">
                <a:cs typeface="Arial"/>
              </a:rPr>
              <a:t> :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4F81BD"/>
                </a:solidFill>
                <a:cs typeface="Arial"/>
              </a:rPr>
              <a:t>Tut mir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leid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,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habe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keine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Zeit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,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muss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für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den Test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lernen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4F81BD"/>
                </a:solidFill>
                <a:cs typeface="Arial"/>
              </a:rPr>
              <a:t>Tut mir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leid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,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muss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Hausaufgaben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machen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4F81BD"/>
                </a:solidFill>
                <a:cs typeface="Arial"/>
              </a:rPr>
              <a:t>Tut mir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leid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,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muss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mein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Zimmer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sauber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machen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4F81BD"/>
                </a:solidFill>
                <a:cs typeface="Arial"/>
              </a:rPr>
              <a:t>Tut mir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leid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,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muss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babysitten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sz="2400" b="1" dirty="0">
                <a:solidFill>
                  <a:srgbClr val="4F81BD"/>
                </a:solidFill>
                <a:cs typeface="Arial"/>
              </a:rPr>
              <a:t>Tut mir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leid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,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ich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muss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zu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Hause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 </a:t>
            </a:r>
            <a:r>
              <a:rPr lang="fr-FR" sz="2400" b="1" dirty="0" err="1">
                <a:solidFill>
                  <a:srgbClr val="4F81BD"/>
                </a:solidFill>
                <a:cs typeface="Arial"/>
              </a:rPr>
              <a:t>helfen</a:t>
            </a:r>
            <a:r>
              <a:rPr lang="fr-FR" sz="2400" b="1" dirty="0">
                <a:solidFill>
                  <a:srgbClr val="4F81BD"/>
                </a:solidFill>
                <a:cs typeface="Arial"/>
              </a:rPr>
              <a:t>.</a:t>
            </a:r>
          </a:p>
        </p:txBody>
      </p:sp>
      <p:pic>
        <p:nvPicPr>
          <p:cNvPr id="10" name="Image 9" descr="Capture d’écran 2018-10-04 à 09.2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0" y="136791"/>
            <a:ext cx="8558696" cy="9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 descr="Capture d’écran 2018-10-04 à 09.22.46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r="-1829"/>
          <a:stretch>
            <a:fillRect/>
          </a:stretch>
        </p:blipFill>
        <p:spPr>
          <a:xfrm>
            <a:off x="-276833" y="222472"/>
            <a:ext cx="9769050" cy="5372601"/>
          </a:xfrm>
        </p:spPr>
      </p:pic>
      <p:sp>
        <p:nvSpPr>
          <p:cNvPr id="6" name="ZoneTexte 5"/>
          <p:cNvSpPr txBox="1"/>
          <p:nvPr/>
        </p:nvSpPr>
        <p:spPr>
          <a:xfrm>
            <a:off x="4584602" y="1623195"/>
            <a:ext cx="25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20252" y="3283532"/>
            <a:ext cx="2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X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3048287" y="3773571"/>
            <a:ext cx="131929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16781" y="4765330"/>
            <a:ext cx="103377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0909" y="346364"/>
            <a:ext cx="242455" cy="10044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0909" y="5264727"/>
            <a:ext cx="242455" cy="330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gk9_AB_Track_23_K04_U7a.mp3" descr="gk9_AB_Track_23_K04_U7a.mp3">
            <a:hlinkClick r:id="" action="ppaction://media"/>
            <a:extLst>
              <a:ext uri="{FF2B5EF4-FFF2-40B4-BE49-F238E27FC236}">
                <a16:creationId xmlns:a16="http://schemas.microsoft.com/office/drawing/2014/main" id="{001D4263-0085-3A49-BF9D-0130C53B5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8151" y="374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656</Words>
  <Application>Microsoft Macintosh PowerPoint</Application>
  <PresentationFormat>Affichage à l'écran (4:3)</PresentationFormat>
  <Paragraphs>165</Paragraphs>
  <Slides>20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 Marly</dc:creator>
  <cp:lastModifiedBy>Cuennet Marlyse</cp:lastModifiedBy>
  <cp:revision>50</cp:revision>
  <dcterms:created xsi:type="dcterms:W3CDTF">2018-10-03T12:00:43Z</dcterms:created>
  <dcterms:modified xsi:type="dcterms:W3CDTF">2020-06-30T11:11:15Z</dcterms:modified>
</cp:coreProperties>
</file>