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4" r:id="rId2"/>
    <p:sldId id="257" r:id="rId3"/>
    <p:sldId id="258" r:id="rId4"/>
    <p:sldId id="355" r:id="rId5"/>
    <p:sldId id="356" r:id="rId6"/>
    <p:sldId id="260" r:id="rId7"/>
    <p:sldId id="342" r:id="rId8"/>
    <p:sldId id="343" r:id="rId9"/>
    <p:sldId id="344" r:id="rId10"/>
    <p:sldId id="345" r:id="rId11"/>
    <p:sldId id="263" r:id="rId12"/>
    <p:sldId id="261" r:id="rId13"/>
    <p:sldId id="346" r:id="rId14"/>
    <p:sldId id="348" r:id="rId15"/>
    <p:sldId id="350" r:id="rId16"/>
    <p:sldId id="357" r:id="rId17"/>
    <p:sldId id="358" r:id="rId18"/>
    <p:sldId id="351" r:id="rId19"/>
    <p:sldId id="352" r:id="rId20"/>
    <p:sldId id="353" r:id="rId21"/>
    <p:sldId id="354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0EC"/>
    <a:srgbClr val="EAD9E7"/>
    <a:srgbClr val="DFC4D8"/>
    <a:srgbClr val="A60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0"/>
    <p:restoredTop sz="86574"/>
  </p:normalViewPr>
  <p:slideViewPr>
    <p:cSldViewPr snapToGrid="0" snapToObjects="1">
      <p:cViewPr varScale="1">
        <p:scale>
          <a:sx n="133" d="100"/>
          <a:sy n="133" d="100"/>
        </p:scale>
        <p:origin x="208" y="328"/>
      </p:cViewPr>
      <p:guideLst/>
    </p:cSldViewPr>
  </p:slideViewPr>
  <p:outlineViewPr>
    <p:cViewPr>
      <p:scale>
        <a:sx n="33" d="100"/>
        <a:sy n="33" d="100"/>
      </p:scale>
      <p:origin x="0" y="-2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6CE08-B796-504B-97C9-998255D2B411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BF19-B7D2-9045-B8B5-8A2FCFC0D1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20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KB47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32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99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16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12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186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223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35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09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BF19-B7D2-9045-B8B5-8A2FCFC0D1B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6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077943-2022-9942-B222-ADCF2FF15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D67E48-BF9D-B84E-9E0F-19FCCBD03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ABD5DC-4598-E94F-BEC3-546F945B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E6FCB3-51BD-D047-ACC5-28EDF8CE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5DF9B5-057C-514C-B0C4-A776693D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20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45A8C-AEEB-6E4F-A500-E7EF0749B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DF65E8-47B4-AD48-B356-3A1353E70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B9941F-75A0-9448-8ADD-8D877B77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0B23F8-2358-8340-93E3-245CA0F73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7ECC7-4C68-634C-B134-44C8312D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98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AA5BB9-C500-2445-B416-03CBC126D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3134A1-3CD9-3247-97A7-4A6DBCD97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3C9DCB-A2A8-B74C-8538-42317B72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AA5665-1744-A44A-86B1-B5CDD5D1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BA5AD-BD50-7445-AEAB-22E33827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69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B84AE-0F0D-1248-8742-0EAF90BB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3FD3A3-C950-3F48-918F-F4FEE149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44F25E-5BE0-FC42-BF0A-2E5DBA12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2DB81C-247C-2242-8707-9A508F3B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788F34-5FAB-B045-923B-8390AA8D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96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EFFA6-7979-604D-96C9-0ABEB13E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307605-006A-3844-A24E-CDD0E06C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C3C30-04D9-494D-A992-0FDB29B0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FE06D-8171-9F45-886A-A4617FCE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A4E84A-B05A-C34F-AF33-CE8EA644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65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AFF8C-2F74-1D46-B504-74E42C9A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69603B-D9FB-AD46-8FF2-73AC05B91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E9586E-1FEC-FA4A-9B95-74CC3338C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631ECC-71B8-6140-81EB-C6A72CAD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67373F-8418-3642-8350-525F8326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629C41-DA8C-1B4F-A47F-5C7774A2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40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D30D8-8BD9-E947-A064-4399AFAA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98D81F-EC0A-D144-9847-D9E2F40D0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690444-C4EE-C643-826E-4CA3B41CC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23BB95-63D2-734F-B2CB-99B08E10B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CC2BAF-5E7E-554B-AA9C-8942E8A1A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4542282-82DD-1B4A-A51B-EDFF57336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78A336-8706-EF4D-9054-2A29F62C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C468CBA-5BD2-214C-AEBC-96901B37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07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991A1-4EDA-C046-9979-31DA3CF7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9D29020-874C-0743-B8A3-CD51E4F0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14C773-7A9D-8140-ABDD-E6277507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740998-2C3A-8A4D-9A16-D044BDC0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38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987576-11A7-A345-B55A-AE6994B1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31D70A-F3F0-CB4C-947D-D126922F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0681D3-831A-C54C-9875-8324C5F8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08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D19C9-6F65-844F-B213-72399A0A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234681-3490-8144-A882-A7DFCC6E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11D1DC-A747-E94A-B553-5D754430C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42EF61-92C3-9B41-9F3E-0B4BE9E0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D1676D-9376-D648-9ECA-0F8AA4D8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0B0EDB-ECF3-094A-ADB0-AAACE56E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55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9C2CF-59EA-834D-A000-87A63F4A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AACD63-9EA1-A94A-9AE1-10B6DAE8C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1539CE-522F-C94F-8963-8532497A4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D4C123-313D-9549-AC9C-E94B958D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C1013D-043A-7B4E-A2BD-6882F183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1B56A2-0854-5D49-A265-56A5A8AE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2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97E5202-55D1-FF42-B365-39F9FA1B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511EE8-CB19-A34D-96E2-8B99F392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25E863-F8D2-D741-AE60-CE1ABB695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2AE6-B50B-5E43-BF68-AD85E3E6BB6F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09F2D2-7753-BC48-A3F6-FBD6894C7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56BE76-4DFB-CC4D-8764-C1DD50737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1F9E4-1E5C-F94D-AFC2-09E9DD0A63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69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3032B-5CF6-944E-AFB4-20560CD97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2715" y="2564179"/>
            <a:ext cx="7426570" cy="27229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 err="1"/>
              <a:t>Geni@l</a:t>
            </a:r>
            <a:r>
              <a:rPr lang="fr-FR" dirty="0"/>
              <a:t> </a:t>
            </a:r>
            <a:r>
              <a:rPr lang="fr-FR" dirty="0" err="1"/>
              <a:t>Klick</a:t>
            </a:r>
            <a:r>
              <a:rPr lang="fr-FR" dirty="0"/>
              <a:t> </a:t>
            </a:r>
          </a:p>
          <a:p>
            <a:pPr marL="0" indent="0" algn="ctr">
              <a:buNone/>
            </a:pPr>
            <a:r>
              <a:rPr lang="fr-FR" dirty="0"/>
              <a:t>Deutsch </a:t>
            </a:r>
            <a:r>
              <a:rPr lang="fr-FR" dirty="0" err="1"/>
              <a:t>für</a:t>
            </a:r>
            <a:r>
              <a:rPr lang="fr-FR" dirty="0"/>
              <a:t> die Romandie</a:t>
            </a:r>
          </a:p>
          <a:p>
            <a:pPr marL="0" indent="0" algn="ctr">
              <a:buNone/>
            </a:pPr>
            <a:r>
              <a:rPr lang="fr-FR" dirty="0" err="1"/>
              <a:t>Kursbuch</a:t>
            </a:r>
            <a:r>
              <a:rPr lang="fr-FR" dirty="0"/>
              <a:t> 10. </a:t>
            </a:r>
            <a:r>
              <a:rPr lang="fr-FR" dirty="0" err="1"/>
              <a:t>und</a:t>
            </a:r>
            <a:r>
              <a:rPr lang="fr-FR" dirty="0"/>
              <a:t> 11. </a:t>
            </a:r>
            <a:r>
              <a:rPr lang="fr-FR" dirty="0" err="1"/>
              <a:t>Klasse</a:t>
            </a:r>
            <a:endParaRPr lang="fr-FR" dirty="0"/>
          </a:p>
          <a:p>
            <a:pPr marL="0" indent="0" algn="ctr">
              <a:buNone/>
            </a:pPr>
            <a:r>
              <a:rPr lang="fr-FR" dirty="0"/>
              <a:t>Band 1</a:t>
            </a:r>
          </a:p>
          <a:p>
            <a:pPr marL="0" indent="0" algn="ctr">
              <a:buNone/>
            </a:pPr>
            <a:r>
              <a:rPr lang="fr-FR" sz="5000" b="1" dirty="0"/>
              <a:t>Plateau 2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D577AD-75BA-CF4A-8F03-FFF6677D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02" y="0"/>
            <a:ext cx="10390796" cy="15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51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6315DAD2-A065-0542-97D8-CA7F641CAA2D}"/>
              </a:ext>
            </a:extLst>
          </p:cNvPr>
          <p:cNvSpPr txBox="1"/>
          <p:nvPr/>
        </p:nvSpPr>
        <p:spPr>
          <a:xfrm>
            <a:off x="360684" y="843186"/>
            <a:ext cx="258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44B739-B689-E344-8981-2C0741086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676" y="3200388"/>
            <a:ext cx="6644640" cy="338651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07AD0A-B076-1042-B99E-A98A7DA7A3A3}"/>
              </a:ext>
            </a:extLst>
          </p:cNvPr>
          <p:cNvSpPr txBox="1"/>
          <p:nvPr/>
        </p:nvSpPr>
        <p:spPr>
          <a:xfrm>
            <a:off x="360684" y="271093"/>
            <a:ext cx="57098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5a </a:t>
            </a:r>
          </a:p>
          <a:p>
            <a:pPr marL="342900" indent="-342900">
              <a:buFontTx/>
              <a:buChar char="-"/>
            </a:pPr>
            <a:r>
              <a:rPr lang="fr-FR" sz="2400" b="1" dirty="0" err="1"/>
              <a:t>Wo</a:t>
            </a:r>
            <a:r>
              <a:rPr lang="fr-FR" sz="2400" b="1" dirty="0"/>
              <a:t> </a:t>
            </a:r>
            <a:r>
              <a:rPr lang="fr-FR" sz="2400" b="1" dirty="0" err="1"/>
              <a:t>wohnst</a:t>
            </a:r>
            <a:r>
              <a:rPr lang="fr-FR" sz="2400" b="1" dirty="0"/>
              <a:t> du?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– Du </a:t>
            </a:r>
            <a:r>
              <a:rPr lang="fr-FR" sz="2400" b="1" dirty="0" err="1">
                <a:solidFill>
                  <a:schemeClr val="accent1"/>
                </a:solidFill>
              </a:rPr>
              <a:t>möchtest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wissen</a:t>
            </a:r>
            <a:r>
              <a:rPr lang="fr-FR" sz="2400" b="1" dirty="0">
                <a:solidFill>
                  <a:schemeClr val="accent1"/>
                </a:solidFill>
              </a:rPr>
              <a:t>, …</a:t>
            </a:r>
            <a:endParaRPr lang="fr-FR" sz="2400" b="1" dirty="0"/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wohne</a:t>
            </a:r>
            <a:r>
              <a:rPr lang="fr-FR" sz="2400" b="1" dirty="0">
                <a:solidFill>
                  <a:schemeClr val="accent1"/>
                </a:solidFill>
              </a:rPr>
              <a:t>?	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Geburtstag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Englischlehrer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heisst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ob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morgen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zur</a:t>
            </a:r>
            <a:r>
              <a:rPr lang="fr-FR" sz="2400" b="1" dirty="0">
                <a:solidFill>
                  <a:schemeClr val="accent1"/>
                </a:solidFill>
              </a:rPr>
              <a:t> Party </a:t>
            </a:r>
            <a:r>
              <a:rPr lang="fr-FR" sz="2400" b="1" dirty="0" err="1">
                <a:solidFill>
                  <a:schemeClr val="accent1"/>
                </a:solidFill>
              </a:rPr>
              <a:t>komme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wohin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Sommer </a:t>
            </a:r>
            <a:r>
              <a:rPr lang="fr-FR" sz="2400" b="1" dirty="0" err="1">
                <a:solidFill>
                  <a:schemeClr val="accent1"/>
                </a:solidFill>
              </a:rPr>
              <a:t>fahre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sehr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gut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Wetter </a:t>
            </a:r>
            <a:r>
              <a:rPr lang="fr-FR" sz="2400" b="1" dirty="0" err="1">
                <a:solidFill>
                  <a:schemeClr val="accent1"/>
                </a:solidFill>
              </a:rPr>
              <a:t>heute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800100" lvl="1" indent="-342900">
              <a:buFontTx/>
              <a:buChar char="-"/>
            </a:pP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letzten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Urlaub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war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pPr marL="342900" indent="-342900">
              <a:buFontTx/>
              <a:buChar char="-"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KB_Track_02.31_P02_A5a">
            <a:hlinkClick r:id="" action="ppaction://media"/>
            <a:extLst>
              <a:ext uri="{FF2B5EF4-FFF2-40B4-BE49-F238E27FC236}">
                <a16:creationId xmlns:a16="http://schemas.microsoft.com/office/drawing/2014/main" id="{9D69F214-76CA-5441-A51D-EFB36B18A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0589" y="492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65AFF2B-9659-774B-AE46-21C6BE554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68" y="-3291"/>
            <a:ext cx="9925303" cy="68612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73D8CB-4537-9147-813E-F9B44176AF8F}"/>
              </a:ext>
            </a:extLst>
          </p:cNvPr>
          <p:cNvSpPr/>
          <p:nvPr/>
        </p:nvSpPr>
        <p:spPr>
          <a:xfrm>
            <a:off x="4097950" y="2510408"/>
            <a:ext cx="226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Antworten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KB_Track_02.32_P02_A6a">
            <a:hlinkClick r:id="" action="ppaction://media"/>
            <a:extLst>
              <a:ext uri="{FF2B5EF4-FFF2-40B4-BE49-F238E27FC236}">
                <a16:creationId xmlns:a16="http://schemas.microsoft.com/office/drawing/2014/main" id="{186045B1-D4C2-A045-8412-CCEC9419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6832" y="16976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0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AD0783-CA26-D346-8080-4317338B5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710" y="525839"/>
            <a:ext cx="10448290" cy="26999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66D71C-D732-6A4D-B2FE-C2B04162F0F4}"/>
              </a:ext>
            </a:extLst>
          </p:cNvPr>
          <p:cNvSpPr txBox="1"/>
          <p:nvPr/>
        </p:nvSpPr>
        <p:spPr>
          <a:xfrm>
            <a:off x="1743710" y="3429000"/>
            <a:ext cx="2826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>
                <a:solidFill>
                  <a:schemeClr val="accent1"/>
                </a:solidFill>
              </a:rPr>
              <a:t>Fussballreporter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/>
          </a:p>
          <a:p>
            <a:r>
              <a:rPr lang="fr-FR" sz="2400" b="1" dirty="0">
                <a:solidFill>
                  <a:srgbClr val="0070C0"/>
                </a:solidFill>
              </a:rPr>
              <a:t>2. Tante</a:t>
            </a:r>
            <a:r>
              <a:rPr lang="fr-FR" sz="2400" b="1" dirty="0"/>
              <a:t>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3. General</a:t>
            </a:r>
          </a:p>
        </p:txBody>
      </p:sp>
      <p:pic>
        <p:nvPicPr>
          <p:cNvPr id="2" name="gk10_11_Bd1_KB_Track_02.33_P02_A7a">
            <a:hlinkClick r:id="" action="ppaction://media"/>
            <a:extLst>
              <a:ext uri="{FF2B5EF4-FFF2-40B4-BE49-F238E27FC236}">
                <a16:creationId xmlns:a16="http://schemas.microsoft.com/office/drawing/2014/main" id="{C2ED482F-43FD-6048-A1E9-FB58AA9B0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8732" y="7228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548A338-DEC9-8042-A516-D0C892B5C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1035550"/>
            <a:ext cx="11623040" cy="478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1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B53189-3129-B644-9494-294D6857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7" y="896353"/>
            <a:ext cx="10526486" cy="56060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600" b="1" dirty="0" err="1"/>
              <a:t>Lösung</a:t>
            </a:r>
            <a:r>
              <a:rPr lang="fr-FR" sz="2600" b="1" dirty="0"/>
              <a:t>/</a:t>
            </a:r>
            <a:r>
              <a:rPr lang="fr-FR" sz="2600" b="1" dirty="0" err="1"/>
              <a:t>Lösungsvorschlag</a:t>
            </a:r>
            <a:r>
              <a:rPr lang="fr-FR" sz="2600" b="1" dirty="0"/>
              <a:t> </a:t>
            </a:r>
            <a:r>
              <a:rPr lang="fr-FR" sz="2600" b="1" dirty="0" err="1"/>
              <a:t>von</a:t>
            </a:r>
            <a:r>
              <a:rPr lang="fr-FR" sz="2600" b="1" dirty="0"/>
              <a:t> links </a:t>
            </a:r>
            <a:r>
              <a:rPr lang="fr-FR" sz="2600" b="1" dirty="0" err="1"/>
              <a:t>nach</a:t>
            </a:r>
            <a:r>
              <a:rPr lang="fr-FR" sz="2600" b="1" dirty="0"/>
              <a:t> </a:t>
            </a:r>
            <a:r>
              <a:rPr lang="fr-FR" sz="2600" b="1" dirty="0" err="1"/>
              <a:t>rechts</a:t>
            </a:r>
            <a:r>
              <a:rPr lang="fr-FR" sz="2600" b="1" dirty="0"/>
              <a:t>.</a:t>
            </a:r>
          </a:p>
          <a:p>
            <a:pPr marL="0" indent="0">
              <a:buNone/>
            </a:pPr>
            <a:endParaRPr lang="fr-FR" sz="2600" b="1" dirty="0"/>
          </a:p>
          <a:p>
            <a:pPr marL="0" indent="0">
              <a:buNone/>
            </a:pPr>
            <a:r>
              <a:rPr lang="fr-FR" sz="2600" b="1" dirty="0"/>
              <a:t>1. </a:t>
            </a:r>
            <a:r>
              <a:rPr lang="fr-FR" sz="2600" b="1" dirty="0" err="1"/>
              <a:t>Zeile</a:t>
            </a:r>
            <a:r>
              <a:rPr lang="fr-FR" sz="2600" b="1" dirty="0"/>
              <a:t>: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ein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Jeansladen</a:t>
            </a:r>
            <a:r>
              <a:rPr lang="fr-FR" sz="2600" b="1" dirty="0">
                <a:solidFill>
                  <a:schemeClr val="accent1"/>
                </a:solidFill>
              </a:rPr>
              <a:t> - </a:t>
            </a:r>
            <a:r>
              <a:rPr lang="fr-FR" sz="2600" b="1" dirty="0" err="1">
                <a:solidFill>
                  <a:schemeClr val="accent1"/>
                </a:solidFill>
              </a:rPr>
              <a:t>ein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Sportgeschäft</a:t>
            </a:r>
            <a:r>
              <a:rPr lang="fr-FR" sz="2600" b="1" dirty="0">
                <a:solidFill>
                  <a:schemeClr val="accent1"/>
                </a:solidFill>
              </a:rPr>
              <a:t> - </a:t>
            </a:r>
            <a:r>
              <a:rPr lang="fr-FR" sz="2600" b="1" dirty="0" err="1">
                <a:solidFill>
                  <a:schemeClr val="accent1"/>
                </a:solidFill>
              </a:rPr>
              <a:t>ein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Reisebüro</a:t>
            </a:r>
            <a:r>
              <a:rPr lang="fr-FR" sz="2600" b="1" dirty="0">
                <a:solidFill>
                  <a:schemeClr val="accent1"/>
                </a:solidFill>
              </a:rPr>
              <a:t> - </a:t>
            </a:r>
            <a:r>
              <a:rPr lang="fr-FR" sz="2600" b="1" dirty="0" err="1">
                <a:solidFill>
                  <a:schemeClr val="accent1"/>
                </a:solidFill>
              </a:rPr>
              <a:t>eine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Buchhandlung</a:t>
            </a:r>
            <a:r>
              <a:rPr lang="fr-FR" sz="2600" b="1" dirty="0">
                <a:solidFill>
                  <a:schemeClr val="accent1"/>
                </a:solidFill>
              </a:rPr>
              <a:t> - </a:t>
            </a:r>
            <a:r>
              <a:rPr lang="fr-FR" sz="2600" b="1" dirty="0" err="1">
                <a:solidFill>
                  <a:schemeClr val="accent1"/>
                </a:solidFill>
              </a:rPr>
              <a:t>eine</a:t>
            </a:r>
            <a:r>
              <a:rPr lang="fr-FR" sz="2600" b="1" dirty="0">
                <a:solidFill>
                  <a:schemeClr val="accent1"/>
                </a:solidFill>
              </a:rPr>
              <a:t> Media-Shop - </a:t>
            </a:r>
            <a:r>
              <a:rPr lang="fr-FR" sz="2600" b="1" dirty="0" err="1">
                <a:solidFill>
                  <a:schemeClr val="accent1"/>
                </a:solidFill>
              </a:rPr>
              <a:t>ein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Schugeschäft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eine</a:t>
            </a:r>
            <a:r>
              <a:rPr lang="fr-FR" sz="2600" b="1" dirty="0">
                <a:solidFill>
                  <a:schemeClr val="accent1"/>
                </a:solidFill>
              </a:rPr>
              <a:t> Boutique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4, S. 40/7a) 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Fussball</a:t>
            </a:r>
            <a:r>
              <a:rPr lang="fr-FR" sz="2600" b="1" dirty="0">
                <a:solidFill>
                  <a:schemeClr val="accent1"/>
                </a:solidFill>
              </a:rPr>
              <a:t> – Autos – </a:t>
            </a:r>
            <a:r>
              <a:rPr lang="fr-FR" sz="2600" b="1" dirty="0" err="1">
                <a:solidFill>
                  <a:schemeClr val="accent1"/>
                </a:solidFill>
              </a:rPr>
              <a:t>Currywurst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pünktlich</a:t>
            </a:r>
            <a:r>
              <a:rPr lang="fr-FR" sz="2600" b="1" dirty="0">
                <a:solidFill>
                  <a:schemeClr val="accent1"/>
                </a:solidFill>
              </a:rPr>
              <a:t> – Angela Merkel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1, S. 9/4a)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ausgeben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bekommen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kaufen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sparen</a:t>
            </a:r>
            <a:r>
              <a:rPr lang="fr-FR" sz="2600" b="1" dirty="0">
                <a:solidFill>
                  <a:schemeClr val="accent1"/>
                </a:solidFill>
              </a:rPr>
              <a:t>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7, S. 82)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fit sein – </a:t>
            </a:r>
            <a:r>
              <a:rPr lang="fr-FR" sz="2600" b="1" dirty="0" err="1">
                <a:solidFill>
                  <a:schemeClr val="accent1"/>
                </a:solidFill>
              </a:rPr>
              <a:t>abschalten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Spass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haben</a:t>
            </a:r>
            <a:r>
              <a:rPr lang="fr-FR" sz="2600" b="1" dirty="0">
                <a:solidFill>
                  <a:schemeClr val="accent1"/>
                </a:solidFill>
              </a:rPr>
              <a:t>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2, S. 20/5)</a:t>
            </a:r>
          </a:p>
          <a:p>
            <a:pPr marL="0" indent="0">
              <a:buNone/>
            </a:pPr>
            <a:endParaRPr lang="fr-FR" sz="2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fr-FR" sz="2600" b="1" dirty="0"/>
              <a:t>2. </a:t>
            </a:r>
            <a:r>
              <a:rPr lang="fr-FR" sz="2600" b="1" dirty="0" err="1"/>
              <a:t>Zeile</a:t>
            </a:r>
            <a:r>
              <a:rPr lang="fr-FR" sz="2600" b="1" dirty="0"/>
              <a:t>: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Simon </a:t>
            </a:r>
            <a:r>
              <a:rPr lang="fr-FR" sz="2600" b="1" dirty="0" err="1">
                <a:solidFill>
                  <a:schemeClr val="accent1"/>
                </a:solidFill>
              </a:rPr>
              <a:t>hat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Ärger</a:t>
            </a:r>
            <a:r>
              <a:rPr lang="fr-FR" sz="2600" b="1" dirty="0">
                <a:solidFill>
                  <a:schemeClr val="accent1"/>
                </a:solidFill>
              </a:rPr>
              <a:t> mit seiner </a:t>
            </a:r>
            <a:r>
              <a:rPr lang="fr-FR" sz="2600" b="1" dirty="0" err="1">
                <a:solidFill>
                  <a:schemeClr val="accent1"/>
                </a:solidFill>
              </a:rPr>
              <a:t>Mutter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seinem</a:t>
            </a:r>
            <a:r>
              <a:rPr lang="fr-FR" sz="2600" b="1" dirty="0">
                <a:solidFill>
                  <a:schemeClr val="accent1"/>
                </a:solidFill>
              </a:rPr>
              <a:t> Vater, seiner </a:t>
            </a:r>
            <a:r>
              <a:rPr lang="fr-FR" sz="2600" b="1" dirty="0" err="1">
                <a:solidFill>
                  <a:schemeClr val="accent1"/>
                </a:solidFill>
              </a:rPr>
              <a:t>Lehrerin</a:t>
            </a:r>
            <a:r>
              <a:rPr lang="fr-FR" sz="2600" b="1" dirty="0">
                <a:solidFill>
                  <a:schemeClr val="accent1"/>
                </a:solidFill>
              </a:rPr>
              <a:t>, Johannes </a:t>
            </a:r>
            <a:r>
              <a:rPr lang="fr-FR" sz="2600" b="1" dirty="0" err="1">
                <a:solidFill>
                  <a:schemeClr val="accent1"/>
                </a:solidFill>
              </a:rPr>
              <a:t>und</a:t>
            </a:r>
            <a:r>
              <a:rPr lang="fr-FR" sz="2600" b="1" dirty="0">
                <a:solidFill>
                  <a:schemeClr val="accent1"/>
                </a:solidFill>
              </a:rPr>
              <a:t> Lara.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3, S. 32/12, S. 33/14a)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Ball – </a:t>
            </a:r>
            <a:r>
              <a:rPr lang="fr-FR" sz="2600" b="1" dirty="0" err="1">
                <a:solidFill>
                  <a:schemeClr val="accent1"/>
                </a:solidFill>
              </a:rPr>
              <a:t>Fussballschuhe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Trikot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Stulpen</a:t>
            </a:r>
            <a:r>
              <a:rPr lang="fr-FR" sz="2600" b="1" dirty="0">
                <a:solidFill>
                  <a:schemeClr val="accent1"/>
                </a:solidFill>
              </a:rPr>
              <a:t>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2, S. 19/3)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Ich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kaufe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ein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neues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Fahrrad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wenn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ich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viel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Geld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habe</a:t>
            </a:r>
            <a:r>
              <a:rPr lang="fr-FR" sz="2600" b="1" dirty="0">
                <a:solidFill>
                  <a:schemeClr val="accent1"/>
                </a:solidFill>
              </a:rPr>
              <a:t>.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3, S. 29/6b)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Camp </a:t>
            </a:r>
            <a:r>
              <a:rPr lang="fr-FR" sz="2600" b="1" dirty="0" err="1">
                <a:solidFill>
                  <a:schemeClr val="accent1"/>
                </a:solidFill>
              </a:rPr>
              <a:t>Nou</a:t>
            </a:r>
            <a:r>
              <a:rPr lang="fr-FR" sz="2600" b="1" dirty="0">
                <a:solidFill>
                  <a:schemeClr val="accent1"/>
                </a:solidFill>
              </a:rPr>
              <a:t> – der </a:t>
            </a:r>
            <a:r>
              <a:rPr lang="fr-FR" sz="2600" b="1" dirty="0" err="1">
                <a:solidFill>
                  <a:schemeClr val="accent1"/>
                </a:solidFill>
              </a:rPr>
              <a:t>Federball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2, S.22/8a)</a:t>
            </a:r>
            <a:endParaRPr lang="fr-FR" sz="26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104085-D24F-DD4E-8E7E-1C7669CE97AD}"/>
              </a:ext>
            </a:extLst>
          </p:cNvPr>
          <p:cNvSpPr txBox="1">
            <a:spLocks/>
          </p:cNvSpPr>
          <p:nvPr/>
        </p:nvSpPr>
        <p:spPr>
          <a:xfrm>
            <a:off x="344658" y="478418"/>
            <a:ext cx="10323342" cy="92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8D37C4-D256-094D-914C-7A3934CA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10" y="1"/>
            <a:ext cx="6417310" cy="8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B53189-3129-B644-9494-294D6857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7" y="896353"/>
            <a:ext cx="10526486" cy="560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err="1"/>
              <a:t>Lösung</a:t>
            </a:r>
            <a:r>
              <a:rPr lang="fr-FR" sz="2400" b="1" dirty="0"/>
              <a:t>/</a:t>
            </a:r>
            <a:r>
              <a:rPr lang="fr-FR" sz="2400" b="1" dirty="0" err="1"/>
              <a:t>Lösungsvorschlag</a:t>
            </a:r>
            <a:r>
              <a:rPr lang="fr-FR" sz="2400" b="1" dirty="0"/>
              <a:t> </a:t>
            </a:r>
            <a:r>
              <a:rPr lang="fr-FR" sz="2400" b="1" dirty="0" err="1"/>
              <a:t>von</a:t>
            </a:r>
            <a:r>
              <a:rPr lang="fr-FR" sz="2400" b="1" dirty="0"/>
              <a:t> links </a:t>
            </a:r>
            <a:r>
              <a:rPr lang="fr-FR" sz="2400" b="1" dirty="0" err="1"/>
              <a:t>nach</a:t>
            </a:r>
            <a:r>
              <a:rPr lang="fr-FR" sz="2400" b="1" dirty="0"/>
              <a:t> </a:t>
            </a:r>
            <a:r>
              <a:rPr lang="fr-FR" sz="2400" b="1" dirty="0" err="1"/>
              <a:t>rechts</a:t>
            </a:r>
            <a:r>
              <a:rPr lang="fr-FR" sz="2400" b="1" dirty="0"/>
              <a:t>.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2400" b="1" dirty="0"/>
              <a:t>3. </a:t>
            </a:r>
            <a:r>
              <a:rPr lang="fr-FR" sz="2400" b="1" dirty="0" err="1"/>
              <a:t>Zeile</a:t>
            </a:r>
            <a:r>
              <a:rPr lang="fr-FR" sz="2400" b="1" dirty="0"/>
              <a:t>: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Billy: in </a:t>
            </a:r>
            <a:r>
              <a:rPr lang="fr-FR" sz="2400" b="1" dirty="0" err="1">
                <a:solidFill>
                  <a:schemeClr val="accent1"/>
                </a:solidFill>
              </a:rPr>
              <a:t>Nordengland</a:t>
            </a:r>
            <a:r>
              <a:rPr lang="fr-FR" sz="2400" b="1" dirty="0">
                <a:solidFill>
                  <a:schemeClr val="accent1"/>
                </a:solidFill>
              </a:rPr>
              <a:t> – Jamal: in Indien – </a:t>
            </a:r>
            <a:r>
              <a:rPr lang="fr-FR" sz="2400" b="1" dirty="0" err="1">
                <a:solidFill>
                  <a:schemeClr val="accent1"/>
                </a:solidFill>
              </a:rPr>
              <a:t>Bettany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Hawaii (</a:t>
            </a:r>
            <a:r>
              <a:rPr lang="fr-FR" sz="2400" b="1" dirty="0" err="1">
                <a:solidFill>
                  <a:schemeClr val="accent1"/>
                </a:solidFill>
              </a:rPr>
              <a:t>Kap</a:t>
            </a:r>
            <a:r>
              <a:rPr lang="fr-FR" sz="2400" b="1" dirty="0">
                <a:solidFill>
                  <a:schemeClr val="accent1"/>
                </a:solidFill>
              </a:rPr>
              <a:t>. 8, S. 86/5a)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Er/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trägt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blaue</a:t>
            </a:r>
            <a:r>
              <a:rPr lang="fr-FR" sz="2400" b="1" dirty="0">
                <a:solidFill>
                  <a:schemeClr val="accent1"/>
                </a:solidFill>
              </a:rPr>
              <a:t> Jeans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weisses</a:t>
            </a:r>
            <a:r>
              <a:rPr lang="fr-FR" sz="2400" b="1" dirty="0">
                <a:solidFill>
                  <a:schemeClr val="accent1"/>
                </a:solidFill>
              </a:rPr>
              <a:t> T-Shirt. / Seine/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r>
              <a:rPr lang="fr-FR" sz="2400" b="1" dirty="0">
                <a:solidFill>
                  <a:schemeClr val="accent1"/>
                </a:solidFill>
              </a:rPr>
              <a:t> Jeans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blau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sein/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T-Shirt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weiss</a:t>
            </a:r>
            <a:r>
              <a:rPr lang="fr-FR" sz="2400" b="1" dirty="0">
                <a:solidFill>
                  <a:schemeClr val="accent1"/>
                </a:solidFill>
              </a:rPr>
              <a:t>. (</a:t>
            </a:r>
            <a:r>
              <a:rPr lang="fr-FR" sz="2400" b="1" dirty="0" err="1">
                <a:solidFill>
                  <a:schemeClr val="accent1"/>
                </a:solidFill>
              </a:rPr>
              <a:t>Kap</a:t>
            </a:r>
            <a:r>
              <a:rPr lang="fr-FR" sz="2400" b="1" dirty="0">
                <a:solidFill>
                  <a:schemeClr val="accent1"/>
                </a:solidFill>
              </a:rPr>
              <a:t>. 4, S. 39/6, S. 42/11b, S. 46)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Tomaten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Karotten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Kartoffeln</a:t>
            </a:r>
            <a:r>
              <a:rPr lang="fr-FR" sz="2400" b="1" dirty="0">
                <a:solidFill>
                  <a:schemeClr val="accent1"/>
                </a:solidFill>
              </a:rPr>
              <a:t> … (</a:t>
            </a:r>
            <a:r>
              <a:rPr lang="fr-FR" sz="2400" b="1" dirty="0" err="1">
                <a:solidFill>
                  <a:schemeClr val="accent1"/>
                </a:solidFill>
              </a:rPr>
              <a:t>Kap</a:t>
            </a:r>
            <a:r>
              <a:rPr lang="fr-FR" sz="2400" b="1" dirty="0">
                <a:solidFill>
                  <a:schemeClr val="accent1"/>
                </a:solidFill>
              </a:rPr>
              <a:t>. 5, S. 53/1, S. 62)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Im </a:t>
            </a:r>
            <a:r>
              <a:rPr lang="fr-FR" sz="2400" b="1" dirty="0" err="1">
                <a:solidFill>
                  <a:schemeClr val="accent1"/>
                </a:solidFill>
              </a:rPr>
              <a:t>Koffer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grüner</a:t>
            </a:r>
            <a:r>
              <a:rPr lang="fr-FR" sz="2400" b="1" dirty="0">
                <a:solidFill>
                  <a:schemeClr val="accent1"/>
                </a:solidFill>
              </a:rPr>
              <a:t> Pullover,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blauer</a:t>
            </a:r>
            <a:r>
              <a:rPr lang="fr-FR" sz="2400" b="1" dirty="0">
                <a:solidFill>
                  <a:schemeClr val="accent1"/>
                </a:solidFill>
              </a:rPr>
              <a:t> Rock,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rote </a:t>
            </a:r>
            <a:r>
              <a:rPr lang="fr-FR" sz="2400" b="1" dirty="0" err="1">
                <a:solidFill>
                  <a:schemeClr val="accent1"/>
                </a:solidFill>
              </a:rPr>
              <a:t>Mütze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schwarze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Schuhe</a:t>
            </a:r>
            <a:r>
              <a:rPr lang="fr-FR" sz="2400" b="1" dirty="0">
                <a:solidFill>
                  <a:schemeClr val="accent1"/>
                </a:solidFill>
              </a:rPr>
              <a:t> … /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Pullover,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Rock,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Mütze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Bluse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Schal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Kleid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Schuhe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Kette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Jacke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Jeans. (</a:t>
            </a:r>
            <a:r>
              <a:rPr lang="fr-FR" sz="2400" b="1" dirty="0" err="1">
                <a:solidFill>
                  <a:schemeClr val="accent1"/>
                </a:solidFill>
              </a:rPr>
              <a:t>Kap</a:t>
            </a:r>
            <a:r>
              <a:rPr lang="fr-FR" sz="2400" b="1" dirty="0">
                <a:solidFill>
                  <a:schemeClr val="accent1"/>
                </a:solidFill>
              </a:rPr>
              <a:t>. 4, S. 46)</a:t>
            </a: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104085-D24F-DD4E-8E7E-1C7669CE97AD}"/>
              </a:ext>
            </a:extLst>
          </p:cNvPr>
          <p:cNvSpPr txBox="1">
            <a:spLocks/>
          </p:cNvSpPr>
          <p:nvPr/>
        </p:nvSpPr>
        <p:spPr>
          <a:xfrm>
            <a:off x="344658" y="478418"/>
            <a:ext cx="10323342" cy="92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8D37C4-D256-094D-914C-7A3934CA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10" y="1"/>
            <a:ext cx="6417310" cy="8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B53189-3129-B644-9494-294D6857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7" y="896353"/>
            <a:ext cx="10526486" cy="56060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 err="1"/>
              <a:t>Lösung</a:t>
            </a:r>
            <a:r>
              <a:rPr lang="fr-FR" sz="2400" b="1" dirty="0"/>
              <a:t>/</a:t>
            </a:r>
            <a:r>
              <a:rPr lang="fr-FR" sz="2400" b="1" dirty="0" err="1"/>
              <a:t>Lösungsvorschlag</a:t>
            </a:r>
            <a:r>
              <a:rPr lang="fr-FR" sz="2400" b="1" dirty="0"/>
              <a:t> </a:t>
            </a:r>
            <a:r>
              <a:rPr lang="fr-FR" sz="2400" b="1" dirty="0" err="1"/>
              <a:t>von</a:t>
            </a:r>
            <a:r>
              <a:rPr lang="fr-FR" sz="2400" b="1" dirty="0"/>
              <a:t> links </a:t>
            </a:r>
            <a:r>
              <a:rPr lang="fr-FR" sz="2400" b="1" dirty="0" err="1"/>
              <a:t>nach</a:t>
            </a:r>
            <a:r>
              <a:rPr lang="fr-FR" sz="2400" b="1" dirty="0"/>
              <a:t> </a:t>
            </a:r>
            <a:r>
              <a:rPr lang="fr-FR" sz="2400" b="1" dirty="0" err="1"/>
              <a:t>rechts</a:t>
            </a:r>
            <a:r>
              <a:rPr lang="fr-FR" sz="2400" b="1" dirty="0"/>
              <a:t>.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2600" b="1" dirty="0"/>
              <a:t>4. </a:t>
            </a:r>
            <a:r>
              <a:rPr lang="fr-FR" sz="2600" b="1" dirty="0" err="1"/>
              <a:t>Zeile</a:t>
            </a:r>
            <a:r>
              <a:rPr lang="fr-FR" sz="2600" b="1" dirty="0"/>
              <a:t>: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Am </a:t>
            </a:r>
            <a:r>
              <a:rPr lang="fr-FR" sz="2600" b="1" dirty="0" err="1">
                <a:solidFill>
                  <a:schemeClr val="accent1"/>
                </a:solidFill>
              </a:rPr>
              <a:t>Nachmittag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Gäste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einladen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Kaffee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trinken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Kuchen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essen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5, S. 60/13b)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Mehl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Zucker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Eier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Milch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5, S. 59/11b)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zu</a:t>
            </a:r>
            <a:r>
              <a:rPr lang="fr-FR" sz="2600" b="1" dirty="0">
                <a:solidFill>
                  <a:schemeClr val="accent1"/>
                </a:solidFill>
              </a:rPr>
              <a:t> – in der – </a:t>
            </a:r>
            <a:r>
              <a:rPr lang="fr-FR" sz="2600" b="1" dirty="0" err="1">
                <a:solidFill>
                  <a:schemeClr val="accent1"/>
                </a:solidFill>
              </a:rPr>
              <a:t>bei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5, S. 55/5b)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Biologie </a:t>
            </a:r>
            <a:r>
              <a:rPr lang="fr-FR" sz="2600" b="1" dirty="0" err="1">
                <a:solidFill>
                  <a:schemeClr val="accent1"/>
                </a:solidFill>
              </a:rPr>
              <a:t>und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Mathe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6, S. 66/8b)</a:t>
            </a: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600" b="1" dirty="0"/>
              <a:t>5. </a:t>
            </a:r>
            <a:r>
              <a:rPr lang="fr-FR" sz="2600" b="1" dirty="0" err="1"/>
              <a:t>Zeile</a:t>
            </a:r>
            <a:r>
              <a:rPr lang="fr-FR" sz="2600" b="1" dirty="0"/>
              <a:t>: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spannend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romantisch</a:t>
            </a:r>
            <a:r>
              <a:rPr lang="fr-FR" sz="2600" b="1" dirty="0">
                <a:solidFill>
                  <a:schemeClr val="accent1"/>
                </a:solidFill>
              </a:rPr>
              <a:t> - </a:t>
            </a:r>
            <a:r>
              <a:rPr lang="fr-FR" sz="2600" b="1" dirty="0" err="1">
                <a:solidFill>
                  <a:schemeClr val="accent1"/>
                </a:solidFill>
              </a:rPr>
              <a:t>lustig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6, S. 63/1b)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wollte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durfte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musste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6, S. 71/16c)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Für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Süssigkeiten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für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mein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Handy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für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Kinokarten</a:t>
            </a:r>
            <a:r>
              <a:rPr lang="fr-FR" sz="2600" b="1" dirty="0">
                <a:solidFill>
                  <a:schemeClr val="accent1"/>
                </a:solidFill>
              </a:rPr>
              <a:t>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7, S. 74/3, 4)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die </a:t>
            </a:r>
            <a:r>
              <a:rPr lang="fr-FR" sz="2600" b="1" dirty="0" err="1">
                <a:solidFill>
                  <a:schemeClr val="accent1"/>
                </a:solidFill>
              </a:rPr>
              <a:t>Augen</a:t>
            </a:r>
            <a:r>
              <a:rPr lang="fr-FR" sz="2600" b="1" dirty="0">
                <a:solidFill>
                  <a:schemeClr val="accent1"/>
                </a:solidFill>
              </a:rPr>
              <a:t> – der </a:t>
            </a:r>
            <a:r>
              <a:rPr lang="fr-FR" sz="2600" b="1" dirty="0" err="1">
                <a:solidFill>
                  <a:schemeClr val="accent1"/>
                </a:solidFill>
              </a:rPr>
              <a:t>Kopf</a:t>
            </a:r>
            <a:r>
              <a:rPr lang="fr-FR" sz="2600" b="1" dirty="0">
                <a:solidFill>
                  <a:schemeClr val="accent1"/>
                </a:solidFill>
              </a:rPr>
              <a:t> – der </a:t>
            </a:r>
            <a:r>
              <a:rPr lang="fr-FR" sz="2600" b="1" dirty="0" err="1">
                <a:solidFill>
                  <a:schemeClr val="accent1"/>
                </a:solidFill>
              </a:rPr>
              <a:t>Rücken</a:t>
            </a:r>
            <a:r>
              <a:rPr lang="fr-FR" sz="2600" b="1" dirty="0">
                <a:solidFill>
                  <a:schemeClr val="accent1"/>
                </a:solidFill>
              </a:rPr>
              <a:t> – die Arme – die Beine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8, S. 89/9)</a:t>
            </a: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104085-D24F-DD4E-8E7E-1C7669CE97AD}"/>
              </a:ext>
            </a:extLst>
          </p:cNvPr>
          <p:cNvSpPr txBox="1">
            <a:spLocks/>
          </p:cNvSpPr>
          <p:nvPr/>
        </p:nvSpPr>
        <p:spPr>
          <a:xfrm>
            <a:off x="344658" y="478418"/>
            <a:ext cx="10323342" cy="92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8D37C4-D256-094D-914C-7A3934CA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10" y="1"/>
            <a:ext cx="6417310" cy="8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B53189-3129-B644-9494-294D6857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7" y="896353"/>
            <a:ext cx="10526486" cy="56060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 err="1"/>
              <a:t>Lösung</a:t>
            </a:r>
            <a:r>
              <a:rPr lang="fr-FR" sz="2400" b="1" dirty="0"/>
              <a:t>/</a:t>
            </a:r>
            <a:r>
              <a:rPr lang="fr-FR" sz="2400" b="1" dirty="0" err="1"/>
              <a:t>Lösungsvorschlag</a:t>
            </a:r>
            <a:r>
              <a:rPr lang="fr-FR" sz="2400" b="1" dirty="0"/>
              <a:t> </a:t>
            </a:r>
            <a:r>
              <a:rPr lang="fr-FR" sz="2400" b="1" dirty="0" err="1"/>
              <a:t>von</a:t>
            </a:r>
            <a:r>
              <a:rPr lang="fr-FR" sz="2400" b="1" dirty="0"/>
              <a:t> links </a:t>
            </a:r>
            <a:r>
              <a:rPr lang="fr-FR" sz="2400" b="1" dirty="0" err="1"/>
              <a:t>nach</a:t>
            </a:r>
            <a:r>
              <a:rPr lang="fr-FR" sz="2400" b="1" dirty="0"/>
              <a:t> </a:t>
            </a:r>
            <a:r>
              <a:rPr lang="fr-FR" sz="2400" b="1" dirty="0" err="1"/>
              <a:t>rechts</a:t>
            </a:r>
            <a:r>
              <a:rPr lang="fr-FR" sz="2400" b="1" dirty="0"/>
              <a:t>.</a:t>
            </a:r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2600" b="1" dirty="0"/>
              <a:t>6. </a:t>
            </a:r>
            <a:r>
              <a:rPr lang="fr-FR" sz="2600" b="1" dirty="0" err="1"/>
              <a:t>Zeile</a:t>
            </a:r>
            <a:r>
              <a:rPr lang="fr-FR" sz="2600" b="1" dirty="0"/>
              <a:t>: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500 </a:t>
            </a:r>
            <a:r>
              <a:rPr lang="fr-FR" sz="2600" b="1" dirty="0" err="1">
                <a:solidFill>
                  <a:schemeClr val="accent1"/>
                </a:solidFill>
              </a:rPr>
              <a:t>Goldmünzen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6, S. 67/10, S. 68/12)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die </a:t>
            </a:r>
            <a:r>
              <a:rPr lang="fr-FR" sz="2600" b="1" dirty="0" err="1">
                <a:solidFill>
                  <a:schemeClr val="accent1"/>
                </a:solidFill>
              </a:rPr>
              <a:t>Gastfamilie</a:t>
            </a:r>
            <a:r>
              <a:rPr lang="fr-FR" sz="2600" b="1" dirty="0">
                <a:solidFill>
                  <a:schemeClr val="accent1"/>
                </a:solidFill>
              </a:rPr>
              <a:t> – der </a:t>
            </a:r>
            <a:r>
              <a:rPr lang="fr-FR" sz="2600" b="1" dirty="0" err="1">
                <a:solidFill>
                  <a:schemeClr val="accent1"/>
                </a:solidFill>
              </a:rPr>
              <a:t>Austauschpartner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das</a:t>
            </a:r>
            <a:r>
              <a:rPr lang="fr-FR" sz="2600" b="1" dirty="0">
                <a:solidFill>
                  <a:schemeClr val="accent1"/>
                </a:solidFill>
              </a:rPr>
              <a:t> Zimmer </a:t>
            </a:r>
            <a:r>
              <a:rPr lang="fr-FR" sz="2600" b="1" dirty="0" err="1">
                <a:solidFill>
                  <a:schemeClr val="accent1"/>
                </a:solidFill>
              </a:rPr>
              <a:t>teilen</a:t>
            </a:r>
            <a:r>
              <a:rPr lang="fr-FR" sz="2600" b="1" dirty="0">
                <a:solidFill>
                  <a:schemeClr val="accent1"/>
                </a:solidFill>
              </a:rPr>
              <a:t> …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1, S. 10-13)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fünf</a:t>
            </a:r>
            <a:r>
              <a:rPr lang="fr-FR" sz="2600" b="1" dirty="0">
                <a:solidFill>
                  <a:schemeClr val="accent1"/>
                </a:solidFill>
              </a:rPr>
              <a:t> Tage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7, S. 77/8c)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Welchen</a:t>
            </a:r>
            <a:r>
              <a:rPr lang="fr-FR" sz="2600" b="1" dirty="0">
                <a:solidFill>
                  <a:schemeClr val="accent1"/>
                </a:solidFill>
              </a:rPr>
              <a:t> – Welche - Welche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6, S. 65/5a)</a:t>
            </a: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2600" b="1" dirty="0"/>
              <a:t>7. </a:t>
            </a:r>
            <a:r>
              <a:rPr lang="fr-FR" sz="2600" b="1" dirty="0" err="1"/>
              <a:t>Zeile</a:t>
            </a:r>
            <a:r>
              <a:rPr lang="fr-FR" sz="2600" b="1" dirty="0"/>
              <a:t>: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in der Schweiz, in </a:t>
            </a:r>
            <a:r>
              <a:rPr lang="fr-FR" sz="2600" b="1" dirty="0" err="1">
                <a:solidFill>
                  <a:schemeClr val="accent1"/>
                </a:solidFill>
              </a:rPr>
              <a:t>Österreich</a:t>
            </a:r>
            <a:r>
              <a:rPr lang="fr-FR" sz="2600" b="1" dirty="0">
                <a:solidFill>
                  <a:schemeClr val="accent1"/>
                </a:solidFill>
              </a:rPr>
              <a:t> – in Italien, in </a:t>
            </a:r>
            <a:r>
              <a:rPr lang="fr-FR" sz="2600" b="1" dirty="0" err="1">
                <a:solidFill>
                  <a:schemeClr val="accent1"/>
                </a:solidFill>
              </a:rPr>
              <a:t>Spanien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1, S. 7/8)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wird</a:t>
            </a:r>
            <a:r>
              <a:rPr lang="fr-FR" sz="2600" b="1" dirty="0">
                <a:solidFill>
                  <a:schemeClr val="accent1"/>
                </a:solidFill>
              </a:rPr>
              <a:t> - </a:t>
            </a:r>
            <a:r>
              <a:rPr lang="fr-FR" sz="2600" b="1" dirty="0" err="1">
                <a:solidFill>
                  <a:schemeClr val="accent1"/>
                </a:solidFill>
              </a:rPr>
              <a:t>werden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8, S. 84/2c)</a:t>
            </a:r>
          </a:p>
          <a:p>
            <a:r>
              <a:rPr lang="fr-FR" sz="2600" b="1" dirty="0" err="1">
                <a:solidFill>
                  <a:schemeClr val="accent1"/>
                </a:solidFill>
              </a:rPr>
              <a:t>Jeder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Rappen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zählt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4, S. 38)</a:t>
            </a:r>
          </a:p>
          <a:p>
            <a:r>
              <a:rPr lang="fr-FR" sz="2600" b="1" dirty="0">
                <a:solidFill>
                  <a:schemeClr val="accent1"/>
                </a:solidFill>
              </a:rPr>
              <a:t>Ski </a:t>
            </a:r>
            <a:r>
              <a:rPr lang="fr-FR" sz="2600" b="1" dirty="0" err="1">
                <a:solidFill>
                  <a:schemeClr val="accent1"/>
                </a:solidFill>
              </a:rPr>
              <a:t>fahren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eislaufen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Schlitten</a:t>
            </a:r>
            <a:r>
              <a:rPr lang="fr-FR" sz="2600" b="1" dirty="0">
                <a:solidFill>
                  <a:schemeClr val="accent1"/>
                </a:solidFill>
              </a:rPr>
              <a:t> </a:t>
            </a:r>
            <a:r>
              <a:rPr lang="fr-FR" sz="2600" b="1" dirty="0" err="1">
                <a:solidFill>
                  <a:schemeClr val="accent1"/>
                </a:solidFill>
              </a:rPr>
              <a:t>fahren</a:t>
            </a:r>
            <a:r>
              <a:rPr lang="fr-FR" sz="2600" b="1" dirty="0">
                <a:solidFill>
                  <a:schemeClr val="accent1"/>
                </a:solidFill>
              </a:rPr>
              <a:t> – </a:t>
            </a:r>
            <a:r>
              <a:rPr lang="fr-FR" sz="2600" b="1" dirty="0" err="1">
                <a:solidFill>
                  <a:schemeClr val="accent1"/>
                </a:solidFill>
              </a:rPr>
              <a:t>schwimmen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surfen</a:t>
            </a:r>
            <a:r>
              <a:rPr lang="fr-FR" sz="2600" b="1" dirty="0">
                <a:solidFill>
                  <a:schemeClr val="accent1"/>
                </a:solidFill>
              </a:rPr>
              <a:t>, </a:t>
            </a:r>
            <a:r>
              <a:rPr lang="fr-FR" sz="2600" b="1" dirty="0" err="1">
                <a:solidFill>
                  <a:schemeClr val="accent1"/>
                </a:solidFill>
              </a:rPr>
              <a:t>segeln</a:t>
            </a:r>
            <a:r>
              <a:rPr lang="fr-FR" sz="2600" b="1" dirty="0">
                <a:solidFill>
                  <a:schemeClr val="accent1"/>
                </a:solidFill>
              </a:rPr>
              <a:t> (</a:t>
            </a:r>
            <a:r>
              <a:rPr lang="fr-FR" sz="2600" b="1" dirty="0" err="1">
                <a:solidFill>
                  <a:schemeClr val="accent1"/>
                </a:solidFill>
              </a:rPr>
              <a:t>Kap</a:t>
            </a:r>
            <a:r>
              <a:rPr lang="fr-FR" sz="2600" b="1" dirty="0">
                <a:solidFill>
                  <a:schemeClr val="accent1"/>
                </a:solidFill>
              </a:rPr>
              <a:t>. 2)</a:t>
            </a: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1104085-D24F-DD4E-8E7E-1C7669CE97AD}"/>
              </a:ext>
            </a:extLst>
          </p:cNvPr>
          <p:cNvSpPr txBox="1">
            <a:spLocks/>
          </p:cNvSpPr>
          <p:nvPr/>
        </p:nvSpPr>
        <p:spPr>
          <a:xfrm>
            <a:off x="344658" y="478418"/>
            <a:ext cx="10323342" cy="92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8D37C4-D256-094D-914C-7A3934CA5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10" y="1"/>
            <a:ext cx="6417310" cy="8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1104085-D24F-DD4E-8E7E-1C7669CE97AD}"/>
              </a:ext>
            </a:extLst>
          </p:cNvPr>
          <p:cNvSpPr txBox="1">
            <a:spLocks/>
          </p:cNvSpPr>
          <p:nvPr/>
        </p:nvSpPr>
        <p:spPr>
          <a:xfrm>
            <a:off x="344658" y="478418"/>
            <a:ext cx="10323342" cy="925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b="1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A8122811-C317-DF45-B901-96C7F004C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7895" y="0"/>
            <a:ext cx="10132075" cy="6858000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66FFA6F-E6E0-9541-B12A-557B9D94666E}"/>
              </a:ext>
            </a:extLst>
          </p:cNvPr>
          <p:cNvSpPr txBox="1"/>
          <p:nvPr/>
        </p:nvSpPr>
        <p:spPr>
          <a:xfrm>
            <a:off x="2843946" y="2967335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  <a:endParaRPr lang="fr-FR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9CB255-BED9-7644-ABD6-2A872CE87938}"/>
              </a:ext>
            </a:extLst>
          </p:cNvPr>
          <p:cNvSpPr txBox="1"/>
          <p:nvPr/>
        </p:nvSpPr>
        <p:spPr>
          <a:xfrm>
            <a:off x="2843946" y="3198167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764325-B89C-464B-BE2A-8056529D4779}"/>
              </a:ext>
            </a:extLst>
          </p:cNvPr>
          <p:cNvSpPr txBox="1"/>
          <p:nvPr/>
        </p:nvSpPr>
        <p:spPr>
          <a:xfrm>
            <a:off x="2843946" y="3659831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FD16E7F-FAFE-2A4D-8DCD-5A402C1624A2}"/>
              </a:ext>
            </a:extLst>
          </p:cNvPr>
          <p:cNvSpPr txBox="1"/>
          <p:nvPr/>
        </p:nvSpPr>
        <p:spPr>
          <a:xfrm>
            <a:off x="2883476" y="4104754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</a:t>
            </a: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64CB14-77F7-D745-86E1-E792BD849E87}"/>
              </a:ext>
            </a:extLst>
          </p:cNvPr>
          <p:cNvSpPr txBox="1"/>
          <p:nvPr/>
        </p:nvSpPr>
        <p:spPr>
          <a:xfrm>
            <a:off x="3926150" y="4486409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k</a:t>
            </a:r>
            <a:endParaRPr lang="fr-FR" sz="2400" dirty="0"/>
          </a:p>
        </p:txBody>
      </p:sp>
      <p:pic>
        <p:nvPicPr>
          <p:cNvPr id="2" name="gk10_11_Bd1_KB_Track_02.34_P02_A9b">
            <a:hlinkClick r:id="" action="ppaction://media"/>
            <a:extLst>
              <a:ext uri="{FF2B5EF4-FFF2-40B4-BE49-F238E27FC236}">
                <a16:creationId xmlns:a16="http://schemas.microsoft.com/office/drawing/2014/main" id="{3271B821-7FEB-8847-9DA4-858462BC4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647" y="5814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C09BA0-1A19-F24C-8787-ED38CD61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194"/>
            <a:ext cx="12192000" cy="24788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762964-C509-F549-A6FE-D0CCF0208868}"/>
              </a:ext>
            </a:extLst>
          </p:cNvPr>
          <p:cNvSpPr/>
          <p:nvPr/>
        </p:nvSpPr>
        <p:spPr>
          <a:xfrm>
            <a:off x="8597760" y="1487723"/>
            <a:ext cx="226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Antworten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3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000E0F-D8F2-924C-AC5F-BD506C78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43" y="0"/>
            <a:ext cx="5208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7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066D71C-D732-6A4D-B2FE-C2B04162F0F4}"/>
              </a:ext>
            </a:extLst>
          </p:cNvPr>
          <p:cNvSpPr txBox="1"/>
          <p:nvPr/>
        </p:nvSpPr>
        <p:spPr>
          <a:xfrm>
            <a:off x="2197100" y="3926305"/>
            <a:ext cx="98023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dirty="0" err="1"/>
              <a:t>Wenn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nervös</a:t>
            </a:r>
            <a:r>
              <a:rPr lang="fr-FR" sz="2400" b="1" dirty="0"/>
              <a:t> bin, </a:t>
            </a:r>
            <a:r>
              <a:rPr lang="fr-FR" sz="2400" b="1" dirty="0" err="1">
                <a:solidFill>
                  <a:srgbClr val="0070C0"/>
                </a:solidFill>
              </a:rPr>
              <a:t>werde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rot. </a:t>
            </a:r>
            <a:r>
              <a:rPr lang="fr-FR" sz="2400" b="1" dirty="0">
                <a:solidFill>
                  <a:srgbClr val="0070C0"/>
                </a:solidFill>
              </a:rPr>
              <a:t>(</a:t>
            </a:r>
            <a:r>
              <a:rPr lang="fr-FR" sz="2400" b="1" dirty="0" err="1">
                <a:solidFill>
                  <a:srgbClr val="0070C0"/>
                </a:solidFill>
              </a:rPr>
              <a:t>Verbform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  <a:endParaRPr lang="fr-FR" sz="2400" b="1" dirty="0"/>
          </a:p>
          <a:p>
            <a:pPr marL="457200" indent="-457200">
              <a:buAutoNum type="arabicPeriod"/>
            </a:pPr>
            <a:r>
              <a:rPr lang="fr-FR" sz="2400" b="1" dirty="0"/>
              <a:t>Peter </a:t>
            </a:r>
            <a:r>
              <a:rPr lang="fr-FR" sz="2400" b="1" dirty="0" err="1"/>
              <a:t>sitzt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auf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/>
              <a:t>dem</a:t>
            </a:r>
            <a:r>
              <a:rPr lang="fr-FR" sz="2400" b="1" dirty="0"/>
              <a:t> </a:t>
            </a:r>
            <a:r>
              <a:rPr lang="fr-FR" sz="2400" b="1" dirty="0" err="1"/>
              <a:t>Stuhl</a:t>
            </a:r>
            <a:r>
              <a:rPr lang="fr-FR" sz="2400" b="1" dirty="0"/>
              <a:t>. </a:t>
            </a:r>
            <a:r>
              <a:rPr lang="fr-FR" sz="2400" b="1" dirty="0">
                <a:solidFill>
                  <a:srgbClr val="0070C0"/>
                </a:solidFill>
              </a:rPr>
              <a:t>(</a:t>
            </a:r>
            <a:r>
              <a:rPr lang="fr-FR" sz="2400" b="1" dirty="0" err="1">
                <a:solidFill>
                  <a:srgbClr val="0070C0"/>
                </a:solidFill>
              </a:rPr>
              <a:t>Präposition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  <a:endParaRPr lang="fr-FR" sz="2400" b="1" dirty="0"/>
          </a:p>
          <a:p>
            <a:pPr marL="457200" indent="-457200">
              <a:buAutoNum type="arabicPeriod"/>
            </a:pPr>
            <a:r>
              <a:rPr lang="fr-FR" sz="2400" b="1" dirty="0"/>
              <a:t>Er </a:t>
            </a:r>
            <a:r>
              <a:rPr lang="fr-FR" sz="2400" b="1" dirty="0" err="1">
                <a:solidFill>
                  <a:srgbClr val="0070C0"/>
                </a:solidFill>
              </a:rPr>
              <a:t>hat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/>
              <a:t>ein</a:t>
            </a:r>
            <a:r>
              <a:rPr lang="fr-FR" sz="2400" b="1" dirty="0"/>
              <a:t> </a:t>
            </a:r>
            <a:r>
              <a:rPr lang="fr-FR" sz="2400" b="1" dirty="0" err="1"/>
              <a:t>Buch</a:t>
            </a:r>
            <a:r>
              <a:rPr lang="fr-FR" sz="2400" b="1" dirty="0"/>
              <a:t> </a:t>
            </a:r>
            <a:r>
              <a:rPr lang="fr-FR" sz="2400" b="1" dirty="0" err="1"/>
              <a:t>gelesen</a:t>
            </a:r>
            <a:r>
              <a:rPr lang="fr-FR" sz="2400" b="1" dirty="0"/>
              <a:t>. </a:t>
            </a:r>
            <a:r>
              <a:rPr lang="fr-FR" sz="2400" b="1" dirty="0">
                <a:solidFill>
                  <a:srgbClr val="0070C0"/>
                </a:solidFill>
              </a:rPr>
              <a:t>(</a:t>
            </a:r>
            <a:r>
              <a:rPr lang="fr-FR" sz="2400" b="1" dirty="0" err="1">
                <a:solidFill>
                  <a:srgbClr val="0070C0"/>
                </a:solidFill>
              </a:rPr>
              <a:t>Verbform</a:t>
            </a:r>
            <a:r>
              <a:rPr lang="fr-FR" sz="2400" b="1" dirty="0">
                <a:solidFill>
                  <a:srgbClr val="0070C0"/>
                </a:solidFill>
              </a:rPr>
              <a:t>) </a:t>
            </a:r>
            <a:endParaRPr lang="fr-FR" sz="2400" b="1" dirty="0"/>
          </a:p>
          <a:p>
            <a:pPr marL="457200" indent="-457200">
              <a:buAutoNum type="arabicPeriod"/>
            </a:pP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Seit</a:t>
            </a:r>
            <a:r>
              <a:rPr lang="fr-FR" sz="2400" b="1" dirty="0"/>
              <a:t> </a:t>
            </a:r>
            <a:r>
              <a:rPr lang="fr-FR" sz="2400" b="1" dirty="0" err="1"/>
              <a:t>Januar</a:t>
            </a:r>
            <a:r>
              <a:rPr lang="fr-FR" sz="2400" b="1" dirty="0"/>
              <a:t> </a:t>
            </a:r>
            <a:r>
              <a:rPr lang="fr-FR" sz="2400" b="1" dirty="0" err="1"/>
              <a:t>ist</a:t>
            </a:r>
            <a:r>
              <a:rPr lang="fr-FR" sz="2400" b="1" dirty="0"/>
              <a:t> Stefan in der </a:t>
            </a:r>
            <a:r>
              <a:rPr lang="fr-FR" sz="2400" b="1" dirty="0" err="1"/>
              <a:t>Klasse</a:t>
            </a:r>
            <a:r>
              <a:rPr lang="fr-FR" sz="2400" b="1" dirty="0"/>
              <a:t>. </a:t>
            </a:r>
            <a:r>
              <a:rPr lang="fr-FR" sz="2400" b="1" dirty="0">
                <a:solidFill>
                  <a:srgbClr val="0070C0"/>
                </a:solidFill>
              </a:rPr>
              <a:t>(</a:t>
            </a:r>
            <a:r>
              <a:rPr lang="fr-FR" sz="2400" b="1" dirty="0" err="1">
                <a:solidFill>
                  <a:srgbClr val="0070C0"/>
                </a:solidFill>
              </a:rPr>
              <a:t>Präposition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AutoNum type="arabicPeriod"/>
            </a:pPr>
            <a:r>
              <a:rPr lang="fr-FR" sz="2400" b="1" dirty="0"/>
              <a:t>Sandra </a:t>
            </a:r>
            <a:r>
              <a:rPr lang="fr-FR" sz="2400" b="1" dirty="0" err="1">
                <a:solidFill>
                  <a:srgbClr val="0070C0"/>
                </a:solidFill>
              </a:rPr>
              <a:t>isst</a:t>
            </a:r>
            <a:r>
              <a:rPr lang="fr-FR" sz="2400" b="1" dirty="0"/>
              <a:t> </a:t>
            </a:r>
            <a:r>
              <a:rPr lang="fr-FR" sz="2400" b="1" dirty="0" err="1"/>
              <a:t>einen</a:t>
            </a:r>
            <a:r>
              <a:rPr lang="fr-FR" sz="2400" b="1" dirty="0"/>
              <a:t> Apfel. </a:t>
            </a:r>
            <a:r>
              <a:rPr lang="fr-FR" sz="2400" b="1" dirty="0">
                <a:solidFill>
                  <a:srgbClr val="0070C0"/>
                </a:solidFill>
              </a:rPr>
              <a:t>(</a:t>
            </a:r>
            <a:r>
              <a:rPr lang="fr-FR" sz="2400" b="1" dirty="0" err="1">
                <a:solidFill>
                  <a:srgbClr val="0070C0"/>
                </a:solidFill>
              </a:rPr>
              <a:t>Verbform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</a:p>
          <a:p>
            <a:endParaRPr lang="fr-FR" sz="2400" b="1" dirty="0"/>
          </a:p>
          <a:p>
            <a:pPr marL="457200" indent="-457200">
              <a:buAutoNum type="arabicPeriod"/>
            </a:pPr>
            <a:endParaRPr lang="fr-FR" sz="2400" b="1" dirty="0"/>
          </a:p>
          <a:p>
            <a:endParaRPr lang="fr-FR" sz="2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3652F-513A-6B4F-B8F1-E7AB551F0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618289"/>
            <a:ext cx="99949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066D71C-D732-6A4D-B2FE-C2B04162F0F4}"/>
              </a:ext>
            </a:extLst>
          </p:cNvPr>
          <p:cNvSpPr txBox="1"/>
          <p:nvPr/>
        </p:nvSpPr>
        <p:spPr>
          <a:xfrm>
            <a:off x="689812" y="3320047"/>
            <a:ext cx="113096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Typ</a:t>
            </a:r>
            <a:r>
              <a:rPr lang="fr-FR" sz="2400" b="1" dirty="0">
                <a:solidFill>
                  <a:srgbClr val="0070C0"/>
                </a:solidFill>
              </a:rPr>
              <a:t> 1: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glaube</a:t>
            </a:r>
            <a:r>
              <a:rPr lang="fr-FR" sz="2400" b="1" dirty="0"/>
              <a:t>, </a:t>
            </a:r>
            <a:r>
              <a:rPr lang="fr-FR" sz="2400" b="1" dirty="0" err="1"/>
              <a:t>dass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nächstes</a:t>
            </a:r>
            <a:r>
              <a:rPr lang="fr-FR" sz="2400" b="1" dirty="0"/>
              <a:t> </a:t>
            </a:r>
            <a:r>
              <a:rPr lang="fr-FR" sz="2400" b="1" dirty="0" err="1"/>
              <a:t>Jahr</a:t>
            </a:r>
            <a:r>
              <a:rPr lang="fr-FR" sz="2400" b="1" dirty="0"/>
              <a:t> </a:t>
            </a:r>
            <a:r>
              <a:rPr lang="fr-FR" sz="2400" b="1" dirty="0" err="1"/>
              <a:t>besser</a:t>
            </a:r>
            <a:r>
              <a:rPr lang="fr-FR" sz="2400" b="1" dirty="0"/>
              <a:t> Deutsch </a:t>
            </a:r>
            <a:r>
              <a:rPr lang="fr-FR" sz="2400" b="1" dirty="0" err="1">
                <a:solidFill>
                  <a:srgbClr val="0070C0"/>
                </a:solidFill>
              </a:rPr>
              <a:t>spreche</a:t>
            </a:r>
            <a:r>
              <a:rPr lang="fr-FR" sz="2400" b="1" dirty="0"/>
              <a:t>.</a:t>
            </a:r>
            <a:r>
              <a:rPr lang="fr-FR" sz="2400" b="1" dirty="0">
                <a:solidFill>
                  <a:srgbClr val="0070C0"/>
                </a:solidFill>
              </a:rPr>
              <a:t> (</a:t>
            </a:r>
            <a:r>
              <a:rPr lang="fr-FR" sz="2400" b="1" dirty="0" err="1">
                <a:solidFill>
                  <a:srgbClr val="0070C0"/>
                </a:solidFill>
              </a:rPr>
              <a:t>konjugiertes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Verb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Nebensatz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Satzende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Typ</a:t>
            </a:r>
            <a:r>
              <a:rPr lang="fr-FR" sz="2400" b="1" dirty="0">
                <a:solidFill>
                  <a:srgbClr val="0070C0"/>
                </a:solidFill>
              </a:rPr>
              <a:t> 2: </a:t>
            </a:r>
            <a:r>
              <a:rPr lang="fr-FR" sz="2400" b="1" dirty="0"/>
              <a:t>Hast du </a:t>
            </a:r>
            <a:r>
              <a:rPr lang="fr-FR" sz="2400" b="1" dirty="0" err="1"/>
              <a:t>meinen</a:t>
            </a:r>
            <a:r>
              <a:rPr lang="fr-FR" sz="2400" b="1" dirty="0"/>
              <a:t> </a:t>
            </a:r>
            <a:r>
              <a:rPr lang="fr-FR" sz="2400" b="1" dirty="0" err="1"/>
              <a:t>kleine</a:t>
            </a:r>
            <a:r>
              <a:rPr lang="fr-FR" sz="2400" b="1" dirty="0" err="1">
                <a:solidFill>
                  <a:srgbClr val="0070C0"/>
                </a:solidFill>
              </a:rPr>
              <a:t>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/>
              <a:t>Hund</a:t>
            </a:r>
            <a:r>
              <a:rPr lang="fr-FR" sz="2400" b="1" dirty="0"/>
              <a:t> </a:t>
            </a:r>
            <a:r>
              <a:rPr lang="fr-FR" sz="2400" b="1" dirty="0" err="1"/>
              <a:t>gesehen</a:t>
            </a:r>
            <a:r>
              <a:rPr lang="fr-FR" sz="2400" b="1" dirty="0"/>
              <a:t>? </a:t>
            </a:r>
            <a:r>
              <a:rPr lang="fr-FR" sz="2400" b="1" dirty="0">
                <a:solidFill>
                  <a:srgbClr val="0070C0"/>
                </a:solidFill>
              </a:rPr>
              <a:t>(</a:t>
            </a:r>
            <a:r>
              <a:rPr lang="fr-FR" sz="2400" b="1" dirty="0" err="1">
                <a:solidFill>
                  <a:srgbClr val="0070C0"/>
                </a:solidFill>
              </a:rPr>
              <a:t>Adjektivdeklination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FontTx/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Typ</a:t>
            </a:r>
            <a:r>
              <a:rPr lang="fr-FR" sz="2400" b="1" dirty="0">
                <a:solidFill>
                  <a:srgbClr val="0070C0"/>
                </a:solidFill>
              </a:rPr>
              <a:t> 1: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rufe</a:t>
            </a:r>
            <a:r>
              <a:rPr lang="fr-FR" sz="2400" b="1" dirty="0"/>
              <a:t> </a:t>
            </a:r>
            <a:r>
              <a:rPr lang="fr-FR" sz="2400" b="1" dirty="0" err="1"/>
              <a:t>dich</a:t>
            </a:r>
            <a:r>
              <a:rPr lang="fr-FR" sz="2400" b="1" dirty="0"/>
              <a:t> an, </a:t>
            </a:r>
            <a:r>
              <a:rPr lang="fr-FR" sz="2400" b="1" dirty="0" err="1"/>
              <a:t>wenn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Zeit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habe</a:t>
            </a:r>
            <a:r>
              <a:rPr lang="fr-FR" sz="2400" b="1" dirty="0"/>
              <a:t>.</a:t>
            </a:r>
            <a:r>
              <a:rPr lang="fr-FR" sz="2400" b="1" dirty="0">
                <a:solidFill>
                  <a:srgbClr val="0070C0"/>
                </a:solidFill>
              </a:rPr>
              <a:t> (</a:t>
            </a:r>
            <a:r>
              <a:rPr lang="fr-FR" sz="2400" b="1" dirty="0" err="1">
                <a:solidFill>
                  <a:srgbClr val="0070C0"/>
                </a:solidFill>
              </a:rPr>
              <a:t>konjugiertes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Verb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Nebensatz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Satzende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Typ</a:t>
            </a:r>
            <a:r>
              <a:rPr lang="fr-FR" sz="2400" b="1" dirty="0">
                <a:solidFill>
                  <a:srgbClr val="0070C0"/>
                </a:solidFill>
              </a:rPr>
              <a:t> 2: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habe</a:t>
            </a:r>
            <a:r>
              <a:rPr lang="fr-FR" sz="2400" b="1" dirty="0"/>
              <a:t> </a:t>
            </a:r>
            <a:r>
              <a:rPr lang="fr-FR" sz="2400" b="1" dirty="0" err="1"/>
              <a:t>zwei</a:t>
            </a:r>
            <a:r>
              <a:rPr lang="fr-FR" sz="2400" b="1" dirty="0"/>
              <a:t> </a:t>
            </a:r>
            <a:r>
              <a:rPr lang="fr-FR" sz="2400" b="1" dirty="0" err="1"/>
              <a:t>Katze</a:t>
            </a:r>
            <a:r>
              <a:rPr lang="fr-FR" sz="2400" b="1" dirty="0" err="1">
                <a:solidFill>
                  <a:srgbClr val="0070C0"/>
                </a:solidFill>
              </a:rPr>
              <a:t>n</a:t>
            </a:r>
            <a:r>
              <a:rPr lang="fr-FR" sz="2400" b="1" dirty="0"/>
              <a:t>.</a:t>
            </a:r>
            <a:r>
              <a:rPr lang="fr-FR" sz="2400" b="1" dirty="0">
                <a:solidFill>
                  <a:srgbClr val="0070C0"/>
                </a:solidFill>
              </a:rPr>
              <a:t> (</a:t>
            </a:r>
            <a:r>
              <a:rPr lang="fr-FR" sz="2400" b="1" dirty="0" err="1">
                <a:solidFill>
                  <a:srgbClr val="0070C0"/>
                </a:solidFill>
              </a:rPr>
              <a:t>Pluralendung</a:t>
            </a:r>
            <a:r>
              <a:rPr lang="fr-FR" sz="2400" b="1" dirty="0">
                <a:solidFill>
                  <a:srgbClr val="0070C0"/>
                </a:solidFill>
              </a:rPr>
              <a:t>) </a:t>
            </a:r>
            <a:endParaRPr lang="fr-FR" sz="2400" b="1" dirty="0"/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rgbClr val="0070C0"/>
                </a:solidFill>
              </a:rPr>
              <a:t>Typ</a:t>
            </a:r>
            <a:r>
              <a:rPr lang="fr-FR" sz="2400" b="1" dirty="0">
                <a:solidFill>
                  <a:srgbClr val="0070C0"/>
                </a:solidFill>
              </a:rPr>
              <a:t> 1: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habe</a:t>
            </a:r>
            <a:r>
              <a:rPr lang="fr-FR" sz="2400" b="1" dirty="0"/>
              <a:t> </a:t>
            </a:r>
            <a:r>
              <a:rPr lang="fr-FR" sz="2400" b="1" dirty="0" err="1"/>
              <a:t>gestern</a:t>
            </a:r>
            <a:r>
              <a:rPr lang="fr-FR" sz="2400" b="1" dirty="0"/>
              <a:t> </a:t>
            </a:r>
            <a:r>
              <a:rPr lang="fr-FR" sz="2400" b="1" dirty="0" err="1"/>
              <a:t>ein</a:t>
            </a:r>
            <a:r>
              <a:rPr lang="fr-FR" sz="2400" b="1" dirty="0"/>
              <a:t> </a:t>
            </a:r>
            <a:r>
              <a:rPr lang="fr-FR" sz="2400" b="1" dirty="0" err="1"/>
              <a:t>Eis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gegessen</a:t>
            </a:r>
            <a:r>
              <a:rPr lang="fr-FR" sz="2400" b="1" dirty="0"/>
              <a:t>.</a:t>
            </a:r>
            <a:r>
              <a:rPr lang="fr-FR" sz="2400" b="1" dirty="0">
                <a:solidFill>
                  <a:srgbClr val="0070C0"/>
                </a:solidFill>
              </a:rPr>
              <a:t> (</a:t>
            </a:r>
            <a:r>
              <a:rPr lang="fr-FR" sz="2400" b="1" dirty="0" err="1">
                <a:solidFill>
                  <a:srgbClr val="0070C0"/>
                </a:solidFill>
              </a:rPr>
              <a:t>Partizip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Perfekt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immer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am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Satzende</a:t>
            </a:r>
            <a:r>
              <a:rPr lang="fr-FR" sz="2400" b="1" dirty="0">
                <a:solidFill>
                  <a:srgbClr val="0070C0"/>
                </a:solidFill>
              </a:rPr>
              <a:t>)</a:t>
            </a:r>
          </a:p>
          <a:p>
            <a:endParaRPr lang="fr-FR" sz="2400" b="1" dirty="0"/>
          </a:p>
          <a:p>
            <a:pPr marL="457200" indent="-457200">
              <a:buAutoNum type="arabicPeriod"/>
            </a:pPr>
            <a:endParaRPr lang="fr-FR" sz="2400" b="1" dirty="0"/>
          </a:p>
          <a:p>
            <a:endParaRPr lang="fr-FR" sz="24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48954C-D09D-1440-8D82-D772DD10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045"/>
            <a:ext cx="12192000" cy="25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A658B-BBD2-0A4D-98EE-8AF0AD99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9" y="0"/>
            <a:ext cx="10515600" cy="77583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b="1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Was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isst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liebsten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Raclette </a:t>
            </a:r>
            <a:r>
              <a:rPr lang="fr-CH" sz="2400" b="1" dirty="0" err="1">
                <a:solidFill>
                  <a:srgbClr val="FF0000"/>
                </a:solidFill>
              </a:rPr>
              <a:t>und</a:t>
            </a:r>
            <a:r>
              <a:rPr lang="fr-CH" sz="2400" b="1" dirty="0">
                <a:solidFill>
                  <a:srgbClr val="FF0000"/>
                </a:solidFill>
              </a:rPr>
              <a:t> den </a:t>
            </a:r>
            <a:r>
              <a:rPr lang="fr-CH" sz="2400" b="1" dirty="0" err="1">
                <a:solidFill>
                  <a:srgbClr val="FF0000"/>
                </a:solidFill>
              </a:rPr>
              <a:t>Kuchen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von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meiner</a:t>
            </a:r>
            <a:r>
              <a:rPr lang="fr-CH" sz="2400" b="1" dirty="0">
                <a:solidFill>
                  <a:srgbClr val="FF0000"/>
                </a:solidFill>
              </a:rPr>
              <a:t> Oma.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Wo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isst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liebsten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In der </a:t>
            </a:r>
            <a:r>
              <a:rPr lang="fr-CH" sz="2400" b="1" dirty="0" err="1">
                <a:solidFill>
                  <a:srgbClr val="FF0000"/>
                </a:solidFill>
              </a:rPr>
              <a:t>Schulkantine</a:t>
            </a:r>
            <a:r>
              <a:rPr lang="fr-CH" sz="2400" b="1" dirty="0">
                <a:solidFill>
                  <a:srgbClr val="FF0000"/>
                </a:solidFill>
              </a:rPr>
              <a:t>.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Was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isst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zum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Frühstück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rgbClr val="FF0000"/>
                </a:solidFill>
              </a:rPr>
              <a:t>Nur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einen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Joghurt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und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ein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Brot</a:t>
            </a:r>
            <a:r>
              <a:rPr lang="fr-CH" sz="2400" b="1" dirty="0">
                <a:solidFill>
                  <a:srgbClr val="FF0000"/>
                </a:solidFill>
              </a:rPr>
              <a:t> mit </a:t>
            </a:r>
            <a:r>
              <a:rPr lang="fr-CH" sz="2400" b="1" dirty="0" err="1">
                <a:solidFill>
                  <a:srgbClr val="FF0000"/>
                </a:solidFill>
              </a:rPr>
              <a:t>Konfitüre</a:t>
            </a:r>
            <a:r>
              <a:rPr lang="fr-CH" sz="2400" b="1" dirty="0">
                <a:solidFill>
                  <a:srgbClr val="FF0000"/>
                </a:solidFill>
              </a:rPr>
              <a:t>. </a:t>
            </a:r>
            <a:endParaRPr lang="fr-CH" sz="2400" dirty="0">
              <a:solidFill>
                <a:srgbClr val="FF0000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Sind Hamburger </a:t>
            </a:r>
            <a:r>
              <a:rPr lang="fr-CH" sz="2400" b="1" dirty="0" err="1">
                <a:solidFill>
                  <a:schemeClr val="accent1"/>
                </a:solidFill>
              </a:rPr>
              <a:t>ungesund</a:t>
            </a:r>
            <a:r>
              <a:rPr lang="fr-CH" sz="2400" b="1" dirty="0">
                <a:solidFill>
                  <a:schemeClr val="accent1"/>
                </a:solidFill>
              </a:rPr>
              <a:t>? 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Nur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wenn</a:t>
            </a:r>
            <a:r>
              <a:rPr lang="fr-CH" sz="2400" b="1" dirty="0">
                <a:solidFill>
                  <a:srgbClr val="FF0000"/>
                </a:solidFill>
              </a:rPr>
              <a:t> man </a:t>
            </a:r>
            <a:r>
              <a:rPr lang="fr-CH" sz="2400" b="1" dirty="0" err="1">
                <a:solidFill>
                  <a:srgbClr val="FF0000"/>
                </a:solidFill>
              </a:rPr>
              <a:t>jeden</a:t>
            </a:r>
            <a:r>
              <a:rPr lang="fr-CH" sz="2400" b="1" dirty="0">
                <a:solidFill>
                  <a:srgbClr val="FF0000"/>
                </a:solidFill>
              </a:rPr>
              <a:t> Tag </a:t>
            </a:r>
            <a:r>
              <a:rPr lang="fr-CH" sz="2400" b="1" dirty="0" err="1">
                <a:solidFill>
                  <a:srgbClr val="FF0000"/>
                </a:solidFill>
              </a:rPr>
              <a:t>einen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isst</a:t>
            </a:r>
            <a:r>
              <a:rPr lang="fr-CH" sz="2400" b="1" dirty="0">
                <a:solidFill>
                  <a:srgbClr val="FF0000"/>
                </a:solidFill>
              </a:rPr>
              <a:t>.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Was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dein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Lieblingsbuch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Harry Potter.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Wie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oft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siehst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fern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Jeden</a:t>
            </a:r>
            <a:r>
              <a:rPr lang="fr-CH" sz="2400" b="1" dirty="0">
                <a:solidFill>
                  <a:srgbClr val="FF0000"/>
                </a:solidFill>
              </a:rPr>
              <a:t> Tag. Aber </a:t>
            </a:r>
            <a:r>
              <a:rPr lang="fr-CH" sz="2400" b="1" dirty="0" err="1">
                <a:solidFill>
                  <a:srgbClr val="FF0000"/>
                </a:solidFill>
              </a:rPr>
              <a:t>immer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nur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eine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halbe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Stunde</a:t>
            </a:r>
            <a:r>
              <a:rPr lang="fr-CH" sz="2400" b="1" dirty="0">
                <a:solidFill>
                  <a:srgbClr val="FF0000"/>
                </a:solidFill>
              </a:rPr>
              <a:t>!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Wo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warst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gestern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rgbClr val="FF0000"/>
                </a:solidFill>
              </a:rPr>
              <a:t>Zu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Hause</a:t>
            </a:r>
            <a:r>
              <a:rPr lang="fr-CH" sz="2400" b="1" dirty="0">
                <a:solidFill>
                  <a:srgbClr val="FF0000"/>
                </a:solidFill>
              </a:rPr>
              <a:t>. </a:t>
            </a:r>
            <a:r>
              <a:rPr lang="fr-CH" sz="2400" b="1" dirty="0" err="1">
                <a:solidFill>
                  <a:srgbClr val="FF0000"/>
                </a:solidFill>
              </a:rPr>
              <a:t>Ich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musste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auf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meine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kleine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Schwester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aufpassen</a:t>
            </a:r>
            <a:r>
              <a:rPr lang="fr-CH" sz="24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98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A658B-BBD2-0A4D-98EE-8AF0AD99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9" y="0"/>
            <a:ext cx="10515600" cy="77583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b="1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Warum</a:t>
            </a:r>
            <a:r>
              <a:rPr lang="fr-CH" sz="2400" b="1" dirty="0">
                <a:solidFill>
                  <a:schemeClr val="accent1"/>
                </a:solidFill>
              </a:rPr>
              <a:t> hast du </a:t>
            </a:r>
            <a:r>
              <a:rPr lang="fr-CH" sz="2400" b="1" dirty="0" err="1">
                <a:solidFill>
                  <a:schemeClr val="accent1"/>
                </a:solidFill>
              </a:rPr>
              <a:t>nicht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angerufen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Keine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Zeit</a:t>
            </a:r>
            <a:r>
              <a:rPr lang="fr-CH" sz="2400" b="1" dirty="0">
                <a:solidFill>
                  <a:srgbClr val="FF0000"/>
                </a:solidFill>
              </a:rPr>
              <a:t>! </a:t>
            </a:r>
            <a:r>
              <a:rPr lang="fr-CH" sz="2400" b="1" dirty="0" err="1">
                <a:solidFill>
                  <a:srgbClr val="FF0000"/>
                </a:solidFill>
              </a:rPr>
              <a:t>Ich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musste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meinem</a:t>
            </a:r>
            <a:r>
              <a:rPr lang="fr-CH" sz="2400" b="1" dirty="0">
                <a:solidFill>
                  <a:srgbClr val="FF0000"/>
                </a:solidFill>
              </a:rPr>
              <a:t> Vater </a:t>
            </a:r>
            <a:r>
              <a:rPr lang="fr-CH" sz="2400" b="1" dirty="0" err="1">
                <a:solidFill>
                  <a:srgbClr val="FF0000"/>
                </a:solidFill>
              </a:rPr>
              <a:t>im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Garten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helfen</a:t>
            </a:r>
            <a:r>
              <a:rPr lang="fr-CH" sz="2400" b="1" dirty="0">
                <a:solidFill>
                  <a:srgbClr val="FF0000"/>
                </a:solidFill>
              </a:rPr>
              <a:t>.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Wenn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ich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pleite</a:t>
            </a:r>
            <a:r>
              <a:rPr lang="fr-CH" sz="2400" b="1" dirty="0">
                <a:solidFill>
                  <a:schemeClr val="accent1"/>
                </a:solidFill>
              </a:rPr>
              <a:t> bin,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bekomme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ich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Geld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von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meiner</a:t>
            </a:r>
            <a:r>
              <a:rPr lang="fr-CH" sz="2400" b="1" dirty="0">
                <a:solidFill>
                  <a:srgbClr val="FF0000"/>
                </a:solidFill>
              </a:rPr>
              <a:t> Oma. 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Für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sind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denn</a:t>
            </a:r>
            <a:r>
              <a:rPr lang="fr-CH" sz="2400" b="1" dirty="0">
                <a:solidFill>
                  <a:schemeClr val="accent1"/>
                </a:solidFill>
              </a:rPr>
              <a:t> die </a:t>
            </a:r>
            <a:r>
              <a:rPr lang="fr-CH" sz="2400" b="1" dirty="0" err="1">
                <a:solidFill>
                  <a:schemeClr val="accent1"/>
                </a:solidFill>
              </a:rPr>
              <a:t>Blumen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rgbClr val="FF0000"/>
                </a:solidFill>
              </a:rPr>
              <a:t>Für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meine</a:t>
            </a:r>
            <a:r>
              <a:rPr lang="fr-CH" sz="2400" b="1" dirty="0">
                <a:solidFill>
                  <a:srgbClr val="FF0000"/>
                </a:solidFill>
              </a:rPr>
              <a:t> … </a:t>
            </a:r>
            <a:r>
              <a:rPr lang="fr-CH" sz="2400" b="1" dirty="0" err="1">
                <a:solidFill>
                  <a:srgbClr val="FF0000"/>
                </a:solidFill>
              </a:rPr>
              <a:t>äh</a:t>
            </a:r>
            <a:r>
              <a:rPr lang="fr-CH" sz="2400" b="1" dirty="0">
                <a:solidFill>
                  <a:srgbClr val="FF0000"/>
                </a:solidFill>
              </a:rPr>
              <a:t>, </a:t>
            </a:r>
            <a:r>
              <a:rPr lang="fr-CH" sz="2400" b="1" dirty="0" err="1">
                <a:solidFill>
                  <a:srgbClr val="FF0000"/>
                </a:solidFill>
              </a:rPr>
              <a:t>das</a:t>
            </a:r>
            <a:r>
              <a:rPr lang="fr-CH" sz="2400" b="1" dirty="0">
                <a:solidFill>
                  <a:srgbClr val="FF0000"/>
                </a:solidFill>
              </a:rPr>
              <a:t> sage </a:t>
            </a:r>
            <a:r>
              <a:rPr lang="fr-CH" sz="2400" b="1" dirty="0" err="1">
                <a:solidFill>
                  <a:srgbClr val="FF0000"/>
                </a:solidFill>
              </a:rPr>
              <a:t>ich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nicht</a:t>
            </a:r>
            <a:r>
              <a:rPr lang="fr-CH" sz="2400" b="1" dirty="0">
                <a:solidFill>
                  <a:srgbClr val="FF0000"/>
                </a:solidFill>
              </a:rPr>
              <a:t>!  </a:t>
            </a:r>
            <a:endParaRPr lang="fr-CH" sz="2400" dirty="0">
              <a:solidFill>
                <a:srgbClr val="FF0000"/>
              </a:solidFill>
            </a:endParaRPr>
          </a:p>
          <a:p>
            <a:r>
              <a:rPr lang="fr-CH" sz="2400" b="1" dirty="0" err="1">
                <a:solidFill>
                  <a:schemeClr val="accent1"/>
                </a:solidFill>
              </a:rPr>
              <a:t>Entschuldigung</a:t>
            </a:r>
            <a:r>
              <a:rPr lang="fr-CH" sz="2400" b="1" dirty="0">
                <a:solidFill>
                  <a:schemeClr val="accent1"/>
                </a:solidFill>
              </a:rPr>
              <a:t>, </a:t>
            </a:r>
            <a:r>
              <a:rPr lang="fr-CH" sz="2400" b="1" dirty="0" err="1">
                <a:solidFill>
                  <a:schemeClr val="accent1"/>
                </a:solidFill>
              </a:rPr>
              <a:t>haben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Sie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einen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Ferienjob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für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mich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Leider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nein</a:t>
            </a:r>
            <a:r>
              <a:rPr lang="fr-CH" sz="2400" b="1" dirty="0">
                <a:solidFill>
                  <a:srgbClr val="FF0000"/>
                </a:solidFill>
              </a:rPr>
              <a:t>!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Weisst</a:t>
            </a:r>
            <a:r>
              <a:rPr lang="fr-CH" sz="2400" b="1" dirty="0">
                <a:solidFill>
                  <a:schemeClr val="accent1"/>
                </a:solidFill>
              </a:rPr>
              <a:t> du, </a:t>
            </a:r>
            <a:r>
              <a:rPr lang="fr-CH" sz="2400" b="1" dirty="0" err="1">
                <a:solidFill>
                  <a:schemeClr val="accent1"/>
                </a:solidFill>
              </a:rPr>
              <a:t>wie</a:t>
            </a:r>
            <a:r>
              <a:rPr lang="fr-CH" sz="2400" b="1" dirty="0">
                <a:solidFill>
                  <a:schemeClr val="accent1"/>
                </a:solidFill>
              </a:rPr>
              <a:t> lange es </a:t>
            </a:r>
            <a:r>
              <a:rPr lang="fr-CH" sz="2400" b="1" dirty="0" err="1">
                <a:solidFill>
                  <a:schemeClr val="accent1"/>
                </a:solidFill>
              </a:rPr>
              <a:t>diesen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Wettbewerb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schon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gibt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Seit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zehn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Jahren</a:t>
            </a:r>
            <a:r>
              <a:rPr lang="fr-CH" sz="2400" b="1" dirty="0">
                <a:solidFill>
                  <a:srgbClr val="FF0000"/>
                </a:solidFill>
              </a:rPr>
              <a:t>.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Was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willst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werden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Ein</a:t>
            </a:r>
            <a:r>
              <a:rPr lang="fr-CH" sz="2400" b="1" dirty="0">
                <a:solidFill>
                  <a:srgbClr val="FF0000"/>
                </a:solidFill>
              </a:rPr>
              <a:t> Superstar </a:t>
            </a:r>
            <a:r>
              <a:rPr lang="fr-CH" sz="2400" b="1" dirty="0" err="1">
                <a:solidFill>
                  <a:srgbClr val="FF0000"/>
                </a:solidFill>
              </a:rPr>
              <a:t>natürlich</a:t>
            </a:r>
            <a:r>
              <a:rPr lang="fr-CH" sz="2400" b="1" dirty="0">
                <a:solidFill>
                  <a:srgbClr val="FF0000"/>
                </a:solidFill>
              </a:rPr>
              <a:t>!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Warum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arbeitest</a:t>
            </a:r>
            <a:r>
              <a:rPr lang="fr-CH" sz="2400" b="1" dirty="0">
                <a:solidFill>
                  <a:schemeClr val="accent1"/>
                </a:solidFill>
              </a:rPr>
              <a:t> du </a:t>
            </a:r>
            <a:r>
              <a:rPr lang="fr-CH" sz="2400" b="1" dirty="0" err="1">
                <a:solidFill>
                  <a:schemeClr val="accent1"/>
                </a:solidFill>
              </a:rPr>
              <a:t>im</a:t>
            </a:r>
            <a:r>
              <a:rPr lang="fr-CH" sz="2400" b="1" dirty="0">
                <a:solidFill>
                  <a:schemeClr val="accent1"/>
                </a:solidFill>
              </a:rPr>
              <a:t> Sommer?</a:t>
            </a:r>
            <a:endParaRPr lang="fr-CH" sz="2400" dirty="0">
              <a:solidFill>
                <a:schemeClr val="accent1"/>
              </a:solidFill>
            </a:endParaRPr>
          </a:p>
          <a:p>
            <a:r>
              <a:rPr lang="fr-CH" sz="2400" b="1" dirty="0" err="1">
                <a:solidFill>
                  <a:srgbClr val="FF0000"/>
                </a:solidFill>
              </a:rPr>
              <a:t>Damit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ich</a:t>
            </a:r>
            <a:r>
              <a:rPr lang="fr-CH" sz="2400" b="1" dirty="0">
                <a:solidFill>
                  <a:srgbClr val="FF0000"/>
                </a:solidFill>
              </a:rPr>
              <a:t> mir </a:t>
            </a:r>
            <a:r>
              <a:rPr lang="fr-CH" sz="2400" b="1" dirty="0" err="1">
                <a:solidFill>
                  <a:srgbClr val="FF0000"/>
                </a:solidFill>
              </a:rPr>
              <a:t>ein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neues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Fahrrad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kaufen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kann</a:t>
            </a:r>
            <a:r>
              <a:rPr lang="fr-CH" sz="2400" b="1" dirty="0">
                <a:solidFill>
                  <a:srgbClr val="FF0000"/>
                </a:solidFill>
              </a:rPr>
              <a:t>!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43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8A658B-BBD2-0A4D-98EE-8AF0AD99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609" y="0"/>
            <a:ext cx="10515600" cy="77583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H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Wen </a:t>
            </a:r>
            <a:r>
              <a:rPr lang="fr-CH" sz="2400" b="1" dirty="0" err="1">
                <a:solidFill>
                  <a:schemeClr val="accent1"/>
                </a:solidFill>
              </a:rPr>
              <a:t>laden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wir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zur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Talentshow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ein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 err="1">
                <a:solidFill>
                  <a:srgbClr val="FF0000"/>
                </a:solidFill>
              </a:rPr>
              <a:t>Alle</a:t>
            </a:r>
            <a:r>
              <a:rPr lang="fr-CH" sz="2400" b="1" dirty="0">
                <a:solidFill>
                  <a:srgbClr val="FF0000"/>
                </a:solidFill>
              </a:rPr>
              <a:t>, die </a:t>
            </a:r>
            <a:r>
              <a:rPr lang="fr-CH" sz="2400" b="1" dirty="0" err="1">
                <a:solidFill>
                  <a:srgbClr val="FF0000"/>
                </a:solidFill>
              </a:rPr>
              <a:t>singen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und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tanzen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können</a:t>
            </a:r>
            <a:r>
              <a:rPr lang="fr-CH" sz="2400" b="1" dirty="0">
                <a:solidFill>
                  <a:srgbClr val="FF0000"/>
                </a:solidFill>
              </a:rPr>
              <a:t>.</a:t>
            </a:r>
            <a:endParaRPr lang="fr-CH" sz="2400" b="1" dirty="0">
              <a:solidFill>
                <a:schemeClr val="accent1"/>
              </a:solidFill>
            </a:endParaRPr>
          </a:p>
          <a:p>
            <a:r>
              <a:rPr lang="fr-CH" sz="2400" b="1" dirty="0">
                <a:solidFill>
                  <a:schemeClr val="accent1"/>
                </a:solidFill>
              </a:rPr>
              <a:t>Welches </a:t>
            </a:r>
            <a:r>
              <a:rPr lang="fr-CH" sz="2400" b="1" dirty="0" err="1">
                <a:solidFill>
                  <a:schemeClr val="accent1"/>
                </a:solidFill>
              </a:rPr>
              <a:t>von</a:t>
            </a:r>
            <a:r>
              <a:rPr lang="fr-CH" sz="2400" b="1" dirty="0">
                <a:solidFill>
                  <a:schemeClr val="accent1"/>
                </a:solidFill>
              </a:rPr>
              <a:t> den </a:t>
            </a:r>
            <a:r>
              <a:rPr lang="fr-CH" sz="2400" b="1" dirty="0" err="1">
                <a:solidFill>
                  <a:schemeClr val="accent1"/>
                </a:solidFill>
              </a:rPr>
              <a:t>drei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Mädchen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deine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Schwester</a:t>
            </a:r>
            <a:r>
              <a:rPr lang="fr-CH" sz="2400" b="1" dirty="0">
                <a:solidFill>
                  <a:schemeClr val="accent1"/>
                </a:solidFill>
              </a:rPr>
              <a:t>?</a:t>
            </a:r>
          </a:p>
          <a:p>
            <a:r>
              <a:rPr lang="fr-CH" sz="2400" b="1" dirty="0">
                <a:solidFill>
                  <a:srgbClr val="FF0000"/>
                </a:solidFill>
              </a:rPr>
              <a:t>Die in der </a:t>
            </a:r>
            <a:r>
              <a:rPr lang="fr-CH" sz="2400" b="1" dirty="0" err="1">
                <a:solidFill>
                  <a:srgbClr val="FF0000"/>
                </a:solidFill>
              </a:rPr>
              <a:t>Mitte</a:t>
            </a:r>
            <a:r>
              <a:rPr lang="fr-CH" sz="2400" b="1" dirty="0">
                <a:solidFill>
                  <a:srgbClr val="FF0000"/>
                </a:solidFill>
              </a:rPr>
              <a:t> mit den </a:t>
            </a:r>
            <a:r>
              <a:rPr lang="fr-CH" sz="2400" b="1" dirty="0" err="1">
                <a:solidFill>
                  <a:srgbClr val="FF0000"/>
                </a:solidFill>
              </a:rPr>
              <a:t>blonden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Haaren</a:t>
            </a:r>
            <a:r>
              <a:rPr lang="fr-CH" sz="2400" b="1" dirty="0">
                <a:solidFill>
                  <a:srgbClr val="FF0000"/>
                </a:solidFill>
              </a:rPr>
              <a:t>.</a:t>
            </a:r>
            <a:endParaRPr lang="fr-CH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88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43DDD8-68E5-D645-8BBC-0C71385BB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7"/>
          <a:stretch/>
        </p:blipFill>
        <p:spPr>
          <a:xfrm>
            <a:off x="2950589" y="816520"/>
            <a:ext cx="9241410" cy="519829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15DAD2-A065-0542-97D8-CA7F641CAA2D}"/>
              </a:ext>
            </a:extLst>
          </p:cNvPr>
          <p:cNvSpPr txBox="1"/>
          <p:nvPr/>
        </p:nvSpPr>
        <p:spPr>
          <a:xfrm>
            <a:off x="360684" y="843186"/>
            <a:ext cx="258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68E82A-A34B-4A4F-BD98-D999DFB54731}"/>
              </a:ext>
            </a:extLst>
          </p:cNvPr>
          <p:cNvSpPr txBox="1"/>
          <p:nvPr/>
        </p:nvSpPr>
        <p:spPr>
          <a:xfrm>
            <a:off x="386108" y="816520"/>
            <a:ext cx="2826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2a</a:t>
            </a:r>
          </a:p>
          <a:p>
            <a:r>
              <a:rPr lang="fr-FR" sz="2400" b="1" dirty="0" err="1"/>
              <a:t>Lösungsvorschlag</a:t>
            </a:r>
            <a:r>
              <a:rPr lang="fr-FR" sz="2400" b="1" dirty="0"/>
              <a:t>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1k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2e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3c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4g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5h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6d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7a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8l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9i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10b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11j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12f</a:t>
            </a:r>
          </a:p>
        </p:txBody>
      </p:sp>
    </p:spTree>
    <p:extLst>
      <p:ext uri="{BB962C8B-B14F-4D97-AF65-F5344CB8AC3E}">
        <p14:creationId xmlns:p14="http://schemas.microsoft.com/office/powerpoint/2010/main" val="156233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AA973EC-6529-A244-B082-822B93196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15DAD2-A065-0542-97D8-CA7F641CAA2D}"/>
              </a:ext>
            </a:extLst>
          </p:cNvPr>
          <p:cNvSpPr txBox="1"/>
          <p:nvPr/>
        </p:nvSpPr>
        <p:spPr>
          <a:xfrm>
            <a:off x="360684" y="843186"/>
            <a:ext cx="258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8BB5C4-4A6C-3348-8067-6DB1CEBC09DF}"/>
              </a:ext>
            </a:extLst>
          </p:cNvPr>
          <p:cNvSpPr/>
          <p:nvPr/>
        </p:nvSpPr>
        <p:spPr>
          <a:xfrm>
            <a:off x="5890655" y="1210997"/>
            <a:ext cx="4379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persönliche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Antworten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DCF349E-8741-BE4B-9441-B2F6E74EA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9974"/>
            <a:ext cx="12192001" cy="531805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15DAD2-A065-0542-97D8-CA7F641CAA2D}"/>
              </a:ext>
            </a:extLst>
          </p:cNvPr>
          <p:cNvSpPr txBox="1"/>
          <p:nvPr/>
        </p:nvSpPr>
        <p:spPr>
          <a:xfrm>
            <a:off x="360684" y="843186"/>
            <a:ext cx="258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0287AD-0F38-3941-9E14-67E2A99E6157}"/>
              </a:ext>
            </a:extLst>
          </p:cNvPr>
          <p:cNvSpPr txBox="1"/>
          <p:nvPr/>
        </p:nvSpPr>
        <p:spPr>
          <a:xfrm>
            <a:off x="5655726" y="2119324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6502AD-33F0-314E-B196-ECEF6D347AB0}"/>
              </a:ext>
            </a:extLst>
          </p:cNvPr>
          <p:cNvSpPr txBox="1"/>
          <p:nvPr/>
        </p:nvSpPr>
        <p:spPr>
          <a:xfrm>
            <a:off x="3893204" y="2682015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CDC887-A1DF-5846-86AB-517525A099A0}"/>
              </a:ext>
            </a:extLst>
          </p:cNvPr>
          <p:cNvSpPr txBox="1"/>
          <p:nvPr/>
        </p:nvSpPr>
        <p:spPr>
          <a:xfrm>
            <a:off x="4692649" y="4015924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F6E757-7C38-8C49-B150-E29354BD3567}"/>
              </a:ext>
            </a:extLst>
          </p:cNvPr>
          <p:cNvSpPr txBox="1"/>
          <p:nvPr/>
        </p:nvSpPr>
        <p:spPr>
          <a:xfrm>
            <a:off x="3740804" y="4574684"/>
            <a:ext cx="65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0C5F57-9278-604B-8A58-DBE024F35E1E}"/>
              </a:ext>
            </a:extLst>
          </p:cNvPr>
          <p:cNvSpPr txBox="1"/>
          <p:nvPr/>
        </p:nvSpPr>
        <p:spPr>
          <a:xfrm>
            <a:off x="2247900" y="-361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35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6315DAD2-A065-0542-97D8-CA7F641CAA2D}"/>
              </a:ext>
            </a:extLst>
          </p:cNvPr>
          <p:cNvSpPr txBox="1"/>
          <p:nvPr/>
        </p:nvSpPr>
        <p:spPr>
          <a:xfrm>
            <a:off x="360684" y="843186"/>
            <a:ext cx="258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03557D-2B94-E14E-92EA-376BD2B15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960"/>
            <a:ext cx="12222928" cy="35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50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1110</Words>
  <Application>Microsoft Macintosh PowerPoint</Application>
  <PresentationFormat>Grand écran</PresentationFormat>
  <Paragraphs>154</Paragraphs>
  <Slides>21</Slides>
  <Notes>10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V. Barnikol</dc:creator>
  <cp:lastModifiedBy>Microsoft Office-Benutzer</cp:lastModifiedBy>
  <cp:revision>25</cp:revision>
  <dcterms:created xsi:type="dcterms:W3CDTF">2020-04-14T20:13:07Z</dcterms:created>
  <dcterms:modified xsi:type="dcterms:W3CDTF">2020-07-04T09:33:59Z</dcterms:modified>
</cp:coreProperties>
</file>