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85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03"/>
    <p:restoredTop sz="93573"/>
  </p:normalViewPr>
  <p:slideViewPr>
    <p:cSldViewPr snapToGrid="0" snapToObjects="1">
      <p:cViewPr varScale="1">
        <p:scale>
          <a:sx n="87" d="100"/>
          <a:sy n="87" d="100"/>
        </p:scale>
        <p:origin x="232" y="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519B-87DB-B147-A320-643DD5F8CEA2}" type="datetimeFigureOut">
              <a:rPr lang="fr-FR" smtClean="0"/>
              <a:t>08/11/2020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CE9D-BEA6-0140-A0BF-0A225EDC37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80056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519B-87DB-B147-A320-643DD5F8CEA2}" type="datetimeFigureOut">
              <a:rPr lang="fr-FR" smtClean="0"/>
              <a:t>08/11/2020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CE9D-BEA6-0140-A0BF-0A225EDC37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9140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519B-87DB-B147-A320-643DD5F8CEA2}" type="datetimeFigureOut">
              <a:rPr lang="fr-FR" smtClean="0"/>
              <a:t>08/11/2020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CE9D-BEA6-0140-A0BF-0A225EDC37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3628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519B-87DB-B147-A320-643DD5F8CEA2}" type="datetimeFigureOut">
              <a:rPr lang="fr-FR" smtClean="0"/>
              <a:t>08/11/2020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CE9D-BEA6-0140-A0BF-0A225EDC37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3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519B-87DB-B147-A320-643DD5F8CEA2}" type="datetimeFigureOut">
              <a:rPr lang="fr-FR" smtClean="0"/>
              <a:t>08/11/2020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CE9D-BEA6-0140-A0BF-0A225EDC37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02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519B-87DB-B147-A320-643DD5F8CEA2}" type="datetimeFigureOut">
              <a:rPr lang="fr-FR" smtClean="0"/>
              <a:t>08/11/2020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CE9D-BEA6-0140-A0BF-0A225EDC37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693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519B-87DB-B147-A320-643DD5F8CEA2}" type="datetimeFigureOut">
              <a:rPr lang="fr-FR" smtClean="0"/>
              <a:t>08/11/2020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CE9D-BEA6-0140-A0BF-0A225EDC37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4661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519B-87DB-B147-A320-643DD5F8CEA2}" type="datetimeFigureOut">
              <a:rPr lang="fr-FR" smtClean="0"/>
              <a:t>08/11/2020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CE9D-BEA6-0140-A0BF-0A225EDC37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468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519B-87DB-B147-A320-643DD5F8CEA2}" type="datetimeFigureOut">
              <a:rPr lang="fr-FR" smtClean="0"/>
              <a:t>08/11/2020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CE9D-BEA6-0140-A0BF-0A225EDC37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3267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519B-87DB-B147-A320-643DD5F8CEA2}" type="datetimeFigureOut">
              <a:rPr lang="fr-FR" smtClean="0"/>
              <a:t>08/11/2020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CE9D-BEA6-0140-A0BF-0A225EDC37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916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8519B-87DB-B147-A320-643DD5F8CEA2}" type="datetimeFigureOut">
              <a:rPr lang="fr-FR" smtClean="0"/>
              <a:t>08/11/2020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0CE9D-BEA6-0140-A0BF-0A225EDC37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408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8519B-87DB-B147-A320-643DD5F8CEA2}" type="datetimeFigureOut">
              <a:rPr lang="fr-FR" smtClean="0"/>
              <a:t>08/11/2020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0CE9D-BEA6-0140-A0BF-0A225EDC37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137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4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3.png"/><Relationship Id="rId5" Type="http://schemas.microsoft.com/office/2007/relationships/media" Target="../media/media3.mp3"/><Relationship Id="rId10" Type="http://schemas.openxmlformats.org/officeDocument/2006/relationships/image" Target="../media/image2.em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90940" y="1090372"/>
            <a:ext cx="11801060" cy="1533560"/>
          </a:xfrm>
        </p:spPr>
        <p:txBody>
          <a:bodyPr>
            <a:normAutofit fontScale="92500" lnSpcReduction="20000"/>
          </a:bodyPr>
          <a:lstStyle/>
          <a:p>
            <a:r>
              <a:rPr lang="de-DE" sz="4300" b="1" dirty="0" err="1">
                <a:ea typeface="Arial" charset="0"/>
                <a:cs typeface="Arial" charset="0"/>
              </a:rPr>
              <a:t>Geni@l</a:t>
            </a:r>
            <a:r>
              <a:rPr lang="de-DE" sz="4300" b="1" dirty="0">
                <a:ea typeface="Arial" charset="0"/>
                <a:cs typeface="Arial" charset="0"/>
              </a:rPr>
              <a:t> Klick für die </a:t>
            </a:r>
            <a:r>
              <a:rPr lang="de-DE" sz="4300" b="1" dirty="0" err="1">
                <a:ea typeface="Arial" charset="0"/>
                <a:cs typeface="Arial" charset="0"/>
              </a:rPr>
              <a:t>Romandie</a:t>
            </a:r>
            <a:endParaRPr lang="de-DE" sz="4300" b="1" dirty="0">
              <a:ea typeface="Arial" charset="0"/>
              <a:cs typeface="Arial" charset="0"/>
            </a:endParaRPr>
          </a:p>
          <a:p>
            <a:endParaRPr lang="de-DE" dirty="0"/>
          </a:p>
          <a:p>
            <a:r>
              <a:rPr lang="de-DE" sz="4300" dirty="0">
                <a:ea typeface="Arial" charset="0"/>
                <a:cs typeface="Arial" charset="0"/>
              </a:rPr>
              <a:t>Lösungen zum Kapitel 6</a:t>
            </a:r>
          </a:p>
        </p:txBody>
      </p:sp>
      <p:sp>
        <p:nvSpPr>
          <p:cNvPr id="5" name="Sous-titre 2"/>
          <p:cNvSpPr txBox="1">
            <a:spLocks/>
          </p:cNvSpPr>
          <p:nvPr/>
        </p:nvSpPr>
        <p:spPr>
          <a:xfrm>
            <a:off x="390940" y="3648042"/>
            <a:ext cx="11801060" cy="1533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4000" dirty="0">
                <a:ea typeface="Arial" charset="0"/>
                <a:cs typeface="Arial" charset="0"/>
              </a:rPr>
              <a:t>Kursbuch 10. und 11. Klasse</a:t>
            </a:r>
          </a:p>
          <a:p>
            <a:r>
              <a:rPr lang="de-DE" sz="4000" dirty="0">
                <a:ea typeface="Arial" charset="0"/>
                <a:cs typeface="Arial" charset="0"/>
              </a:rPr>
              <a:t>Band 1</a:t>
            </a:r>
          </a:p>
        </p:txBody>
      </p:sp>
    </p:spTree>
    <p:extLst>
      <p:ext uri="{BB962C8B-B14F-4D97-AF65-F5344CB8AC3E}">
        <p14:creationId xmlns:p14="http://schemas.microsoft.com/office/powerpoint/2010/main" val="1252306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8DBA003-6545-004F-BC14-5661618B3F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19" t="19626" r="5413" b="68597"/>
          <a:stretch/>
        </p:blipFill>
        <p:spPr>
          <a:xfrm>
            <a:off x="623312" y="426150"/>
            <a:ext cx="10589343" cy="206477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262D4D1-BC93-2040-9AB4-0DCFF56F88DA}"/>
              </a:ext>
            </a:extLst>
          </p:cNvPr>
          <p:cNvSpPr txBox="1"/>
          <p:nvPr/>
        </p:nvSpPr>
        <p:spPr>
          <a:xfrm>
            <a:off x="623312" y="426150"/>
            <a:ext cx="3467425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sz="16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B85CDBB-EF03-E74E-A9F8-47A9BDD90FE9}"/>
              </a:ext>
            </a:extLst>
          </p:cNvPr>
          <p:cNvSpPr txBox="1"/>
          <p:nvPr/>
        </p:nvSpPr>
        <p:spPr>
          <a:xfrm>
            <a:off x="8225717" y="322910"/>
            <a:ext cx="2890686" cy="3027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AFEB0D11-2DBF-2243-9706-54A5C14B18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355397"/>
              </p:ext>
            </p:extLst>
          </p:nvPr>
        </p:nvGraphicFramePr>
        <p:xfrm>
          <a:off x="623312" y="2686498"/>
          <a:ext cx="11026822" cy="3680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9710">
                  <a:extLst>
                    <a:ext uri="{9D8B030D-6E8A-4147-A177-3AD203B41FA5}">
                      <a16:colId xmlns:a16="http://schemas.microsoft.com/office/drawing/2014/main" val="1437545432"/>
                    </a:ext>
                  </a:extLst>
                </a:gridCol>
                <a:gridCol w="2755704">
                  <a:extLst>
                    <a:ext uri="{9D8B030D-6E8A-4147-A177-3AD203B41FA5}">
                      <a16:colId xmlns:a16="http://schemas.microsoft.com/office/drawing/2014/main" val="2535722265"/>
                    </a:ext>
                  </a:extLst>
                </a:gridCol>
                <a:gridCol w="2755704">
                  <a:extLst>
                    <a:ext uri="{9D8B030D-6E8A-4147-A177-3AD203B41FA5}">
                      <a16:colId xmlns:a16="http://schemas.microsoft.com/office/drawing/2014/main" val="2908758526"/>
                    </a:ext>
                  </a:extLst>
                </a:gridCol>
                <a:gridCol w="2755704">
                  <a:extLst>
                    <a:ext uri="{9D8B030D-6E8A-4147-A177-3AD203B41FA5}">
                      <a16:colId xmlns:a16="http://schemas.microsoft.com/office/drawing/2014/main" val="1963433415"/>
                    </a:ext>
                  </a:extLst>
                </a:gridCol>
              </a:tblGrid>
              <a:tr h="791203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/>
                        <a:t>Wann</a:t>
                      </a:r>
                      <a:r>
                        <a:rPr lang="fr-FR" sz="24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/>
                        <a:t>Wo</a:t>
                      </a:r>
                      <a:r>
                        <a:rPr lang="fr-FR" sz="2400" dirty="0"/>
                        <a:t>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/>
                        <a:t>Wer</a:t>
                      </a:r>
                      <a:r>
                        <a:rPr lang="fr-FR" sz="2400" dirty="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err="1"/>
                        <a:t>Was</a:t>
                      </a:r>
                      <a:r>
                        <a:rPr lang="fr-FR" sz="2400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8871628"/>
                  </a:ext>
                </a:extLst>
              </a:tr>
              <a:tr h="963077">
                <a:tc>
                  <a:txBody>
                    <a:bodyPr/>
                    <a:lstStyle/>
                    <a:p>
                      <a:endParaRPr lang="fr-FR" sz="24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7039389"/>
                  </a:ext>
                </a:extLst>
              </a:tr>
              <a:tr h="96307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158983"/>
                  </a:ext>
                </a:extLst>
              </a:tr>
              <a:tr h="963077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710760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7009B88A-EBCF-E64F-AAD4-5D4D35181095}"/>
              </a:ext>
            </a:extLst>
          </p:cNvPr>
          <p:cNvSpPr/>
          <p:nvPr/>
        </p:nvSpPr>
        <p:spPr>
          <a:xfrm>
            <a:off x="1092565" y="3638644"/>
            <a:ext cx="18691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gegen 15 Uhr</a:t>
            </a:r>
            <a:endParaRPr lang="fr-FR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4B2F9F-148A-0A43-93D3-524F1DD31FB9}"/>
              </a:ext>
            </a:extLst>
          </p:cNvPr>
          <p:cNvSpPr/>
          <p:nvPr/>
        </p:nvSpPr>
        <p:spPr>
          <a:xfrm>
            <a:off x="3484011" y="3638643"/>
            <a:ext cx="21387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im Media-Shop</a:t>
            </a:r>
            <a:endParaRPr lang="fr-FR" sz="2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F5A8EAC-0BC3-3344-A1ED-4DE7EAB5A1E9}"/>
              </a:ext>
            </a:extLst>
          </p:cNvPr>
          <p:cNvSpPr/>
          <p:nvPr/>
        </p:nvSpPr>
        <p:spPr>
          <a:xfrm>
            <a:off x="6476133" y="3638643"/>
            <a:ext cx="14402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Paul / Olli</a:t>
            </a:r>
            <a:endParaRPr lang="fr-FR" sz="2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F197F7-A54D-8C4B-8EFB-079974E5E194}"/>
              </a:ext>
            </a:extLst>
          </p:cNvPr>
          <p:cNvSpPr/>
          <p:nvPr/>
        </p:nvSpPr>
        <p:spPr>
          <a:xfrm>
            <a:off x="8950671" y="3407810"/>
            <a:ext cx="3058209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b="1" dirty="0">
                <a:solidFill>
                  <a:schemeClr val="accent1"/>
                </a:solidFill>
              </a:rPr>
              <a:t>- </a:t>
            </a:r>
            <a:r>
              <a:rPr lang="de-DE" sz="2100" b="1" dirty="0">
                <a:solidFill>
                  <a:schemeClr val="accent1"/>
                </a:solidFill>
              </a:rPr>
              <a:t>haben Computerspiele </a:t>
            </a:r>
          </a:p>
          <a:p>
            <a:r>
              <a:rPr lang="de-DE" sz="2100" b="1" dirty="0">
                <a:solidFill>
                  <a:schemeClr val="accent1"/>
                </a:solidFill>
              </a:rPr>
              <a:t>ausprobiert</a:t>
            </a:r>
          </a:p>
          <a:p>
            <a:r>
              <a:rPr lang="de-DE" sz="2100" b="1" dirty="0">
                <a:solidFill>
                  <a:schemeClr val="accent1"/>
                </a:solidFill>
              </a:rPr>
              <a:t>- hat Olli 20 Euro geliehen</a:t>
            </a:r>
            <a:endParaRPr lang="fr-FR" sz="21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E7862AF-B8B4-214E-AD05-9C4F96A483CB}"/>
              </a:ext>
            </a:extLst>
          </p:cNvPr>
          <p:cNvSpPr/>
          <p:nvPr/>
        </p:nvSpPr>
        <p:spPr>
          <a:xfrm>
            <a:off x="1092564" y="4653339"/>
            <a:ext cx="152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um 16 Uhr</a:t>
            </a:r>
            <a:endParaRPr lang="fr-FR" sz="2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CE68DEE-4B02-F44F-B342-ED451D1D29EB}"/>
              </a:ext>
            </a:extLst>
          </p:cNvPr>
          <p:cNvSpPr/>
          <p:nvPr/>
        </p:nvSpPr>
        <p:spPr>
          <a:xfrm>
            <a:off x="3484011" y="4590788"/>
            <a:ext cx="2747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vor dem neuen Café</a:t>
            </a:r>
            <a:endParaRPr lang="fr-FR" sz="2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8466AC0-9091-C245-BC1E-6C48EDCD2F03}"/>
              </a:ext>
            </a:extLst>
          </p:cNvPr>
          <p:cNvSpPr/>
          <p:nvPr/>
        </p:nvSpPr>
        <p:spPr>
          <a:xfrm>
            <a:off x="6783128" y="4653339"/>
            <a:ext cx="734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Paul</a:t>
            </a:r>
            <a:endParaRPr lang="fr-FR" sz="2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E0F624E-20C2-2541-93C8-C1B14FFD1343}"/>
              </a:ext>
            </a:extLst>
          </p:cNvPr>
          <p:cNvSpPr/>
          <p:nvPr/>
        </p:nvSpPr>
        <p:spPr>
          <a:xfrm>
            <a:off x="9183348" y="4590788"/>
            <a:ext cx="1823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hat gewartet</a:t>
            </a:r>
            <a:endParaRPr lang="fr-FR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E15AE82-D205-2445-B16E-8B721B56A6FA}"/>
              </a:ext>
            </a:extLst>
          </p:cNvPr>
          <p:cNvSpPr/>
          <p:nvPr/>
        </p:nvSpPr>
        <p:spPr>
          <a:xfrm>
            <a:off x="1073974" y="5605485"/>
            <a:ext cx="15231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um 17 Uhr</a:t>
            </a:r>
            <a:endParaRPr lang="fr-FR" sz="2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D542840-0070-E64F-8829-04ADB6191575}"/>
              </a:ext>
            </a:extLst>
          </p:cNvPr>
          <p:cNvSpPr/>
          <p:nvPr/>
        </p:nvSpPr>
        <p:spPr>
          <a:xfrm>
            <a:off x="3337784" y="5535935"/>
            <a:ext cx="287617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2100" b="1" dirty="0">
                <a:solidFill>
                  <a:schemeClr val="accent1"/>
                </a:solidFill>
              </a:rPr>
              <a:t>an der Bushaltestelle</a:t>
            </a:r>
          </a:p>
          <a:p>
            <a:pPr marL="342900" indent="-342900">
              <a:buFontTx/>
              <a:buChar char="-"/>
            </a:pPr>
            <a:r>
              <a:rPr lang="de-DE" sz="2100" b="1" dirty="0">
                <a:solidFill>
                  <a:schemeClr val="accent1"/>
                </a:solidFill>
              </a:rPr>
              <a:t>am Museum	</a:t>
            </a:r>
          </a:p>
          <a:p>
            <a:endParaRPr lang="fr-FR" sz="24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83E71A5-C074-E145-BEB9-F356AAD68C13}"/>
              </a:ext>
            </a:extLst>
          </p:cNvPr>
          <p:cNvSpPr/>
          <p:nvPr/>
        </p:nvSpPr>
        <p:spPr>
          <a:xfrm>
            <a:off x="6476133" y="5535934"/>
            <a:ext cx="19399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Paul / Olli </a:t>
            </a:r>
          </a:p>
          <a:p>
            <a:r>
              <a:rPr lang="de-DE" sz="2400" b="1" dirty="0">
                <a:solidFill>
                  <a:schemeClr val="accent1"/>
                </a:solidFill>
              </a:rPr>
              <a:t>(und 2 Typen)</a:t>
            </a:r>
            <a:endParaRPr lang="fr-FR" sz="2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85E07C5-D1BB-CC4F-A43F-2246855A029B}"/>
              </a:ext>
            </a:extLst>
          </p:cNvPr>
          <p:cNvSpPr/>
          <p:nvPr/>
        </p:nvSpPr>
        <p:spPr>
          <a:xfrm>
            <a:off x="8923721" y="5535935"/>
            <a:ext cx="33695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b="1" dirty="0">
                <a:solidFill>
                  <a:schemeClr val="accent1"/>
                </a:solidFill>
              </a:rPr>
              <a:t>- </a:t>
            </a:r>
            <a:r>
              <a:rPr lang="de-DE" sz="2000" b="1" dirty="0">
                <a:solidFill>
                  <a:schemeClr val="accent1"/>
                </a:solidFill>
              </a:rPr>
              <a:t>hat Olli und 2 Typen gesehen</a:t>
            </a:r>
          </a:p>
          <a:p>
            <a:r>
              <a:rPr lang="de-DE" sz="2000" b="1" dirty="0">
                <a:solidFill>
                  <a:schemeClr val="accent1"/>
                </a:solidFill>
              </a:rPr>
              <a:t>- sind aus dem Museum </a:t>
            </a:r>
          </a:p>
          <a:p>
            <a:r>
              <a:rPr lang="de-DE" sz="2000" b="1" dirty="0">
                <a:solidFill>
                  <a:schemeClr val="accent1"/>
                </a:solidFill>
              </a:rPr>
              <a:t>gekommen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121371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C2B2FAB-A75A-2145-964A-B3B3132D22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85" t="30322" r="30390" b="57067"/>
          <a:stretch/>
        </p:blipFill>
        <p:spPr>
          <a:xfrm>
            <a:off x="722671" y="516194"/>
            <a:ext cx="10369590" cy="291280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CB86F0C-325B-BF4A-A928-023B48CA54F9}"/>
              </a:ext>
            </a:extLst>
          </p:cNvPr>
          <p:cNvSpPr txBox="1"/>
          <p:nvPr/>
        </p:nvSpPr>
        <p:spPr>
          <a:xfrm>
            <a:off x="264695" y="3429000"/>
            <a:ext cx="11478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1. Er ist in der Klasse geblieben, weil er vertraulich mit Dr. Schmidt reden will.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10A6716-BC28-2644-9A1F-C7691AD705C4}"/>
              </a:ext>
            </a:extLst>
          </p:cNvPr>
          <p:cNvSpPr txBox="1"/>
          <p:nvPr/>
        </p:nvSpPr>
        <p:spPr>
          <a:xfrm>
            <a:off x="264695" y="4086727"/>
            <a:ext cx="11478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2. Olli wollte früher nie ins Museum gehen.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223AFC7-484E-DE48-8A3A-F805022B08F8}"/>
              </a:ext>
            </a:extLst>
          </p:cNvPr>
          <p:cNvSpPr txBox="1"/>
          <p:nvPr/>
        </p:nvSpPr>
        <p:spPr>
          <a:xfrm>
            <a:off x="264694" y="4744454"/>
            <a:ext cx="1192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3. Paul hat Olli und zwei Typen gesehen. Sie sind aus dem Museum gekommen.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EE87353-9504-BE4B-9841-429C6D6A06FA}"/>
              </a:ext>
            </a:extLst>
          </p:cNvPr>
          <p:cNvSpPr txBox="1"/>
          <p:nvPr/>
        </p:nvSpPr>
        <p:spPr>
          <a:xfrm>
            <a:off x="264694" y="5402181"/>
            <a:ext cx="11478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4. Paul hat Olli 20 Euro gegeben. </a:t>
            </a:r>
          </a:p>
        </p:txBody>
      </p:sp>
    </p:spTree>
    <p:extLst>
      <p:ext uri="{BB962C8B-B14F-4D97-AF65-F5344CB8AC3E}">
        <p14:creationId xmlns:p14="http://schemas.microsoft.com/office/powerpoint/2010/main" val="369581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0BEFFCC-91FC-DB44-B2B2-73E8F4777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30" t="54694" r="28724" b="40462"/>
          <a:stretch/>
        </p:blipFill>
        <p:spPr>
          <a:xfrm>
            <a:off x="698607" y="433136"/>
            <a:ext cx="10732413" cy="120315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9B7B243-5C16-3F4D-8680-0C44D16FC8A2}"/>
              </a:ext>
            </a:extLst>
          </p:cNvPr>
          <p:cNvSpPr txBox="1"/>
          <p:nvPr/>
        </p:nvSpPr>
        <p:spPr>
          <a:xfrm>
            <a:off x="1673674" y="2213811"/>
            <a:ext cx="8782277" cy="1455014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de-DE" sz="2400" b="1" dirty="0">
                <a:solidFill>
                  <a:schemeClr val="accent1"/>
                </a:solidFill>
              </a:rPr>
              <a:t>Paul hat einen Verdacht. Er glaubt, dass Olli etwas mit dem Diebstahl im Stadtmuseum zu tun hat.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5F87055-8B97-614B-BD9F-990ACAD46F2A}"/>
              </a:ext>
            </a:extLst>
          </p:cNvPr>
          <p:cNvSpPr txBox="1"/>
          <p:nvPr/>
        </p:nvSpPr>
        <p:spPr>
          <a:xfrm>
            <a:off x="143436" y="624114"/>
            <a:ext cx="646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10.</a:t>
            </a:r>
          </a:p>
        </p:txBody>
      </p:sp>
    </p:spTree>
    <p:extLst>
      <p:ext uri="{BB962C8B-B14F-4D97-AF65-F5344CB8AC3E}">
        <p14:creationId xmlns:p14="http://schemas.microsoft.com/office/powerpoint/2010/main" val="17569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BD830A4-C885-B549-8949-0E1B2C9FF7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18" t="9247" r="4756" b="66882"/>
          <a:stretch/>
        </p:blipFill>
        <p:spPr>
          <a:xfrm>
            <a:off x="560438" y="0"/>
            <a:ext cx="10847367" cy="4630994"/>
          </a:xfrm>
          <a:prstGeom prst="rect">
            <a:avLst/>
          </a:prstGeom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A9CC54A2-C80C-D448-898C-9BBB818FCB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7229451"/>
              </p:ext>
            </p:extLst>
          </p:nvPr>
        </p:nvGraphicFramePr>
        <p:xfrm>
          <a:off x="1920120" y="4834464"/>
          <a:ext cx="8128001" cy="1236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1143">
                  <a:extLst>
                    <a:ext uri="{9D8B030D-6E8A-4147-A177-3AD203B41FA5}">
                      <a16:colId xmlns:a16="http://schemas.microsoft.com/office/drawing/2014/main" val="253452940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814932414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039260782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3263463645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2383178428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1629691277"/>
                    </a:ext>
                  </a:extLst>
                </a:gridCol>
                <a:gridCol w="1161143">
                  <a:extLst>
                    <a:ext uri="{9D8B030D-6E8A-4147-A177-3AD203B41FA5}">
                      <a16:colId xmlns:a16="http://schemas.microsoft.com/office/drawing/2014/main" val="4021636190"/>
                    </a:ext>
                  </a:extLst>
                </a:gridCol>
              </a:tblGrid>
              <a:tr h="459431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1816786"/>
                  </a:ext>
                </a:extLst>
              </a:tr>
              <a:tr h="77691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2400" b="1" kern="1200" dirty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2841842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59365287-B596-FC4C-93B1-D99F0A4DEDB5}"/>
              </a:ext>
            </a:extLst>
          </p:cNvPr>
          <p:cNvSpPr txBox="1"/>
          <p:nvPr/>
        </p:nvSpPr>
        <p:spPr>
          <a:xfrm>
            <a:off x="2143879" y="5452634"/>
            <a:ext cx="89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A86824C-3870-A244-99A2-7BAC48E78BFB}"/>
              </a:ext>
            </a:extLst>
          </p:cNvPr>
          <p:cNvSpPr txBox="1"/>
          <p:nvPr/>
        </p:nvSpPr>
        <p:spPr>
          <a:xfrm>
            <a:off x="3481526" y="5452634"/>
            <a:ext cx="89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b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3F31B65-5AAC-9A4D-BD4B-181D73BFFFF1}"/>
              </a:ext>
            </a:extLst>
          </p:cNvPr>
          <p:cNvSpPr txBox="1"/>
          <p:nvPr/>
        </p:nvSpPr>
        <p:spPr>
          <a:xfrm>
            <a:off x="4566381" y="5457807"/>
            <a:ext cx="89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9EC2FED-3FAC-D348-9324-D30B8CD16A57}"/>
              </a:ext>
            </a:extLst>
          </p:cNvPr>
          <p:cNvSpPr txBox="1"/>
          <p:nvPr/>
        </p:nvSpPr>
        <p:spPr>
          <a:xfrm>
            <a:off x="5828725" y="5452633"/>
            <a:ext cx="89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g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27C2D-E191-054C-9167-806FFED926E4}"/>
              </a:ext>
            </a:extLst>
          </p:cNvPr>
          <p:cNvSpPr txBox="1"/>
          <p:nvPr/>
        </p:nvSpPr>
        <p:spPr>
          <a:xfrm>
            <a:off x="6864722" y="5452632"/>
            <a:ext cx="89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E8E897C-6065-C940-BE9F-89477D87C201}"/>
              </a:ext>
            </a:extLst>
          </p:cNvPr>
          <p:cNvSpPr txBox="1"/>
          <p:nvPr/>
        </p:nvSpPr>
        <p:spPr>
          <a:xfrm>
            <a:off x="8102979" y="5452632"/>
            <a:ext cx="89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4410CF3-004B-F14A-BEB3-16E497570828}"/>
              </a:ext>
            </a:extLst>
          </p:cNvPr>
          <p:cNvSpPr txBox="1"/>
          <p:nvPr/>
        </p:nvSpPr>
        <p:spPr>
          <a:xfrm>
            <a:off x="9263331" y="5452631"/>
            <a:ext cx="890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405337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CF12291-7CAA-FA47-9A55-CE6EAD7ABF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900" t="35699" r="5365" b="46024"/>
          <a:stretch/>
        </p:blipFill>
        <p:spPr>
          <a:xfrm>
            <a:off x="68180" y="0"/>
            <a:ext cx="11622505" cy="4573204"/>
          </a:xfrm>
          <a:prstGeom prst="rect">
            <a:avLst/>
          </a:prstGeom>
        </p:spPr>
      </p:pic>
      <p:pic>
        <p:nvPicPr>
          <p:cNvPr id="5" name="Média en ligne 4" descr="gk10_11_Bd1_KB_Track_02.15_K06_A12a.mp3">
            <a:hlinkClick r:id="" action="ppaction://media"/>
            <a:extLst>
              <a:ext uri="{FF2B5EF4-FFF2-40B4-BE49-F238E27FC236}">
                <a16:creationId xmlns:a16="http://schemas.microsoft.com/office/drawing/2014/main" id="{6E177EFA-740F-7547-A055-83BC482C0C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747" y="1682048"/>
            <a:ext cx="812800" cy="81280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DCC5848-E35A-DB40-AF5B-3A2468469393}"/>
              </a:ext>
            </a:extLst>
          </p:cNvPr>
          <p:cNvSpPr txBox="1"/>
          <p:nvPr/>
        </p:nvSpPr>
        <p:spPr>
          <a:xfrm>
            <a:off x="7760370" y="145131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richtig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0510F85-8766-3040-9852-BE68D160E163}"/>
              </a:ext>
            </a:extLst>
          </p:cNvPr>
          <p:cNvSpPr txBox="1"/>
          <p:nvPr/>
        </p:nvSpPr>
        <p:spPr>
          <a:xfrm>
            <a:off x="7375358" y="2184507"/>
            <a:ext cx="180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richtig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EF0BF3D-2082-C74E-8146-98125D4AAE4B}"/>
              </a:ext>
            </a:extLst>
          </p:cNvPr>
          <p:cNvSpPr txBox="1"/>
          <p:nvPr/>
        </p:nvSpPr>
        <p:spPr>
          <a:xfrm>
            <a:off x="7722629" y="2540052"/>
            <a:ext cx="180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richtig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C2F0CF-2CC1-F44F-8AB6-080831BBA163}"/>
              </a:ext>
            </a:extLst>
          </p:cNvPr>
          <p:cNvSpPr txBox="1"/>
          <p:nvPr/>
        </p:nvSpPr>
        <p:spPr>
          <a:xfrm>
            <a:off x="8215560" y="3293699"/>
            <a:ext cx="1804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richtig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36A111B-622E-4246-A9CF-8BFD23C80A6E}"/>
              </a:ext>
            </a:extLst>
          </p:cNvPr>
          <p:cNvSpPr txBox="1"/>
          <p:nvPr/>
        </p:nvSpPr>
        <p:spPr>
          <a:xfrm>
            <a:off x="8792073" y="1825831"/>
            <a:ext cx="2456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falsch </a:t>
            </a:r>
            <a:r>
              <a:rPr lang="de-DE" sz="2400" b="1" dirty="0">
                <a:solidFill>
                  <a:schemeClr val="accent1"/>
                </a:solidFill>
                <a:sym typeface="Wingdings" pitchFamily="2" charset="2"/>
              </a:rPr>
              <a:t> 500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7C58A01-CE56-684F-8430-C910716022BC}"/>
              </a:ext>
            </a:extLst>
          </p:cNvPr>
          <p:cNvSpPr txBox="1"/>
          <p:nvPr/>
        </p:nvSpPr>
        <p:spPr>
          <a:xfrm>
            <a:off x="7229279" y="2914568"/>
            <a:ext cx="5205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falsch </a:t>
            </a:r>
            <a:r>
              <a:rPr lang="de-DE" sz="2400" b="1" dirty="0">
                <a:solidFill>
                  <a:schemeClr val="accent1"/>
                </a:solidFill>
                <a:sym typeface="Wingdings" pitchFamily="2" charset="2"/>
              </a:rPr>
              <a:t> alle Türe waren gesichert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1ABB010-6D44-C842-ABFC-BA71B721D9AE}"/>
              </a:ext>
            </a:extLst>
          </p:cNvPr>
          <p:cNvSpPr txBox="1"/>
          <p:nvPr/>
        </p:nvSpPr>
        <p:spPr>
          <a:xfrm>
            <a:off x="691147" y="4502847"/>
            <a:ext cx="6722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500 Münzen sind verschwunden.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EFE120C-06A1-AB42-ABFF-7F23DFE84CD3}"/>
              </a:ext>
            </a:extLst>
          </p:cNvPr>
          <p:cNvSpPr txBox="1"/>
          <p:nvPr/>
        </p:nvSpPr>
        <p:spPr>
          <a:xfrm>
            <a:off x="691147" y="5132953"/>
            <a:ext cx="11268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Um halb sechs hat man den Alarm aktiviert und alle Türen waren gesichert.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DE9BCC7-E8EB-7447-8641-FF57FE48C584}"/>
              </a:ext>
            </a:extLst>
          </p:cNvPr>
          <p:cNvSpPr txBox="1"/>
          <p:nvPr/>
        </p:nvSpPr>
        <p:spPr>
          <a:xfrm>
            <a:off x="691147" y="5736027"/>
            <a:ext cx="11268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Die Münzen waren wichtig für (die Geschichte von) Kassel.</a:t>
            </a:r>
          </a:p>
        </p:txBody>
      </p:sp>
    </p:spTree>
    <p:extLst>
      <p:ext uri="{BB962C8B-B14F-4D97-AF65-F5344CB8AC3E}">
        <p14:creationId xmlns:p14="http://schemas.microsoft.com/office/powerpoint/2010/main" val="374637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52AA4AF-2EAE-4145-8BAD-C433EB58E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13" t="53789" r="25063" b="43743"/>
          <a:stretch/>
        </p:blipFill>
        <p:spPr>
          <a:xfrm>
            <a:off x="-304282" y="384527"/>
            <a:ext cx="9782136" cy="73741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7B3B4A7-AFCC-0B46-BFF5-E6F6DD7F45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99" t="55699" r="25786" b="40378"/>
          <a:stretch/>
        </p:blipFill>
        <p:spPr>
          <a:xfrm>
            <a:off x="594077" y="3283313"/>
            <a:ext cx="9751991" cy="119462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E571396-E2A0-834E-AE0A-FB3A41C81992}"/>
              </a:ext>
            </a:extLst>
          </p:cNvPr>
          <p:cNvSpPr txBox="1"/>
          <p:nvPr/>
        </p:nvSpPr>
        <p:spPr>
          <a:xfrm>
            <a:off x="634181" y="1253613"/>
            <a:ext cx="10651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Olli &amp; Paul waren in der Stadt, Olli musste plötzlich weg.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CCDD55-FA7D-9C44-91D7-C8D13BBF1D21}"/>
              </a:ext>
            </a:extLst>
          </p:cNvPr>
          <p:cNvSpPr txBox="1"/>
          <p:nvPr/>
        </p:nvSpPr>
        <p:spPr>
          <a:xfrm>
            <a:off x="634181" y="1755314"/>
            <a:ext cx="10651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Olli war mit Paul verabredet, er ist nicht gekommen.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C3BAC86-D857-1C4D-86D3-58A9A9BD398B}"/>
              </a:ext>
            </a:extLst>
          </p:cNvPr>
          <p:cNvSpPr txBox="1"/>
          <p:nvPr/>
        </p:nvSpPr>
        <p:spPr>
          <a:xfrm>
            <a:off x="634181" y="2257015"/>
            <a:ext cx="10651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Olli kam nach fünf Uhr mit zwei Typen aus dem Museum.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B4D9A55-59D3-9D41-834E-CC70E2B8618C}"/>
              </a:ext>
            </a:extLst>
          </p:cNvPr>
          <p:cNvSpPr txBox="1"/>
          <p:nvPr/>
        </p:nvSpPr>
        <p:spPr>
          <a:xfrm>
            <a:off x="634181" y="2758716"/>
            <a:ext cx="10651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Olli war im Museum, er wollte früher nie ins Museum gehen.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A75C0A1-7C08-214E-8AF2-F4C0614BBAF6}"/>
              </a:ext>
            </a:extLst>
          </p:cNvPr>
          <p:cNvSpPr txBox="1"/>
          <p:nvPr/>
        </p:nvSpPr>
        <p:spPr>
          <a:xfrm>
            <a:off x="594077" y="3247998"/>
            <a:ext cx="10651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Olli hat Jessica ein teures Geschenk gemacht. 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BFADB86-3E38-8A47-B4D1-DD38FD5F18CB}"/>
              </a:ext>
            </a:extLst>
          </p:cNvPr>
          <p:cNvSpPr txBox="1"/>
          <p:nvPr/>
        </p:nvSpPr>
        <p:spPr>
          <a:xfrm>
            <a:off x="594077" y="4567092"/>
            <a:ext cx="10651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Paul soll mit Olli sprechen.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23B8B87-6B5D-C548-B1B3-F57CB51CCFD1}"/>
              </a:ext>
            </a:extLst>
          </p:cNvPr>
          <p:cNvSpPr txBox="1"/>
          <p:nvPr/>
        </p:nvSpPr>
        <p:spPr>
          <a:xfrm>
            <a:off x="594077" y="5090684"/>
            <a:ext cx="10651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Herr Schmidt spricht mit dem Museumsdirektor.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C96678D-6F76-5643-A1BC-6F64AE8CA001}"/>
              </a:ext>
            </a:extLst>
          </p:cNvPr>
          <p:cNvSpPr txBox="1"/>
          <p:nvPr/>
        </p:nvSpPr>
        <p:spPr>
          <a:xfrm>
            <a:off x="634181" y="5614276"/>
            <a:ext cx="10651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Sie treffen sich um vier Uhr vor dem Museum. </a:t>
            </a:r>
          </a:p>
        </p:txBody>
      </p:sp>
    </p:spTree>
    <p:extLst>
      <p:ext uri="{BB962C8B-B14F-4D97-AF65-F5344CB8AC3E}">
        <p14:creationId xmlns:p14="http://schemas.microsoft.com/office/powerpoint/2010/main" val="180609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A07688E6-5118-8A40-AC23-2516A45452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0" t="9892" r="27581" b="79361"/>
          <a:stretch/>
        </p:blipFill>
        <p:spPr>
          <a:xfrm>
            <a:off x="486696" y="324464"/>
            <a:ext cx="11527651" cy="265471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9C5DAE-ACB4-724E-8BC0-D0C90014934B}"/>
              </a:ext>
            </a:extLst>
          </p:cNvPr>
          <p:cNvSpPr txBox="1"/>
          <p:nvPr/>
        </p:nvSpPr>
        <p:spPr>
          <a:xfrm>
            <a:off x="1540560" y="3198167"/>
            <a:ext cx="4555440" cy="45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1. Aus dem Bowling-Club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495D0F6-C7A2-6E4C-967E-5819C3199F57}"/>
              </a:ext>
            </a:extLst>
          </p:cNvPr>
          <p:cNvSpPr txBox="1"/>
          <p:nvPr/>
        </p:nvSpPr>
        <p:spPr>
          <a:xfrm>
            <a:off x="1540560" y="3663388"/>
            <a:ext cx="9279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2. Ein Schüler mit zwei amerikanischen Touristen, eine kleine Reisegruppe aus Japan; insgesamt 14 Besucher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24F39D-BE20-4745-A28C-1657593CB34F}"/>
              </a:ext>
            </a:extLst>
          </p:cNvPr>
          <p:cNvSpPr txBox="1"/>
          <p:nvPr/>
        </p:nvSpPr>
        <p:spPr>
          <a:xfrm>
            <a:off x="1540559" y="4548299"/>
            <a:ext cx="642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3. Der junge Mann ist seit gestern krank.</a:t>
            </a:r>
          </a:p>
        </p:txBody>
      </p:sp>
    </p:spTree>
    <p:extLst>
      <p:ext uri="{BB962C8B-B14F-4D97-AF65-F5344CB8AC3E}">
        <p14:creationId xmlns:p14="http://schemas.microsoft.com/office/powerpoint/2010/main" val="41846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850905F6-8E3F-AC4E-AB3C-898D4F2000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22" t="49069" r="37015" b="47522"/>
          <a:stretch/>
        </p:blipFill>
        <p:spPr>
          <a:xfrm>
            <a:off x="442451" y="2"/>
            <a:ext cx="10642415" cy="958645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8CC72DF-FBC7-DA4D-960A-3C8E56FC28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5881927"/>
              </p:ext>
            </p:extLst>
          </p:nvPr>
        </p:nvGraphicFramePr>
        <p:xfrm>
          <a:off x="481909" y="958647"/>
          <a:ext cx="11228181" cy="54421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0461">
                  <a:extLst>
                    <a:ext uri="{9D8B030D-6E8A-4147-A177-3AD203B41FA5}">
                      <a16:colId xmlns:a16="http://schemas.microsoft.com/office/drawing/2014/main" val="841049275"/>
                    </a:ext>
                  </a:extLst>
                </a:gridCol>
                <a:gridCol w="2487985">
                  <a:extLst>
                    <a:ext uri="{9D8B030D-6E8A-4147-A177-3AD203B41FA5}">
                      <a16:colId xmlns:a16="http://schemas.microsoft.com/office/drawing/2014/main" val="3024524811"/>
                    </a:ext>
                  </a:extLst>
                </a:gridCol>
                <a:gridCol w="3757367">
                  <a:extLst>
                    <a:ext uri="{9D8B030D-6E8A-4147-A177-3AD203B41FA5}">
                      <a16:colId xmlns:a16="http://schemas.microsoft.com/office/drawing/2014/main" val="1599226557"/>
                    </a:ext>
                  </a:extLst>
                </a:gridCol>
                <a:gridCol w="3242368">
                  <a:extLst>
                    <a:ext uri="{9D8B030D-6E8A-4147-A177-3AD203B41FA5}">
                      <a16:colId xmlns:a16="http://schemas.microsoft.com/office/drawing/2014/main" val="4195515430"/>
                    </a:ext>
                  </a:extLst>
                </a:gridCol>
              </a:tblGrid>
              <a:tr h="838174">
                <a:tc>
                  <a:txBody>
                    <a:bodyPr/>
                    <a:lstStyle/>
                    <a:p>
                      <a:pPr algn="ctr"/>
                      <a:r>
                        <a:rPr lang="de-DE" sz="2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Wann?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Wer?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444650"/>
                  </a:ext>
                </a:extLst>
              </a:tr>
              <a:tr h="116294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5806829"/>
                  </a:ext>
                </a:extLst>
              </a:tr>
              <a:tr h="120315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9939206"/>
                  </a:ext>
                </a:extLst>
              </a:tr>
              <a:tr h="113096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07210"/>
                  </a:ext>
                </a:extLst>
              </a:tr>
              <a:tr h="1106905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213491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7AD15CFF-EF10-5445-BCF0-499F1EBA6EDE}"/>
              </a:ext>
            </a:extLst>
          </p:cNvPr>
          <p:cNvSpPr txBox="1"/>
          <p:nvPr/>
        </p:nvSpPr>
        <p:spPr>
          <a:xfrm>
            <a:off x="481910" y="1917292"/>
            <a:ext cx="1731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um 17 Uhr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8CFE34-5C13-074B-8060-394E34470B72}"/>
              </a:ext>
            </a:extLst>
          </p:cNvPr>
          <p:cNvSpPr txBox="1"/>
          <p:nvPr/>
        </p:nvSpPr>
        <p:spPr>
          <a:xfrm>
            <a:off x="481908" y="3106769"/>
            <a:ext cx="17319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um 17.30 Uhr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373FA81-B807-5E4A-B604-B560A795F455}"/>
              </a:ext>
            </a:extLst>
          </p:cNvPr>
          <p:cNvSpPr txBox="1"/>
          <p:nvPr/>
        </p:nvSpPr>
        <p:spPr>
          <a:xfrm>
            <a:off x="481908" y="4296246"/>
            <a:ext cx="17319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um 17 Uhr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847446C-22E9-E94C-B77D-7F7B1E07684D}"/>
              </a:ext>
            </a:extLst>
          </p:cNvPr>
          <p:cNvSpPr txBox="1"/>
          <p:nvPr/>
        </p:nvSpPr>
        <p:spPr>
          <a:xfrm>
            <a:off x="385010" y="5277055"/>
            <a:ext cx="19337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von 13 Uhr bis 17.30</a:t>
            </a:r>
          </a:p>
          <a:p>
            <a:pPr algn="ctr"/>
            <a:r>
              <a:rPr lang="de-DE" sz="2400" b="1" dirty="0">
                <a:solidFill>
                  <a:schemeClr val="accent1"/>
                </a:solidFill>
              </a:rPr>
              <a:t>Uhr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D9B0805-C3B6-2B40-B27C-045B86A01894}"/>
              </a:ext>
            </a:extLst>
          </p:cNvPr>
          <p:cNvSpPr txBox="1"/>
          <p:nvPr/>
        </p:nvSpPr>
        <p:spPr>
          <a:xfrm>
            <a:off x="2213810" y="1871355"/>
            <a:ext cx="231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im Museum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24F0A32-8D81-8C46-ACE0-E9A6C7C604BC}"/>
              </a:ext>
            </a:extLst>
          </p:cNvPr>
          <p:cNvSpPr txBox="1"/>
          <p:nvPr/>
        </p:nvSpPr>
        <p:spPr>
          <a:xfrm>
            <a:off x="2318085" y="3083800"/>
            <a:ext cx="231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im Museum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3E5B329-DE37-F94A-97D8-B7A8F487E610}"/>
              </a:ext>
            </a:extLst>
          </p:cNvPr>
          <p:cNvSpPr txBox="1"/>
          <p:nvPr/>
        </p:nvSpPr>
        <p:spPr>
          <a:xfrm>
            <a:off x="2213810" y="5485723"/>
            <a:ext cx="231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im Museum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8DE2558-E365-7B41-9B37-92D5B574C5E3}"/>
              </a:ext>
            </a:extLst>
          </p:cNvPr>
          <p:cNvSpPr txBox="1"/>
          <p:nvPr/>
        </p:nvSpPr>
        <p:spPr>
          <a:xfrm>
            <a:off x="2197123" y="4361978"/>
            <a:ext cx="2310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vor dem Museum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1C4C61-DF55-3F49-BEE5-5DCA15E7B1B5}"/>
              </a:ext>
            </a:extLst>
          </p:cNvPr>
          <p:cNvSpPr txBox="1"/>
          <p:nvPr/>
        </p:nvSpPr>
        <p:spPr>
          <a:xfrm>
            <a:off x="4940967" y="1871355"/>
            <a:ext cx="3481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der Museumsdirektor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1803C4D-08B2-6449-B677-94EA91D428F8}"/>
              </a:ext>
            </a:extLst>
          </p:cNvPr>
          <p:cNvSpPr txBox="1"/>
          <p:nvPr/>
        </p:nvSpPr>
        <p:spPr>
          <a:xfrm>
            <a:off x="4940967" y="3060602"/>
            <a:ext cx="34811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der Museumsdirektor, die Aufsicht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E5F152D-5957-C246-9841-78914894D42E}"/>
              </a:ext>
            </a:extLst>
          </p:cNvPr>
          <p:cNvSpPr txBox="1"/>
          <p:nvPr/>
        </p:nvSpPr>
        <p:spPr>
          <a:xfrm>
            <a:off x="4628149" y="4267968"/>
            <a:ext cx="3793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die amerikanischen Touristen &amp; der Schüler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1D235FF-2112-6D4B-AEE4-9A0FCF9B4FA3}"/>
              </a:ext>
            </a:extLst>
          </p:cNvPr>
          <p:cNvSpPr txBox="1"/>
          <p:nvPr/>
        </p:nvSpPr>
        <p:spPr>
          <a:xfrm>
            <a:off x="4784558" y="5342489"/>
            <a:ext cx="3793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die Aufsicht, ein junger Mann aus Jena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EB9943A-917B-0C4E-960B-C7CFFD2E6A83}"/>
              </a:ext>
            </a:extLst>
          </p:cNvPr>
          <p:cNvSpPr txBox="1"/>
          <p:nvPr/>
        </p:nvSpPr>
        <p:spPr>
          <a:xfrm>
            <a:off x="8333227" y="1769562"/>
            <a:ext cx="3376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hat eine Runde durchs Museum gemacht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3BBE56B-EF3B-404B-8A58-E2CDD4B80F47}"/>
              </a:ext>
            </a:extLst>
          </p:cNvPr>
          <p:cNvSpPr txBox="1"/>
          <p:nvPr/>
        </p:nvSpPr>
        <p:spPr>
          <a:xfrm>
            <a:off x="8372685" y="2942359"/>
            <a:ext cx="3376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haben entdeckt, dass die Münzen weg waren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BB4CCFF-787E-0E47-8FAF-195F44D994BC}"/>
              </a:ext>
            </a:extLst>
          </p:cNvPr>
          <p:cNvSpPr txBox="1"/>
          <p:nvPr/>
        </p:nvSpPr>
        <p:spPr>
          <a:xfrm>
            <a:off x="8461563" y="4115156"/>
            <a:ext cx="33768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sind aus dem Museum weggegangen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2A772DE-0749-5846-ACC8-B442C048C498}"/>
              </a:ext>
            </a:extLst>
          </p:cNvPr>
          <p:cNvSpPr txBox="1"/>
          <p:nvPr/>
        </p:nvSpPr>
        <p:spPr>
          <a:xfrm>
            <a:off x="8468289" y="5559009"/>
            <a:ext cx="337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arbeitet im Museum</a:t>
            </a:r>
          </a:p>
        </p:txBody>
      </p:sp>
    </p:spTree>
    <p:extLst>
      <p:ext uri="{BB962C8B-B14F-4D97-AF65-F5344CB8AC3E}">
        <p14:creationId xmlns:p14="http://schemas.microsoft.com/office/powerpoint/2010/main" val="176499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8" grpId="0"/>
      <p:bldP spid="19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74806EF-ED30-574D-BEE1-45A97042F6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3" t="70538" r="39623" b="20495"/>
          <a:stretch/>
        </p:blipFill>
        <p:spPr>
          <a:xfrm>
            <a:off x="368710" y="265472"/>
            <a:ext cx="11037267" cy="253672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05B1F8-CAB7-A14B-8B5C-B2038FBF59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77" t="78971" r="33059" b="15269"/>
          <a:stretch/>
        </p:blipFill>
        <p:spPr>
          <a:xfrm>
            <a:off x="575188" y="3952568"/>
            <a:ext cx="10783204" cy="1548580"/>
          </a:xfrm>
          <a:prstGeom prst="rect">
            <a:avLst/>
          </a:prstGeom>
        </p:spPr>
      </p:pic>
      <p:pic>
        <p:nvPicPr>
          <p:cNvPr id="6" name="Média en ligne 5" descr="gk10_11_Bd1_KB_Track_02.16_K06_A15b.mp3">
            <a:hlinkClick r:id="" action="ppaction://media"/>
            <a:extLst>
              <a:ext uri="{FF2B5EF4-FFF2-40B4-BE49-F238E27FC236}">
                <a16:creationId xmlns:a16="http://schemas.microsoft.com/office/drawing/2014/main" id="{541E58FA-FF35-F248-AC01-89920447F3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5188" y="1533833"/>
            <a:ext cx="812800" cy="81280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AE54BCE-7657-894C-977F-E5D1C76404A3}"/>
              </a:ext>
            </a:extLst>
          </p:cNvPr>
          <p:cNvSpPr txBox="1"/>
          <p:nvPr/>
        </p:nvSpPr>
        <p:spPr>
          <a:xfrm>
            <a:off x="1772826" y="2752239"/>
            <a:ext cx="8646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1. Der 22-jährige Student René F. aus Jena = die Aufsicht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0124ED3-7DBB-E048-A37E-D0E1C1D2405F}"/>
              </a:ext>
            </a:extLst>
          </p:cNvPr>
          <p:cNvSpPr txBox="1"/>
          <p:nvPr/>
        </p:nvSpPr>
        <p:spPr>
          <a:xfrm>
            <a:off x="1772826" y="3165647"/>
            <a:ext cx="86463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2. In der Wohnung von René F. in Jena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D6EE3B4-E721-7849-946D-EAC8AE4F2230}"/>
              </a:ext>
            </a:extLst>
          </p:cNvPr>
          <p:cNvSpPr txBox="1"/>
          <p:nvPr/>
        </p:nvSpPr>
        <p:spPr>
          <a:xfrm>
            <a:off x="1772826" y="3584851"/>
            <a:ext cx="958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3. Er hatte finanzielle Probleme und brauchte schnell viel Geld.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34EDCF3-DA18-F34B-B83B-4E7B7AAA1F21}"/>
              </a:ext>
            </a:extLst>
          </p:cNvPr>
          <p:cNvSpPr txBox="1"/>
          <p:nvPr/>
        </p:nvSpPr>
        <p:spPr>
          <a:xfrm>
            <a:off x="938638" y="5130910"/>
            <a:ext cx="40424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Warum musste Olli weg?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C3B7BC5-3929-6E4B-BEA2-A14C1A42DC46}"/>
              </a:ext>
            </a:extLst>
          </p:cNvPr>
          <p:cNvSpPr txBox="1"/>
          <p:nvPr/>
        </p:nvSpPr>
        <p:spPr>
          <a:xfrm>
            <a:off x="5294738" y="5130910"/>
            <a:ext cx="68972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Warum ist Olli um vier Uhr nicht gekommen?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5229D5E-FE30-DC42-8D80-3EDD24401DFC}"/>
              </a:ext>
            </a:extLst>
          </p:cNvPr>
          <p:cNvSpPr txBox="1"/>
          <p:nvPr/>
        </p:nvSpPr>
        <p:spPr>
          <a:xfrm>
            <a:off x="938464" y="5571665"/>
            <a:ext cx="4451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Warum war Olli im Museum?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7B6525A-1B33-9E47-A72E-A6DC2BA6AEFF}"/>
              </a:ext>
            </a:extLst>
          </p:cNvPr>
          <p:cNvSpPr txBox="1"/>
          <p:nvPr/>
        </p:nvSpPr>
        <p:spPr>
          <a:xfrm>
            <a:off x="5285962" y="5582120"/>
            <a:ext cx="6360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Wie hat Olli das teure Geschenk bezahlt?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AAB843F-74CB-FF48-92B4-9CD09590BCB3}"/>
              </a:ext>
            </a:extLst>
          </p:cNvPr>
          <p:cNvSpPr txBox="1"/>
          <p:nvPr/>
        </p:nvSpPr>
        <p:spPr>
          <a:xfrm>
            <a:off x="962699" y="6008979"/>
            <a:ext cx="7050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Warum hat Olli nicht mit Paul gesprochen?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FAE1ED4-7CBB-764D-8EE2-C3D3DF6B7F45}"/>
              </a:ext>
            </a:extLst>
          </p:cNvPr>
          <p:cNvSpPr txBox="1"/>
          <p:nvPr/>
        </p:nvSpPr>
        <p:spPr>
          <a:xfrm>
            <a:off x="143436" y="624114"/>
            <a:ext cx="6463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solidFill>
                  <a:schemeClr val="accent1">
                    <a:lumMod val="75000"/>
                  </a:schemeClr>
                </a:solidFill>
              </a:rPr>
              <a:t>15.</a:t>
            </a:r>
          </a:p>
        </p:txBody>
      </p:sp>
    </p:spTree>
    <p:extLst>
      <p:ext uri="{BB962C8B-B14F-4D97-AF65-F5344CB8AC3E}">
        <p14:creationId xmlns:p14="http://schemas.microsoft.com/office/powerpoint/2010/main" val="345026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357D0DE-58CE-B34F-81EA-82B502DA0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66" t="10078" r="3844" b="65505"/>
          <a:stretch/>
        </p:blipFill>
        <p:spPr>
          <a:xfrm>
            <a:off x="842211" y="505326"/>
            <a:ext cx="10278135" cy="52698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8C8659-2214-A943-8898-1EF1313AA744}"/>
              </a:ext>
            </a:extLst>
          </p:cNvPr>
          <p:cNvSpPr/>
          <p:nvPr/>
        </p:nvSpPr>
        <p:spPr>
          <a:xfrm>
            <a:off x="649705" y="1756610"/>
            <a:ext cx="818148" cy="247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7192B26-C9E7-564F-87ED-77DF6FF438CC}"/>
              </a:ext>
            </a:extLst>
          </p:cNvPr>
          <p:cNvSpPr txBox="1"/>
          <p:nvPr/>
        </p:nvSpPr>
        <p:spPr>
          <a:xfrm>
            <a:off x="5981278" y="2534197"/>
            <a:ext cx="2416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400" b="1" dirty="0" err="1">
                <a:solidFill>
                  <a:schemeClr val="accent1"/>
                </a:solidFill>
              </a:rPr>
              <a:t>weiss</a:t>
            </a:r>
            <a:r>
              <a:rPr lang="de-DE" sz="2400" b="1" dirty="0">
                <a:solidFill>
                  <a:schemeClr val="accent1"/>
                </a:solidFill>
              </a:rPr>
              <a:t> = Paul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9B15882-2308-DE4A-8B2F-9FEC10758E79}"/>
              </a:ext>
            </a:extLst>
          </p:cNvPr>
          <p:cNvSpPr txBox="1"/>
          <p:nvPr/>
        </p:nvSpPr>
        <p:spPr>
          <a:xfrm>
            <a:off x="10214011" y="3476594"/>
            <a:ext cx="1812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400" b="1" dirty="0">
                <a:solidFill>
                  <a:schemeClr val="accent1"/>
                </a:solidFill>
              </a:rPr>
              <a:t>grün = Olli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AD2432E-FCCB-8A4F-B49B-2B011786F419}"/>
              </a:ext>
            </a:extLst>
          </p:cNvPr>
          <p:cNvSpPr txBox="1"/>
          <p:nvPr/>
        </p:nvSpPr>
        <p:spPr>
          <a:xfrm>
            <a:off x="3853405" y="5775158"/>
            <a:ext cx="814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2400" b="1" dirty="0">
                <a:latin typeface="Arial" panose="020B0604020202020204" pitchFamily="34" charset="0"/>
                <a:cs typeface="Arial" panose="020B0604020202020204" pitchFamily="34" charset="0"/>
              </a:rPr>
              <a:t>[...]</a:t>
            </a:r>
          </a:p>
        </p:txBody>
      </p:sp>
    </p:spTree>
    <p:extLst>
      <p:ext uri="{BB962C8B-B14F-4D97-AF65-F5344CB8AC3E}">
        <p14:creationId xmlns:p14="http://schemas.microsoft.com/office/powerpoint/2010/main" val="311248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1FBDBAB-55ED-CE40-8F4E-B656B45C5A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11" b="35354"/>
          <a:stretch/>
        </p:blipFill>
        <p:spPr>
          <a:xfrm>
            <a:off x="1735725" y="137048"/>
            <a:ext cx="8497440" cy="64376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DC0680A-4E04-2044-B2A5-7F0333173DEE}"/>
              </a:ext>
            </a:extLst>
          </p:cNvPr>
          <p:cNvSpPr txBox="1"/>
          <p:nvPr/>
        </p:nvSpPr>
        <p:spPr>
          <a:xfrm>
            <a:off x="1735725" y="1507251"/>
            <a:ext cx="20716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</a:t>
            </a:r>
            <a:r>
              <a:rPr lang="de-DE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de-DE" sz="2400" b="1" dirty="0">
                <a:solidFill>
                  <a:schemeClr val="accent1"/>
                </a:solidFill>
              </a:rPr>
              <a:t> Biografie</a:t>
            </a:r>
            <a:r>
              <a:rPr lang="de-DE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de-DE" sz="2400" b="1" dirty="0">
              <a:solidFill>
                <a:schemeClr val="accent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75429A4-6B4B-AD45-9E97-ED19D67AB430}"/>
              </a:ext>
            </a:extLst>
          </p:cNvPr>
          <p:cNvSpPr txBox="1"/>
          <p:nvPr/>
        </p:nvSpPr>
        <p:spPr>
          <a:xfrm>
            <a:off x="3707488" y="814754"/>
            <a:ext cx="266512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B. Liebesroman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04BA8FE-86BA-2D4A-AC53-3D85E7C44242}"/>
              </a:ext>
            </a:extLst>
          </p:cNvPr>
          <p:cNvSpPr txBox="1"/>
          <p:nvPr/>
        </p:nvSpPr>
        <p:spPr>
          <a:xfrm>
            <a:off x="5627597" y="1416372"/>
            <a:ext cx="278538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C. Tiergeschichte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E04BA8-1728-D444-AB4F-BB96416FE0DE}"/>
              </a:ext>
            </a:extLst>
          </p:cNvPr>
          <p:cNvSpPr txBox="1"/>
          <p:nvPr/>
        </p:nvSpPr>
        <p:spPr>
          <a:xfrm>
            <a:off x="8649686" y="803343"/>
            <a:ext cx="20716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0070C0"/>
                </a:solidFill>
                <a:cs typeface="Arial" panose="020B0604020202020204" pitchFamily="34" charset="0"/>
              </a:rPr>
              <a:t>D. </a:t>
            </a:r>
            <a:r>
              <a:rPr lang="de-DE" sz="2400" b="1" dirty="0">
                <a:solidFill>
                  <a:schemeClr val="accent1"/>
                </a:solidFill>
              </a:rPr>
              <a:t>Märchen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20E5B33-E4EA-B943-8071-998415912411}"/>
              </a:ext>
            </a:extLst>
          </p:cNvPr>
          <p:cNvSpPr txBox="1"/>
          <p:nvPr/>
        </p:nvSpPr>
        <p:spPr>
          <a:xfrm>
            <a:off x="2474621" y="4050468"/>
            <a:ext cx="150121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E. Krimi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BDC5CCF-A186-954E-B5C3-FC81AE53B160}"/>
              </a:ext>
            </a:extLst>
          </p:cNvPr>
          <p:cNvSpPr txBox="1"/>
          <p:nvPr/>
        </p:nvSpPr>
        <p:spPr>
          <a:xfrm>
            <a:off x="4453374" y="4040175"/>
            <a:ext cx="169750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F. Fantasy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34F6BA6-2ECF-9547-93AE-8A08A0F495E0}"/>
              </a:ext>
            </a:extLst>
          </p:cNvPr>
          <p:cNvSpPr txBox="1"/>
          <p:nvPr/>
        </p:nvSpPr>
        <p:spPr>
          <a:xfrm>
            <a:off x="6372611" y="4461324"/>
            <a:ext cx="155466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G. Comic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E2850AA-3DFB-164C-BD6D-136271C53B57}"/>
              </a:ext>
            </a:extLst>
          </p:cNvPr>
          <p:cNvSpPr txBox="1"/>
          <p:nvPr/>
        </p:nvSpPr>
        <p:spPr>
          <a:xfrm>
            <a:off x="8233492" y="3925034"/>
            <a:ext cx="313286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H. Abenteuerroman</a:t>
            </a:r>
          </a:p>
        </p:txBody>
      </p:sp>
    </p:spTree>
    <p:extLst>
      <p:ext uri="{BB962C8B-B14F-4D97-AF65-F5344CB8AC3E}">
        <p14:creationId xmlns:p14="http://schemas.microsoft.com/office/powerpoint/2010/main" val="10794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F9DDD6-26BD-C447-9482-D291CBF11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726" t="70322" r="7800" b="10538"/>
          <a:stretch/>
        </p:blipFill>
        <p:spPr>
          <a:xfrm>
            <a:off x="766916" y="89265"/>
            <a:ext cx="10309951" cy="454250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3475D59-6C18-184C-B3D7-E9A2C382A78A}"/>
              </a:ext>
            </a:extLst>
          </p:cNvPr>
          <p:cNvSpPr txBox="1"/>
          <p:nvPr/>
        </p:nvSpPr>
        <p:spPr>
          <a:xfrm>
            <a:off x="264697" y="4484768"/>
            <a:ext cx="608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Olli sollte / musste im Garten arbeiten.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432A84-25D5-EA45-84C4-63875E1E9D35}"/>
              </a:ext>
            </a:extLst>
          </p:cNvPr>
          <p:cNvSpPr txBox="1"/>
          <p:nvPr/>
        </p:nvSpPr>
        <p:spPr>
          <a:xfrm>
            <a:off x="240634" y="4946433"/>
            <a:ext cx="608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Olli musste schnell nach Hause gehen.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50E5239-DB8C-1C43-802A-3613423BE133}"/>
              </a:ext>
            </a:extLst>
          </p:cNvPr>
          <p:cNvSpPr txBox="1"/>
          <p:nvPr/>
        </p:nvSpPr>
        <p:spPr>
          <a:xfrm>
            <a:off x="288760" y="5409409"/>
            <a:ext cx="60879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Pia musste Mathe lernen.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A7098F2-2373-954D-8C69-3DF9036FCA81}"/>
              </a:ext>
            </a:extLst>
          </p:cNvPr>
          <p:cNvSpPr txBox="1"/>
          <p:nvPr/>
        </p:nvSpPr>
        <p:spPr>
          <a:xfrm>
            <a:off x="240634" y="5920511"/>
            <a:ext cx="7555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Olli und sein Vater wollten die Garage aufräumen.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CA1E976-4EB2-D740-981B-58BB4B398255}"/>
              </a:ext>
            </a:extLst>
          </p:cNvPr>
          <p:cNvSpPr txBox="1"/>
          <p:nvPr/>
        </p:nvSpPr>
        <p:spPr>
          <a:xfrm>
            <a:off x="5927558" y="4510144"/>
            <a:ext cx="6392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Olli konnte nach der Schule nicht warten.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BD582D3-DC27-564B-9FDF-0BC109E80344}"/>
              </a:ext>
            </a:extLst>
          </p:cNvPr>
          <p:cNvSpPr txBox="1"/>
          <p:nvPr/>
        </p:nvSpPr>
        <p:spPr>
          <a:xfrm>
            <a:off x="6096001" y="4946433"/>
            <a:ext cx="4539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Olli sollte den Rasen mähen.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DC3397A-1257-BD43-9729-3EC8F32CA05C}"/>
              </a:ext>
            </a:extLst>
          </p:cNvPr>
          <p:cNvSpPr txBox="1"/>
          <p:nvPr/>
        </p:nvSpPr>
        <p:spPr>
          <a:xfrm>
            <a:off x="6096000" y="5400144"/>
            <a:ext cx="4539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Olli durfte nicht telefonieren.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753B8B4-1B4E-4145-8A31-51D804D5D1FE}"/>
              </a:ext>
            </a:extLst>
          </p:cNvPr>
          <p:cNvSpPr txBox="1"/>
          <p:nvPr/>
        </p:nvSpPr>
        <p:spPr>
          <a:xfrm>
            <a:off x="7652084" y="6008809"/>
            <a:ext cx="3424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Olli hatte keine Zeit. </a:t>
            </a:r>
          </a:p>
        </p:txBody>
      </p:sp>
    </p:spTree>
    <p:extLst>
      <p:ext uri="{BB962C8B-B14F-4D97-AF65-F5344CB8AC3E}">
        <p14:creationId xmlns:p14="http://schemas.microsoft.com/office/powerpoint/2010/main" val="283005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690DA75-7723-DE43-A818-34C75C8309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17" t="8172" r="27582" b="78279"/>
          <a:stretch/>
        </p:blipFill>
        <p:spPr>
          <a:xfrm>
            <a:off x="624349" y="250721"/>
            <a:ext cx="11296795" cy="3421627"/>
          </a:xfrm>
          <a:prstGeom prst="rect">
            <a:avLst/>
          </a:prstGeom>
        </p:spPr>
      </p:pic>
      <p:sp>
        <p:nvSpPr>
          <p:cNvPr id="2" name="Bulle ronde 1">
            <a:extLst>
              <a:ext uri="{FF2B5EF4-FFF2-40B4-BE49-F238E27FC236}">
                <a16:creationId xmlns:a16="http://schemas.microsoft.com/office/drawing/2014/main" id="{83D9FA79-CDE0-4340-8A25-FA94CD33DFFE}"/>
              </a:ext>
            </a:extLst>
          </p:cNvPr>
          <p:cNvSpPr/>
          <p:nvPr/>
        </p:nvSpPr>
        <p:spPr>
          <a:xfrm>
            <a:off x="6809072" y="3672349"/>
            <a:ext cx="3505200" cy="1935480"/>
          </a:xfrm>
          <a:prstGeom prst="wedgeEllipseCallout">
            <a:avLst>
              <a:gd name="adj1" fmla="val -52137"/>
              <a:gd name="adj2" fmla="val 2942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accent1"/>
                </a:solidFill>
              </a:rPr>
              <a:t> Der Umlaut ist weg!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1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287B837-FF2D-E44C-A9A2-C06B79FE6D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25" t="21219" r="13887" b="59570"/>
          <a:stretch/>
        </p:blipFill>
        <p:spPr>
          <a:xfrm>
            <a:off x="471947" y="228599"/>
            <a:ext cx="11016548" cy="39156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169C91E-5B47-CA46-B273-CDA3E5D32C3D}"/>
              </a:ext>
            </a:extLst>
          </p:cNvPr>
          <p:cNvSpPr/>
          <p:nvPr/>
        </p:nvSpPr>
        <p:spPr>
          <a:xfrm>
            <a:off x="965315" y="4144296"/>
            <a:ext cx="1535289" cy="465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1. war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355D87-024A-3649-B17C-9D26099F6BAA}"/>
              </a:ext>
            </a:extLst>
          </p:cNvPr>
          <p:cNvSpPr/>
          <p:nvPr/>
        </p:nvSpPr>
        <p:spPr>
          <a:xfrm>
            <a:off x="2863968" y="4183386"/>
            <a:ext cx="2009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2. wollten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18F8D7-93F6-3E45-B533-0C0088D2E7D2}"/>
              </a:ext>
            </a:extLst>
          </p:cNvPr>
          <p:cNvSpPr/>
          <p:nvPr/>
        </p:nvSpPr>
        <p:spPr>
          <a:xfrm>
            <a:off x="4975335" y="4147657"/>
            <a:ext cx="2009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3. konnte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89E993-B23A-0F4C-9FA5-F5D8687F3A9F}"/>
              </a:ext>
            </a:extLst>
          </p:cNvPr>
          <p:cNvSpPr/>
          <p:nvPr/>
        </p:nvSpPr>
        <p:spPr>
          <a:xfrm>
            <a:off x="7010086" y="4144295"/>
            <a:ext cx="2009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4. durfte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5044F3-20B8-B947-A810-03CFEAF7136C}"/>
              </a:ext>
            </a:extLst>
          </p:cNvPr>
          <p:cNvSpPr/>
          <p:nvPr/>
        </p:nvSpPr>
        <p:spPr>
          <a:xfrm>
            <a:off x="9019857" y="4183385"/>
            <a:ext cx="2009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5. waren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E2FD11-B9CF-F748-B553-5ED066D04A09}"/>
              </a:ext>
            </a:extLst>
          </p:cNvPr>
          <p:cNvSpPr/>
          <p:nvPr/>
        </p:nvSpPr>
        <p:spPr>
          <a:xfrm>
            <a:off x="965315" y="4687503"/>
            <a:ext cx="2009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6. mussten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D95A83-7321-5740-A27F-00F68DF3B074}"/>
              </a:ext>
            </a:extLst>
          </p:cNvPr>
          <p:cNvSpPr/>
          <p:nvPr/>
        </p:nvSpPr>
        <p:spPr>
          <a:xfrm>
            <a:off x="2890919" y="4687503"/>
            <a:ext cx="2009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7. wollte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B14B57-DF0E-8245-BA2D-E9BE98E88E3D}"/>
              </a:ext>
            </a:extLst>
          </p:cNvPr>
          <p:cNvSpPr/>
          <p:nvPr/>
        </p:nvSpPr>
        <p:spPr>
          <a:xfrm>
            <a:off x="5000315" y="4687503"/>
            <a:ext cx="2009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8. waren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43199FD-B8B9-A740-83B8-F2C07E096306}"/>
              </a:ext>
            </a:extLst>
          </p:cNvPr>
          <p:cNvSpPr/>
          <p:nvPr/>
        </p:nvSpPr>
        <p:spPr>
          <a:xfrm>
            <a:off x="7016405" y="4645049"/>
            <a:ext cx="20097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9. konnte  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11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538C2A3-AEAC-C54A-8487-CE9D6CEE23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5" t="39570" r="30843" b="52551"/>
          <a:stretch/>
        </p:blipFill>
        <p:spPr>
          <a:xfrm>
            <a:off x="560438" y="280218"/>
            <a:ext cx="10696345" cy="1828801"/>
          </a:xfrm>
          <a:prstGeom prst="rect">
            <a:avLst/>
          </a:prstGeom>
        </p:spPr>
      </p:pic>
      <p:pic>
        <p:nvPicPr>
          <p:cNvPr id="5" name="Média en ligne 4" descr="gk10_11_Bd1_KB_Track_02.17_K06_A17a.mp3">
            <a:hlinkClick r:id="" action="ppaction://media"/>
            <a:extLst>
              <a:ext uri="{FF2B5EF4-FFF2-40B4-BE49-F238E27FC236}">
                <a16:creationId xmlns:a16="http://schemas.microsoft.com/office/drawing/2014/main" id="{73E8FF57-7F4D-1C47-B1B4-A7743080A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5217" y="1916471"/>
            <a:ext cx="812800" cy="812800"/>
          </a:xfrm>
          <a:prstGeom prst="rect">
            <a:avLst/>
          </a:prstGeom>
          <a:solidFill>
            <a:srgbClr val="0070C0"/>
          </a:solidFill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C2064F-61CF-B44A-B666-927AEDCE93CE}"/>
              </a:ext>
            </a:extLst>
          </p:cNvPr>
          <p:cNvSpPr/>
          <p:nvPr/>
        </p:nvSpPr>
        <p:spPr>
          <a:xfrm>
            <a:off x="2122796" y="1988021"/>
            <a:ext cx="8215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- Olli hatte Angst, dass Paul sauer ist. Er hat ihm die 20 Euro noch nicht gegeben.  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1DEAE9-9034-5648-8CFC-DBDF9F5190FE}"/>
              </a:ext>
            </a:extLst>
          </p:cNvPr>
          <p:cNvSpPr/>
          <p:nvPr/>
        </p:nvSpPr>
        <p:spPr>
          <a:xfrm>
            <a:off x="2122796" y="2934317"/>
            <a:ext cx="8215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- Olli hat Geld gespart und gejobbt (Stadtführung und Museum mit amerikanischen Touristen).    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94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7BDF68C-818A-4445-8488-7C3CC5D05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00" t="44183" r="6344" b="38301"/>
          <a:stretch/>
        </p:blipFill>
        <p:spPr>
          <a:xfrm>
            <a:off x="358587" y="133923"/>
            <a:ext cx="7031258" cy="436198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48B662-AFEA-474C-AF84-E9E44D3C9038}"/>
              </a:ext>
            </a:extLst>
          </p:cNvPr>
          <p:cNvSpPr/>
          <p:nvPr/>
        </p:nvSpPr>
        <p:spPr>
          <a:xfrm>
            <a:off x="7389845" y="1273826"/>
            <a:ext cx="34709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u="sng" dirty="0">
                <a:solidFill>
                  <a:schemeClr val="accent1"/>
                </a:solidFill>
              </a:rPr>
              <a:t>Wo</a:t>
            </a:r>
            <a:r>
              <a:rPr lang="de-DE" sz="2400" b="1" dirty="0">
                <a:solidFill>
                  <a:schemeClr val="accent1"/>
                </a:solidFill>
              </a:rPr>
              <a:t> ist der Bahnhof?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2A1AF4-198D-A948-9F15-CEDBD3D73DE9}"/>
              </a:ext>
            </a:extLst>
          </p:cNvPr>
          <p:cNvSpPr/>
          <p:nvPr/>
        </p:nvSpPr>
        <p:spPr>
          <a:xfrm>
            <a:off x="7389845" y="1735491"/>
            <a:ext cx="34709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u="sng" dirty="0">
                <a:solidFill>
                  <a:schemeClr val="accent1"/>
                </a:solidFill>
              </a:rPr>
              <a:t>Wem</a:t>
            </a:r>
            <a:r>
              <a:rPr lang="de-DE" sz="2400" b="1" dirty="0">
                <a:solidFill>
                  <a:schemeClr val="accent1"/>
                </a:solidFill>
              </a:rPr>
              <a:t> gehört das Smartphone?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913B55-F639-FF40-A513-F19FBBBD6853}"/>
              </a:ext>
            </a:extLst>
          </p:cNvPr>
          <p:cNvSpPr/>
          <p:nvPr/>
        </p:nvSpPr>
        <p:spPr>
          <a:xfrm>
            <a:off x="7389845" y="2566488"/>
            <a:ext cx="3750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u="sng" dirty="0">
                <a:solidFill>
                  <a:schemeClr val="accent1"/>
                </a:solidFill>
              </a:rPr>
              <a:t>Wann</a:t>
            </a:r>
            <a:r>
              <a:rPr lang="de-DE" sz="2400" b="1" dirty="0">
                <a:solidFill>
                  <a:schemeClr val="accent1"/>
                </a:solidFill>
              </a:rPr>
              <a:t> beginnt der Film?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5E2705-05FC-2849-B0B5-163B3FC7865B}"/>
              </a:ext>
            </a:extLst>
          </p:cNvPr>
          <p:cNvSpPr/>
          <p:nvPr/>
        </p:nvSpPr>
        <p:spPr>
          <a:xfrm>
            <a:off x="7389845" y="3028153"/>
            <a:ext cx="3750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u="sng" dirty="0">
                <a:solidFill>
                  <a:schemeClr val="accent1"/>
                </a:solidFill>
              </a:rPr>
              <a:t>Wen</a:t>
            </a:r>
            <a:r>
              <a:rPr lang="de-DE" sz="2400" b="1" dirty="0">
                <a:solidFill>
                  <a:schemeClr val="accent1"/>
                </a:solidFill>
              </a:rPr>
              <a:t> hat Paul gesehen?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F5FDF6-C29C-8F46-AC0A-82A1C114EF1E}"/>
              </a:ext>
            </a:extLst>
          </p:cNvPr>
          <p:cNvSpPr/>
          <p:nvPr/>
        </p:nvSpPr>
        <p:spPr>
          <a:xfrm>
            <a:off x="7389845" y="3489818"/>
            <a:ext cx="37509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u="sng" dirty="0">
                <a:solidFill>
                  <a:schemeClr val="accent1"/>
                </a:solidFill>
              </a:rPr>
              <a:t>Wer</a:t>
            </a:r>
            <a:r>
              <a:rPr lang="de-DE" sz="2400" b="1" dirty="0">
                <a:solidFill>
                  <a:schemeClr val="accent1"/>
                </a:solidFill>
              </a:rPr>
              <a:t> ist das?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A76C02-FE28-9F48-BD96-28A22EBE0AB8}"/>
              </a:ext>
            </a:extLst>
          </p:cNvPr>
          <p:cNvSpPr/>
          <p:nvPr/>
        </p:nvSpPr>
        <p:spPr>
          <a:xfrm>
            <a:off x="7483150" y="3913513"/>
            <a:ext cx="2481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u="sng" dirty="0">
                <a:solidFill>
                  <a:schemeClr val="accent1"/>
                </a:solidFill>
              </a:rPr>
              <a:t>Was</a:t>
            </a:r>
            <a:r>
              <a:rPr lang="de-DE" sz="2400" b="1" dirty="0">
                <a:solidFill>
                  <a:schemeClr val="accent1"/>
                </a:solidFill>
              </a:rPr>
              <a:t> ist das?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DE479F-F441-4947-A5EA-26EA11683E3C}"/>
              </a:ext>
            </a:extLst>
          </p:cNvPr>
          <p:cNvSpPr/>
          <p:nvPr/>
        </p:nvSpPr>
        <p:spPr>
          <a:xfrm>
            <a:off x="265281" y="4496405"/>
            <a:ext cx="4847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u="sng" dirty="0">
                <a:solidFill>
                  <a:schemeClr val="accent1"/>
                </a:solidFill>
              </a:rPr>
              <a:t>Woher</a:t>
            </a:r>
            <a:r>
              <a:rPr lang="de-DE" sz="2400" b="1" dirty="0">
                <a:solidFill>
                  <a:schemeClr val="accent1"/>
                </a:solidFill>
              </a:rPr>
              <a:t> kommen die Touristen?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64FF23-FA7F-2A43-A119-EA9EBF3167D0}"/>
              </a:ext>
            </a:extLst>
          </p:cNvPr>
          <p:cNvSpPr/>
          <p:nvPr/>
        </p:nvSpPr>
        <p:spPr>
          <a:xfrm>
            <a:off x="265281" y="4958070"/>
            <a:ext cx="4847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u="sng" dirty="0">
                <a:solidFill>
                  <a:schemeClr val="accent1"/>
                </a:solidFill>
              </a:rPr>
              <a:t>Wohin</a:t>
            </a:r>
            <a:r>
              <a:rPr lang="de-DE" sz="2400" b="1" dirty="0">
                <a:solidFill>
                  <a:schemeClr val="accent1"/>
                </a:solidFill>
              </a:rPr>
              <a:t> geht Olli nie?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617F784-9676-9F46-B31C-DA7DE5D5912D}"/>
              </a:ext>
            </a:extLst>
          </p:cNvPr>
          <p:cNvSpPr/>
          <p:nvPr/>
        </p:nvSpPr>
        <p:spPr>
          <a:xfrm>
            <a:off x="265281" y="5419735"/>
            <a:ext cx="4847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u="sng" dirty="0">
                <a:solidFill>
                  <a:schemeClr val="accent1"/>
                </a:solidFill>
              </a:rPr>
              <a:t>Wie</a:t>
            </a:r>
            <a:r>
              <a:rPr lang="de-DE" sz="2400" b="1" dirty="0">
                <a:solidFill>
                  <a:schemeClr val="accent1"/>
                </a:solidFill>
              </a:rPr>
              <a:t> waren die Münzen?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B36DE7-AFC7-2F45-8F11-ECBBECA67CDA}"/>
              </a:ext>
            </a:extLst>
          </p:cNvPr>
          <p:cNvSpPr/>
          <p:nvPr/>
        </p:nvSpPr>
        <p:spPr>
          <a:xfrm>
            <a:off x="265280" y="5881400"/>
            <a:ext cx="4847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</a:t>
            </a:r>
            <a:r>
              <a:rPr lang="de-DE" sz="2400" b="1" u="sng" dirty="0">
                <a:solidFill>
                  <a:schemeClr val="accent1"/>
                </a:solidFill>
              </a:rPr>
              <a:t>Warum</a:t>
            </a:r>
            <a:r>
              <a:rPr lang="de-DE" sz="2400" b="1" dirty="0">
                <a:solidFill>
                  <a:schemeClr val="accent1"/>
                </a:solidFill>
              </a:rPr>
              <a:t> hat Paul gewartet?  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9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032742E-3822-4E48-8DDB-4D57FD5983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960" t="60392" r="7083" b="32288"/>
          <a:stretch/>
        </p:blipFill>
        <p:spPr>
          <a:xfrm>
            <a:off x="842682" y="430305"/>
            <a:ext cx="9958500" cy="25818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C9FB105-9D8B-FB4A-9AF4-5BCE2D292BFD}"/>
              </a:ext>
            </a:extLst>
          </p:cNvPr>
          <p:cNvSpPr/>
          <p:nvPr/>
        </p:nvSpPr>
        <p:spPr>
          <a:xfrm>
            <a:off x="3885558" y="1902495"/>
            <a:ext cx="4847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im Schwimmbad. / ...  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ACCF26-D04E-1146-829D-FBE4CC2D1549}"/>
              </a:ext>
            </a:extLst>
          </p:cNvPr>
          <p:cNvSpPr/>
          <p:nvPr/>
        </p:nvSpPr>
        <p:spPr>
          <a:xfrm>
            <a:off x="4373860" y="2426091"/>
            <a:ext cx="48478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 Besuch und waren im Museum. / ...  </a:t>
            </a:r>
            <a:endParaRPr lang="fr-FR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88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9C3A2F7-0327-8E47-9390-063E27333B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30" t="68232" r="6555" b="19116"/>
          <a:stretch/>
        </p:blipFill>
        <p:spPr>
          <a:xfrm>
            <a:off x="522513" y="454016"/>
            <a:ext cx="6289040" cy="2807033"/>
          </a:xfrm>
          <a:prstGeom prst="rect">
            <a:avLst/>
          </a:prstGeom>
        </p:spPr>
      </p:pic>
      <p:sp>
        <p:nvSpPr>
          <p:cNvPr id="3" name="Bulle ronde 2">
            <a:extLst>
              <a:ext uri="{FF2B5EF4-FFF2-40B4-BE49-F238E27FC236}">
                <a16:creationId xmlns:a16="http://schemas.microsoft.com/office/drawing/2014/main" id="{21D3267F-4976-D940-9C72-F1B5951421F6}"/>
              </a:ext>
            </a:extLst>
          </p:cNvPr>
          <p:cNvSpPr/>
          <p:nvPr/>
        </p:nvSpPr>
        <p:spPr>
          <a:xfrm>
            <a:off x="223935" y="3261049"/>
            <a:ext cx="3433667" cy="1646853"/>
          </a:xfrm>
          <a:prstGeom prst="wedgeEllipseCallout">
            <a:avLst>
              <a:gd name="adj1" fmla="val -37689"/>
              <a:gd name="adj2" fmla="val -630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accent1"/>
                </a:solidFill>
              </a:rPr>
              <a:t>Tut mir leid, ich hatte Halsweh. </a:t>
            </a:r>
          </a:p>
        </p:txBody>
      </p:sp>
      <p:sp>
        <p:nvSpPr>
          <p:cNvPr id="5" name="Bulle ronde 4">
            <a:extLst>
              <a:ext uri="{FF2B5EF4-FFF2-40B4-BE49-F238E27FC236}">
                <a16:creationId xmlns:a16="http://schemas.microsoft.com/office/drawing/2014/main" id="{11EAA60E-47FD-584D-B9FC-41AF417E16F3}"/>
              </a:ext>
            </a:extLst>
          </p:cNvPr>
          <p:cNvSpPr/>
          <p:nvPr/>
        </p:nvSpPr>
        <p:spPr>
          <a:xfrm>
            <a:off x="3470989" y="3740098"/>
            <a:ext cx="5673011" cy="1895592"/>
          </a:xfrm>
          <a:prstGeom prst="wedgeEllipseCallout">
            <a:avLst>
              <a:gd name="adj1" fmla="val -37689"/>
              <a:gd name="adj2" fmla="val -630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accent1"/>
                </a:solidFill>
              </a:rPr>
              <a:t>Tut mir leid, ich hatte Ärger, ich musste zu Hause helfen. </a:t>
            </a:r>
          </a:p>
        </p:txBody>
      </p:sp>
      <p:sp>
        <p:nvSpPr>
          <p:cNvPr id="6" name="Bulle ronde 5">
            <a:extLst>
              <a:ext uri="{FF2B5EF4-FFF2-40B4-BE49-F238E27FC236}">
                <a16:creationId xmlns:a16="http://schemas.microsoft.com/office/drawing/2014/main" id="{9852E6DB-A8F7-534D-9CD1-690C6F20345E}"/>
              </a:ext>
            </a:extLst>
          </p:cNvPr>
          <p:cNvSpPr/>
          <p:nvPr/>
        </p:nvSpPr>
        <p:spPr>
          <a:xfrm>
            <a:off x="6811553" y="909736"/>
            <a:ext cx="3931297" cy="1895592"/>
          </a:xfrm>
          <a:prstGeom prst="wedgeEllipseCallout">
            <a:avLst>
              <a:gd name="adj1" fmla="val -60666"/>
              <a:gd name="adj2" fmla="val 2947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400" b="1" dirty="0">
                <a:solidFill>
                  <a:schemeClr val="accent1"/>
                </a:solidFill>
              </a:rPr>
              <a:t>Tut mir leid, ich habe ferngesehen: </a:t>
            </a:r>
            <a:r>
              <a:rPr lang="de-DE" sz="2400" b="1" dirty="0" err="1">
                <a:solidFill>
                  <a:schemeClr val="accent1"/>
                </a:solidFill>
              </a:rPr>
              <a:t>Fussball</a:t>
            </a:r>
            <a:r>
              <a:rPr lang="de-DE" sz="2400" b="1" dirty="0">
                <a:solidFill>
                  <a:schemeClr val="accent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1914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C1ABEF2-3065-354F-BCD1-18C9709BB8D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162" t="71613" r="4149" b="22151"/>
          <a:stretch/>
        </p:blipFill>
        <p:spPr>
          <a:xfrm>
            <a:off x="722670" y="501444"/>
            <a:ext cx="10457150" cy="1017639"/>
          </a:xfrm>
          <a:prstGeom prst="rect">
            <a:avLst/>
          </a:prstGeom>
        </p:spPr>
      </p:pic>
      <p:pic>
        <p:nvPicPr>
          <p:cNvPr id="8" name="Média en ligne 7" descr="gk10_11_Bd1_KB_Track_02.11_K06_A2a_1.mp3">
            <a:hlinkClick r:id="" action="ppaction://media"/>
            <a:extLst>
              <a:ext uri="{FF2B5EF4-FFF2-40B4-BE49-F238E27FC236}">
                <a16:creationId xmlns:a16="http://schemas.microsoft.com/office/drawing/2014/main" id="{34D75E86-B437-7B4A-B55C-22A48DFF1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54196" y="1680737"/>
            <a:ext cx="812800" cy="812800"/>
          </a:xfrm>
          <a:prstGeom prst="rect">
            <a:avLst/>
          </a:prstGeom>
          <a:solidFill>
            <a:srgbClr val="0070C0"/>
          </a:solidFill>
        </p:spPr>
      </p:pic>
      <p:pic>
        <p:nvPicPr>
          <p:cNvPr id="9" name="Média en ligne 8" descr="gk10_11_Bd1_KB_Track_02.12_K06_A2a_2.mp3">
            <a:hlinkClick r:id="" action="ppaction://media"/>
            <a:extLst>
              <a:ext uri="{FF2B5EF4-FFF2-40B4-BE49-F238E27FC236}">
                <a16:creationId xmlns:a16="http://schemas.microsoft.com/office/drawing/2014/main" id="{BEF19675-7B66-2A4E-A76F-C32188C06F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57481" y="1713321"/>
            <a:ext cx="812800" cy="812800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0" name="Média en ligne 9" descr="gk10_11_Bd1_KB_Track_02.13_K06_A2a_3.mp3">
            <a:hlinkClick r:id="" action="ppaction://media"/>
            <a:extLst>
              <a:ext uri="{FF2B5EF4-FFF2-40B4-BE49-F238E27FC236}">
                <a16:creationId xmlns:a16="http://schemas.microsoft.com/office/drawing/2014/main" id="{8F3710F6-9B53-4E47-AECA-EA7D41E3FF6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67231" y="1680737"/>
            <a:ext cx="812800" cy="812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</p:pic>
      <p:pic>
        <p:nvPicPr>
          <p:cNvPr id="11" name="Média en ligne 10" descr="gk10_11_Bd1_KB_Track_02.14_K06_A2a_4.mp3">
            <a:hlinkClick r:id="" action="ppaction://media"/>
            <a:extLst>
              <a:ext uri="{FF2B5EF4-FFF2-40B4-BE49-F238E27FC236}">
                <a16:creationId xmlns:a16="http://schemas.microsoft.com/office/drawing/2014/main" id="{D45A9C91-7A31-1349-92B5-013BE20A12C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28430" y="1699442"/>
            <a:ext cx="812800" cy="812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3413A2A-ABDF-8141-A87F-61D5D8A01F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774439"/>
              </p:ext>
            </p:extLst>
          </p:nvPr>
        </p:nvGraphicFramePr>
        <p:xfrm>
          <a:off x="904977" y="2580865"/>
          <a:ext cx="9791700" cy="1057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8340">
                  <a:extLst>
                    <a:ext uri="{9D8B030D-6E8A-4147-A177-3AD203B41FA5}">
                      <a16:colId xmlns:a16="http://schemas.microsoft.com/office/drawing/2014/main" val="1327996265"/>
                    </a:ext>
                  </a:extLst>
                </a:gridCol>
                <a:gridCol w="1958340">
                  <a:extLst>
                    <a:ext uri="{9D8B030D-6E8A-4147-A177-3AD203B41FA5}">
                      <a16:colId xmlns:a16="http://schemas.microsoft.com/office/drawing/2014/main" val="2420716328"/>
                    </a:ext>
                  </a:extLst>
                </a:gridCol>
                <a:gridCol w="1958340">
                  <a:extLst>
                    <a:ext uri="{9D8B030D-6E8A-4147-A177-3AD203B41FA5}">
                      <a16:colId xmlns:a16="http://schemas.microsoft.com/office/drawing/2014/main" val="1528261432"/>
                    </a:ext>
                  </a:extLst>
                </a:gridCol>
                <a:gridCol w="1958340">
                  <a:extLst>
                    <a:ext uri="{9D8B030D-6E8A-4147-A177-3AD203B41FA5}">
                      <a16:colId xmlns:a16="http://schemas.microsoft.com/office/drawing/2014/main" val="2404972110"/>
                    </a:ext>
                  </a:extLst>
                </a:gridCol>
                <a:gridCol w="1958340">
                  <a:extLst>
                    <a:ext uri="{9D8B030D-6E8A-4147-A177-3AD203B41FA5}">
                      <a16:colId xmlns:a16="http://schemas.microsoft.com/office/drawing/2014/main" val="2732937386"/>
                    </a:ext>
                  </a:extLst>
                </a:gridCol>
              </a:tblGrid>
              <a:tr h="569877">
                <a:tc>
                  <a:txBody>
                    <a:bodyPr/>
                    <a:lstStyle/>
                    <a:p>
                      <a:pPr algn="ctr"/>
                      <a:r>
                        <a:rPr lang="de-DE" sz="2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Audiopiste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600" noProof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600" noProof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063989"/>
                  </a:ext>
                </a:extLst>
              </a:tr>
              <a:tr h="365827">
                <a:tc>
                  <a:txBody>
                    <a:bodyPr/>
                    <a:lstStyle/>
                    <a:p>
                      <a:r>
                        <a:rPr lang="de-DE" sz="2600" noProof="0"/>
                        <a:t>Buch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26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226789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1667F0F7-9982-9E47-95A6-C7F280B4A0A9}"/>
              </a:ext>
            </a:extLst>
          </p:cNvPr>
          <p:cNvSpPr txBox="1"/>
          <p:nvPr/>
        </p:nvSpPr>
        <p:spPr>
          <a:xfrm>
            <a:off x="3680999" y="3176757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149E1D1-17DB-4E45-B685-7D7840139506}"/>
              </a:ext>
            </a:extLst>
          </p:cNvPr>
          <p:cNvSpPr txBox="1"/>
          <p:nvPr/>
        </p:nvSpPr>
        <p:spPr>
          <a:xfrm>
            <a:off x="5630338" y="3206670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F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BDA727F-5026-4B45-9767-92EE09A5A3FC}"/>
              </a:ext>
            </a:extLst>
          </p:cNvPr>
          <p:cNvSpPr txBox="1"/>
          <p:nvPr/>
        </p:nvSpPr>
        <p:spPr>
          <a:xfrm>
            <a:off x="7612988" y="3206669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C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10F5286-D54F-6A40-8067-B33DDBE5FD63}"/>
              </a:ext>
            </a:extLst>
          </p:cNvPr>
          <p:cNvSpPr txBox="1"/>
          <p:nvPr/>
        </p:nvSpPr>
        <p:spPr>
          <a:xfrm>
            <a:off x="9562327" y="3206668"/>
            <a:ext cx="81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accent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50590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096909-65E0-1B49-B332-327145AF12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84" t="58280" r="7191" b="8602"/>
          <a:stretch/>
        </p:blipFill>
        <p:spPr>
          <a:xfrm>
            <a:off x="914399" y="471948"/>
            <a:ext cx="10034647" cy="594359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65C84F-46EF-D444-8D9A-621A997DBFF3}"/>
              </a:ext>
            </a:extLst>
          </p:cNvPr>
          <p:cNvSpPr/>
          <p:nvPr/>
        </p:nvSpPr>
        <p:spPr>
          <a:xfrm>
            <a:off x="5419725" y="3227497"/>
            <a:ext cx="8559383" cy="4992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B57AEB-C92D-1C46-9E90-95ECB298A380}"/>
              </a:ext>
            </a:extLst>
          </p:cNvPr>
          <p:cNvSpPr/>
          <p:nvPr/>
        </p:nvSpPr>
        <p:spPr>
          <a:xfrm>
            <a:off x="2379795" y="1237323"/>
            <a:ext cx="8559383" cy="4992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C86D1EE-2C9E-8543-A5B1-4806610CB66B}"/>
              </a:ext>
            </a:extLst>
          </p:cNvPr>
          <p:cNvSpPr txBox="1"/>
          <p:nvPr/>
        </p:nvSpPr>
        <p:spPr>
          <a:xfrm>
            <a:off x="2452200" y="1185645"/>
            <a:ext cx="666800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auf dem Balkon in der Hängematte, im Park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9FAD8A0-FB06-8E4F-9292-8B45CAE7810B}"/>
              </a:ext>
            </a:extLst>
          </p:cNvPr>
          <p:cNvSpPr txBox="1"/>
          <p:nvPr/>
        </p:nvSpPr>
        <p:spPr>
          <a:xfrm>
            <a:off x="3121847" y="1882575"/>
            <a:ext cx="561975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200" b="1" dirty="0">
                <a:solidFill>
                  <a:schemeClr val="accent1"/>
                </a:solidFill>
              </a:rPr>
              <a:t>Abenteuerromane, Fantasy, Horoskope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85016B4-22F9-2245-B5A9-A5960B43FC35}"/>
              </a:ext>
            </a:extLst>
          </p:cNvPr>
          <p:cNvSpPr txBox="1"/>
          <p:nvPr/>
        </p:nvSpPr>
        <p:spPr>
          <a:xfrm>
            <a:off x="2462402" y="2565247"/>
            <a:ext cx="6686169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im Bett (vor dem Schlafen, am Wochenende und in den Ferien auch vor dem Aufstehen.)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437F4DB-3B8F-1142-A961-0B0ADE29E48A}"/>
              </a:ext>
            </a:extLst>
          </p:cNvPr>
          <p:cNvSpPr txBox="1"/>
          <p:nvPr/>
        </p:nvSpPr>
        <p:spPr>
          <a:xfrm>
            <a:off x="3611428" y="3287556"/>
            <a:ext cx="561975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accent1"/>
                </a:solidFill>
              </a:rPr>
              <a:t>Zeitschriften, Magazine über Mode &amp; Musik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AE25BC5-5669-664B-BB46-5978F590D8B8}"/>
              </a:ext>
            </a:extLst>
          </p:cNvPr>
          <p:cNvSpPr txBox="1"/>
          <p:nvPr/>
        </p:nvSpPr>
        <p:spPr>
          <a:xfrm>
            <a:off x="4320294" y="4524339"/>
            <a:ext cx="688115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accent1"/>
                </a:solidFill>
              </a:rPr>
              <a:t>Biografien, historische Romane, Gedichte (wenn sie verliebt ist)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6104091-91CC-564D-ADFD-27A560CD1244}"/>
              </a:ext>
            </a:extLst>
          </p:cNvPr>
          <p:cNvSpPr txBox="1"/>
          <p:nvPr/>
        </p:nvSpPr>
        <p:spPr>
          <a:xfrm>
            <a:off x="2543175" y="3795978"/>
            <a:ext cx="684997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im Sessel im Wohnzimmer (im Winter mit Bettdecke)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7B97910-D4B3-D243-B85A-F2A7B82DE8E2}"/>
              </a:ext>
            </a:extLst>
          </p:cNvPr>
          <p:cNvSpPr txBox="1"/>
          <p:nvPr/>
        </p:nvSpPr>
        <p:spPr>
          <a:xfrm>
            <a:off x="2543175" y="5206563"/>
            <a:ext cx="3305175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in der S-Bahn zur Schule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57CFA66-A530-874D-B1F1-B05EA962AA68}"/>
              </a:ext>
            </a:extLst>
          </p:cNvPr>
          <p:cNvSpPr txBox="1"/>
          <p:nvPr/>
        </p:nvSpPr>
        <p:spPr>
          <a:xfrm>
            <a:off x="3611428" y="5593020"/>
            <a:ext cx="330517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200" b="1" dirty="0">
                <a:solidFill>
                  <a:schemeClr val="accent1"/>
                </a:solidFill>
              </a:rPr>
              <a:t>ihre Nachrichten, Comics</a:t>
            </a:r>
          </a:p>
        </p:txBody>
      </p:sp>
    </p:spTree>
    <p:extLst>
      <p:ext uri="{BB962C8B-B14F-4D97-AF65-F5344CB8AC3E}">
        <p14:creationId xmlns:p14="http://schemas.microsoft.com/office/powerpoint/2010/main" val="91401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0" grpId="0" animBg="1"/>
      <p:bldP spid="9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D0A9D1E-CE15-9544-B701-51308C2EA1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23" t="8173" r="6277" b="61505"/>
          <a:stretch/>
        </p:blipFill>
        <p:spPr>
          <a:xfrm>
            <a:off x="693174" y="235974"/>
            <a:ext cx="10546457" cy="536841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507DDB4-0982-1E42-8A8D-360DCC5E02C2}"/>
              </a:ext>
            </a:extLst>
          </p:cNvPr>
          <p:cNvSpPr/>
          <p:nvPr/>
        </p:nvSpPr>
        <p:spPr>
          <a:xfrm>
            <a:off x="693174" y="1214602"/>
            <a:ext cx="4316976" cy="499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91D6671-2284-D041-8804-7AA05D2EC262}"/>
              </a:ext>
            </a:extLst>
          </p:cNvPr>
          <p:cNvSpPr txBox="1"/>
          <p:nvPr/>
        </p:nvSpPr>
        <p:spPr>
          <a:xfrm>
            <a:off x="952368" y="1277097"/>
            <a:ext cx="23261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auf dem Sofa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8C00051-C8A6-4541-9BFA-AA54A4D697A2}"/>
              </a:ext>
            </a:extLst>
          </p:cNvPr>
          <p:cNvSpPr txBox="1"/>
          <p:nvPr/>
        </p:nvSpPr>
        <p:spPr>
          <a:xfrm>
            <a:off x="952368" y="1699549"/>
            <a:ext cx="23261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im Garten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2256124-2C14-B142-BFD7-755448F942ED}"/>
              </a:ext>
            </a:extLst>
          </p:cNvPr>
          <p:cNvSpPr txBox="1"/>
          <p:nvPr/>
        </p:nvSpPr>
        <p:spPr>
          <a:xfrm>
            <a:off x="952368" y="2167764"/>
            <a:ext cx="23261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im Zug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BA235BF-D0B4-AB4E-AA7E-4ADE594CBC68}"/>
              </a:ext>
            </a:extLst>
          </p:cNvPr>
          <p:cNvSpPr txBox="1"/>
          <p:nvPr/>
        </p:nvSpPr>
        <p:spPr>
          <a:xfrm>
            <a:off x="952368" y="2627166"/>
            <a:ext cx="23261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im Flugzeug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D63E7DD-FDA2-A14A-B6B2-0294B8CB8223}"/>
              </a:ext>
            </a:extLst>
          </p:cNvPr>
          <p:cNvSpPr txBox="1"/>
          <p:nvPr/>
        </p:nvSpPr>
        <p:spPr>
          <a:xfrm>
            <a:off x="914204" y="3587116"/>
            <a:ext cx="23261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am Badesee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D20B203-9B6C-C846-B6F2-A0C28390AF7E}"/>
              </a:ext>
            </a:extLst>
          </p:cNvPr>
          <p:cNvSpPr txBox="1"/>
          <p:nvPr/>
        </p:nvSpPr>
        <p:spPr>
          <a:xfrm>
            <a:off x="952369" y="4047389"/>
            <a:ext cx="23261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am Strand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2464682-1F22-1142-A421-4FB8472D7AB8}"/>
              </a:ext>
            </a:extLst>
          </p:cNvPr>
          <p:cNvSpPr txBox="1"/>
          <p:nvPr/>
        </p:nvSpPr>
        <p:spPr>
          <a:xfrm>
            <a:off x="933318" y="4505920"/>
            <a:ext cx="40768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im Wartezimmer beim Arzt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D510CB5-5E7F-F249-8BD8-9513553447FC}"/>
              </a:ext>
            </a:extLst>
          </p:cNvPr>
          <p:cNvSpPr txBox="1"/>
          <p:nvPr/>
        </p:nvSpPr>
        <p:spPr>
          <a:xfrm>
            <a:off x="952368" y="4947797"/>
            <a:ext cx="28004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in der Badewanne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9828819-FFA8-B34A-B375-DA15B094F09A}"/>
              </a:ext>
            </a:extLst>
          </p:cNvPr>
          <p:cNvSpPr txBox="1"/>
          <p:nvPr/>
        </p:nvSpPr>
        <p:spPr>
          <a:xfrm>
            <a:off x="933318" y="5380602"/>
            <a:ext cx="280048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auf der Toilette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099AB46-FA75-5248-BD91-BD9C25364377}"/>
              </a:ext>
            </a:extLst>
          </p:cNvPr>
          <p:cNvSpPr txBox="1"/>
          <p:nvPr/>
        </p:nvSpPr>
        <p:spPr>
          <a:xfrm>
            <a:off x="933319" y="5837802"/>
            <a:ext cx="20956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beim Friseur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6349624-5C69-AE45-AC6C-8536F62D1253}"/>
              </a:ext>
            </a:extLst>
          </p:cNvPr>
          <p:cNvSpPr txBox="1"/>
          <p:nvPr/>
        </p:nvSpPr>
        <p:spPr>
          <a:xfrm>
            <a:off x="2731681" y="5862915"/>
            <a:ext cx="163829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im Café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E13435C-94DE-7545-9C69-61DF28A48591}"/>
              </a:ext>
            </a:extLst>
          </p:cNvPr>
          <p:cNvSpPr txBox="1"/>
          <p:nvPr/>
        </p:nvSpPr>
        <p:spPr>
          <a:xfrm>
            <a:off x="4249481" y="5862914"/>
            <a:ext cx="268331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in der Gaststätte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EAE51E5-7553-E046-A767-F3692BA46E9F}"/>
              </a:ext>
            </a:extLst>
          </p:cNvPr>
          <p:cNvSpPr txBox="1"/>
          <p:nvPr/>
        </p:nvSpPr>
        <p:spPr>
          <a:xfrm>
            <a:off x="6582361" y="5862914"/>
            <a:ext cx="232618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im Restaurant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1B04F05-ED2C-C546-B77E-4BF0B00C19BD}"/>
              </a:ext>
            </a:extLst>
          </p:cNvPr>
          <p:cNvSpPr/>
          <p:nvPr/>
        </p:nvSpPr>
        <p:spPr>
          <a:xfrm>
            <a:off x="952368" y="3097855"/>
            <a:ext cx="23094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chemeClr val="accent1"/>
                </a:solidFill>
              </a:rPr>
              <a:t>im</a:t>
            </a:r>
            <a:r>
              <a:rPr lang="fr-FR" sz="2400" b="1" dirty="0">
                <a:solidFill>
                  <a:schemeClr val="accent1"/>
                </a:solidFill>
              </a:rPr>
              <a:t> </a:t>
            </a:r>
            <a:r>
              <a:rPr lang="de-CH" sz="2400" b="1" dirty="0">
                <a:solidFill>
                  <a:schemeClr val="accent1"/>
                </a:solidFill>
              </a:rPr>
              <a:t>Schwimmbad</a:t>
            </a:r>
            <a:endParaRPr lang="de-CH" sz="2400" dirty="0"/>
          </a:p>
        </p:txBody>
      </p:sp>
    </p:spTree>
    <p:extLst>
      <p:ext uri="{BB962C8B-B14F-4D97-AF65-F5344CB8AC3E}">
        <p14:creationId xmlns:p14="http://schemas.microsoft.com/office/powerpoint/2010/main" val="376568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D4B85FF-B24A-2245-96B6-CF82E2742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66" t="43807" r="28923" b="36559"/>
          <a:stretch/>
        </p:blipFill>
        <p:spPr>
          <a:xfrm>
            <a:off x="207041" y="381000"/>
            <a:ext cx="11156082" cy="4724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63662E7-B2D2-F343-B1C4-36D578B0CD7E}"/>
              </a:ext>
            </a:extLst>
          </p:cNvPr>
          <p:cNvSpPr/>
          <p:nvPr/>
        </p:nvSpPr>
        <p:spPr>
          <a:xfrm>
            <a:off x="9658350" y="323850"/>
            <a:ext cx="2209800" cy="3105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7F4577-63EE-504E-AF4E-E54652C32810}"/>
              </a:ext>
            </a:extLst>
          </p:cNvPr>
          <p:cNvSpPr/>
          <p:nvPr/>
        </p:nvSpPr>
        <p:spPr>
          <a:xfrm>
            <a:off x="8553450" y="0"/>
            <a:ext cx="17907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8E488C3-9B6C-A54D-846B-38B99C658058}"/>
              </a:ext>
            </a:extLst>
          </p:cNvPr>
          <p:cNvSpPr txBox="1"/>
          <p:nvPr/>
        </p:nvSpPr>
        <p:spPr>
          <a:xfrm>
            <a:off x="9539187" y="1452860"/>
            <a:ext cx="13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Titanic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E747CD4-88D3-1944-A36D-E624F8C11CFA}"/>
              </a:ext>
            </a:extLst>
          </p:cNvPr>
          <p:cNvSpPr txBox="1"/>
          <p:nvPr/>
        </p:nvSpPr>
        <p:spPr>
          <a:xfrm>
            <a:off x="8148536" y="1914822"/>
            <a:ext cx="291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Robinson Crusoe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B5F9E4-2D80-D747-B843-E0567AE1982E}"/>
              </a:ext>
            </a:extLst>
          </p:cNvPr>
          <p:cNvSpPr txBox="1"/>
          <p:nvPr/>
        </p:nvSpPr>
        <p:spPr>
          <a:xfrm>
            <a:off x="8948636" y="2700337"/>
            <a:ext cx="2252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Aschenputtel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CBEEC27-C07A-B046-8A1B-B5B001A89860}"/>
              </a:ext>
            </a:extLst>
          </p:cNvPr>
          <p:cNvSpPr txBox="1"/>
          <p:nvPr/>
        </p:nvSpPr>
        <p:spPr>
          <a:xfrm>
            <a:off x="8905672" y="3148756"/>
            <a:ext cx="3343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Johanne K. Rowling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EE2F8FE-C35D-6E40-824C-6092BD8FB3B5}"/>
              </a:ext>
            </a:extLst>
          </p:cNvPr>
          <p:cNvSpPr txBox="1"/>
          <p:nvPr/>
        </p:nvSpPr>
        <p:spPr>
          <a:xfrm>
            <a:off x="9982200" y="3953321"/>
            <a:ext cx="2247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Die Simpsons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D9DE0DB-8D57-FE4B-8615-42387A088843}"/>
              </a:ext>
            </a:extLst>
          </p:cNvPr>
          <p:cNvSpPr txBox="1"/>
          <p:nvPr/>
        </p:nvSpPr>
        <p:spPr>
          <a:xfrm>
            <a:off x="1981200" y="4713163"/>
            <a:ext cx="394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chemeClr val="accent1"/>
                </a:solidFill>
              </a:rPr>
              <a:t>Antoine de Saint-Exupéry</a:t>
            </a:r>
          </a:p>
        </p:txBody>
      </p:sp>
    </p:spTree>
    <p:extLst>
      <p:ext uri="{BB962C8B-B14F-4D97-AF65-F5344CB8AC3E}">
        <p14:creationId xmlns:p14="http://schemas.microsoft.com/office/powerpoint/2010/main" val="357922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1669777-1B3E-D54F-B375-601A733A2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28" t="9034" r="5061" b="74982"/>
          <a:stretch/>
        </p:blipFill>
        <p:spPr>
          <a:xfrm>
            <a:off x="264693" y="288756"/>
            <a:ext cx="11673545" cy="394635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337E722-32DE-F54C-87EA-E600321A1AC4}"/>
              </a:ext>
            </a:extLst>
          </p:cNvPr>
          <p:cNvSpPr txBox="1"/>
          <p:nvPr/>
        </p:nvSpPr>
        <p:spPr>
          <a:xfrm>
            <a:off x="1058779" y="3380874"/>
            <a:ext cx="3320716" cy="57751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5572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1669777-1B3E-D54F-B375-601A733A2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248" t="24378" r="5061" b="46881"/>
          <a:stretch/>
        </p:blipFill>
        <p:spPr>
          <a:xfrm>
            <a:off x="281770" y="360946"/>
            <a:ext cx="10209768" cy="595847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81C5A97-4D38-514F-ACA6-36D6884CB5FC}"/>
              </a:ext>
            </a:extLst>
          </p:cNvPr>
          <p:cNvSpPr txBox="1"/>
          <p:nvPr/>
        </p:nvSpPr>
        <p:spPr>
          <a:xfrm rot="21173183">
            <a:off x="7127093" y="1401481"/>
            <a:ext cx="3968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der Lehrer Dr. Schmidt &amp; der Schüler Paul Neumann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D23091-0FA6-3149-92C2-8305776FD3C9}"/>
              </a:ext>
            </a:extLst>
          </p:cNvPr>
          <p:cNvSpPr txBox="1"/>
          <p:nvPr/>
        </p:nvSpPr>
        <p:spPr>
          <a:xfrm rot="702998">
            <a:off x="9154959" y="3348411"/>
            <a:ext cx="2760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in der Schule, im Klassenzimmer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5CE10B1-8B5C-614D-8811-0A0790772F1E}"/>
              </a:ext>
            </a:extLst>
          </p:cNvPr>
          <p:cNvSpPr txBox="1"/>
          <p:nvPr/>
        </p:nvSpPr>
        <p:spPr>
          <a:xfrm rot="20705847">
            <a:off x="7131370" y="5000204"/>
            <a:ext cx="3968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Paul ist nervös, ein bisschen ängstlich, hat ein Problem</a:t>
            </a:r>
          </a:p>
        </p:txBody>
      </p:sp>
    </p:spTree>
    <p:extLst>
      <p:ext uri="{BB962C8B-B14F-4D97-AF65-F5344CB8AC3E}">
        <p14:creationId xmlns:p14="http://schemas.microsoft.com/office/powerpoint/2010/main" val="600108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5A6ED0F-3FCD-F54F-AF5F-1597C1444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56" t="8817" r="29614" b="80525"/>
          <a:stretch/>
        </p:blipFill>
        <p:spPr>
          <a:xfrm>
            <a:off x="529390" y="515414"/>
            <a:ext cx="10441858" cy="261046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AEF2123-3D36-CB49-A3C4-D48110C074A6}"/>
              </a:ext>
            </a:extLst>
          </p:cNvPr>
          <p:cNvSpPr txBox="1"/>
          <p:nvPr/>
        </p:nvSpPr>
        <p:spPr>
          <a:xfrm>
            <a:off x="288758" y="3125880"/>
            <a:ext cx="22418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unterrichtet Biologie &amp; Mathe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1BADC8-E6AE-2B49-9DE7-E5DB4EC10CA5}"/>
              </a:ext>
            </a:extLst>
          </p:cNvPr>
          <p:cNvSpPr txBox="1"/>
          <p:nvPr/>
        </p:nvSpPr>
        <p:spPr>
          <a:xfrm>
            <a:off x="876299" y="1357581"/>
            <a:ext cx="1002632" cy="463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50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254B762-2A75-7448-83E5-72C77AF1CC81}"/>
              </a:ext>
            </a:extLst>
          </p:cNvPr>
          <p:cNvSpPr txBox="1"/>
          <p:nvPr/>
        </p:nvSpPr>
        <p:spPr>
          <a:xfrm>
            <a:off x="2530642" y="1260399"/>
            <a:ext cx="1704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sehr</a:t>
            </a:r>
            <a:r>
              <a:rPr lang="de-DE" sz="2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b="1" dirty="0">
                <a:solidFill>
                  <a:schemeClr val="accent1"/>
                </a:solidFill>
              </a:rPr>
              <a:t>nett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E4815F5-E495-2F44-809C-F175D19A4CFD}"/>
              </a:ext>
            </a:extLst>
          </p:cNvPr>
          <p:cNvSpPr txBox="1"/>
          <p:nvPr/>
        </p:nvSpPr>
        <p:spPr>
          <a:xfrm>
            <a:off x="2387265" y="3027297"/>
            <a:ext cx="1991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spricht in der Pause mit Paul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874CEC8-049F-3E42-9DA8-99E028BE0961}"/>
              </a:ext>
            </a:extLst>
          </p:cNvPr>
          <p:cNvSpPr txBox="1"/>
          <p:nvPr/>
        </p:nvSpPr>
        <p:spPr>
          <a:xfrm>
            <a:off x="4235116" y="1295436"/>
            <a:ext cx="1002632" cy="463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15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3C5B2D4-3312-FD41-85AA-14D6258FFF16}"/>
              </a:ext>
            </a:extLst>
          </p:cNvPr>
          <p:cNvSpPr txBox="1"/>
          <p:nvPr/>
        </p:nvSpPr>
        <p:spPr>
          <a:xfrm>
            <a:off x="5755109" y="1307124"/>
            <a:ext cx="1002632" cy="463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klein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84E354C-9E8E-2840-9093-ABF9E2318B32}"/>
              </a:ext>
            </a:extLst>
          </p:cNvPr>
          <p:cNvSpPr txBox="1"/>
          <p:nvPr/>
        </p:nvSpPr>
        <p:spPr>
          <a:xfrm>
            <a:off x="4563591" y="2979268"/>
            <a:ext cx="1348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etwas dick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BDA1389-2BBD-A349-9E64-6133205A3091}"/>
              </a:ext>
            </a:extLst>
          </p:cNvPr>
          <p:cNvSpPr txBox="1"/>
          <p:nvPr/>
        </p:nvSpPr>
        <p:spPr>
          <a:xfrm>
            <a:off x="6280098" y="3013501"/>
            <a:ext cx="1348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hat eine Brille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A1E1D5A-E635-EB41-9514-281E92F55362}"/>
              </a:ext>
            </a:extLst>
          </p:cNvPr>
          <p:cNvSpPr txBox="1"/>
          <p:nvPr/>
        </p:nvSpPr>
        <p:spPr>
          <a:xfrm>
            <a:off x="4521870" y="4208863"/>
            <a:ext cx="2796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- Genie in Mathe &amp; am Computer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016A9BE7-895D-2346-A36B-4854BBDE2A85}"/>
              </a:ext>
            </a:extLst>
          </p:cNvPr>
          <p:cNvCxnSpPr/>
          <p:nvPr/>
        </p:nvCxnSpPr>
        <p:spPr>
          <a:xfrm>
            <a:off x="4378493" y="1429770"/>
            <a:ext cx="10024" cy="4985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1FAE7F0-DEB0-974B-B21B-3CA4A68308BF}"/>
              </a:ext>
            </a:extLst>
          </p:cNvPr>
          <p:cNvCxnSpPr/>
          <p:nvPr/>
        </p:nvCxnSpPr>
        <p:spPr>
          <a:xfrm>
            <a:off x="7774443" y="1360275"/>
            <a:ext cx="10024" cy="4985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3DA021EA-7960-6C4A-A8AB-B325ED702BE1}"/>
              </a:ext>
            </a:extLst>
          </p:cNvPr>
          <p:cNvSpPr txBox="1"/>
          <p:nvPr/>
        </p:nvSpPr>
        <p:spPr>
          <a:xfrm>
            <a:off x="4432635" y="4932761"/>
            <a:ext cx="1991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- „Einstein“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65E7EF5-8424-E34F-9329-3D556F93641E}"/>
              </a:ext>
            </a:extLst>
          </p:cNvPr>
          <p:cNvSpPr txBox="1"/>
          <p:nvPr/>
        </p:nvSpPr>
        <p:spPr>
          <a:xfrm>
            <a:off x="4388411" y="5291566"/>
            <a:ext cx="1991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- Klasse 9b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9C19BD9-9987-8C45-AEC0-3FECA86A6C9C}"/>
              </a:ext>
            </a:extLst>
          </p:cNvPr>
          <p:cNvSpPr txBox="1"/>
          <p:nvPr/>
        </p:nvSpPr>
        <p:spPr>
          <a:xfrm>
            <a:off x="4432635" y="5762723"/>
            <a:ext cx="3288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- bester Freund = Olli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E0916A2-06CB-CF43-A011-F27046EA33CF}"/>
              </a:ext>
            </a:extLst>
          </p:cNvPr>
          <p:cNvSpPr txBox="1"/>
          <p:nvPr/>
        </p:nvSpPr>
        <p:spPr>
          <a:xfrm>
            <a:off x="4378493" y="6121528"/>
            <a:ext cx="2840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- hat ein Problem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61BC893E-C1FC-EC45-A5DC-FCEFA21BAA9F}"/>
              </a:ext>
            </a:extLst>
          </p:cNvPr>
          <p:cNvSpPr txBox="1"/>
          <p:nvPr/>
        </p:nvSpPr>
        <p:spPr>
          <a:xfrm>
            <a:off x="8237620" y="1258998"/>
            <a:ext cx="1002632" cy="463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16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D4F9416-F1EF-0B43-9BEF-00A1A0A39E43}"/>
              </a:ext>
            </a:extLst>
          </p:cNvPr>
          <p:cNvSpPr txBox="1"/>
          <p:nvPr/>
        </p:nvSpPr>
        <p:spPr>
          <a:xfrm>
            <a:off x="8921424" y="1028165"/>
            <a:ext cx="2915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ziemlich verliebt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395976E-C41D-964C-9B99-6D685E3ED003}"/>
              </a:ext>
            </a:extLst>
          </p:cNvPr>
          <p:cNvSpPr txBox="1"/>
          <p:nvPr/>
        </p:nvSpPr>
        <p:spPr>
          <a:xfrm>
            <a:off x="7837345" y="3057995"/>
            <a:ext cx="1991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Klasse 9b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447F768-4078-AD44-BE22-5DC86625D051}"/>
              </a:ext>
            </a:extLst>
          </p:cNvPr>
          <p:cNvSpPr txBox="1"/>
          <p:nvPr/>
        </p:nvSpPr>
        <p:spPr>
          <a:xfrm>
            <a:off x="9916872" y="3013500"/>
            <a:ext cx="199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chemeClr val="accent1"/>
                </a:solidFill>
              </a:rPr>
              <a:t>Paul ist sein Freund</a:t>
            </a:r>
          </a:p>
        </p:txBody>
      </p:sp>
    </p:spTree>
    <p:extLst>
      <p:ext uri="{BB962C8B-B14F-4D97-AF65-F5344CB8AC3E}">
        <p14:creationId xmlns:p14="http://schemas.microsoft.com/office/powerpoint/2010/main" val="367156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6" grpId="0"/>
      <p:bldP spid="17" grpId="0"/>
      <p:bldP spid="19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</TotalTime>
  <Words>954</Words>
  <Application>Microsoft Macintosh PowerPoint</Application>
  <PresentationFormat>Grand écran</PresentationFormat>
  <Paragraphs>201</Paragraphs>
  <Slides>26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Mélanie Delpouve</dc:creator>
  <cp:lastModifiedBy>Microsoft Office-Benutzer</cp:lastModifiedBy>
  <cp:revision>79</cp:revision>
  <dcterms:created xsi:type="dcterms:W3CDTF">2019-09-19T18:55:27Z</dcterms:created>
  <dcterms:modified xsi:type="dcterms:W3CDTF">2020-11-08T08:20:41Z</dcterms:modified>
</cp:coreProperties>
</file>