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charts/chart1.xml" ContentType="application/vnd.openxmlformats-officedocument.drawingml.char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596409"/>
          <c:y val="0.229028"/>
          <c:w val="0.855065"/>
          <c:h val="0.71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H1-H8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34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Domain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2500.000000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H9-H11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34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Domain</c:v>
                </c:pt>
              </c:strCache>
            </c:strRef>
          </c:cat>
          <c:val>
            <c:numRef>
              <c:f>Sheet1!$C$2:$C$2</c:f>
              <c:numCache>
                <c:ptCount val="1"/>
                <c:pt idx="0">
                  <c:v>1300.000000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Sek 2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6"/>
                    <a:satOff val="23858"/>
                    <a:lumOff val="7773"/>
                  </a:schemeClr>
                </a:gs>
                <a:gs pos="100000">
                  <a:schemeClr val="accent3">
                    <a:hueOff val="-192296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34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Domain</c:v>
                </c:pt>
              </c:strCache>
            </c:strRef>
          </c:cat>
          <c:val>
            <c:numRef>
              <c:f>Sheet1!$D$2:$D$2</c:f>
              <c:numCache>
                <c:ptCount val="1"/>
                <c:pt idx="0">
                  <c:v>550.000000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Berufsschule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hueOff val="495547"/>
                    <a:lumOff val="5161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34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Domain</c:v>
                </c:pt>
              </c:strCache>
            </c:strRef>
          </c:cat>
          <c:val>
            <c:numRef>
              <c:f>Sheet1!$E$2:$E$2</c:f>
              <c:numCache>
                <c:ptCount val="1"/>
                <c:pt idx="0">
                  <c:v>500.000000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EKSD, andere (fr.ch)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hueOff val="260291"/>
                    <a:satOff val="1998"/>
                    <a:lumOff val="12368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34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Domain</c:v>
                </c:pt>
              </c:strCache>
            </c:strRef>
          </c:cat>
          <c:val>
            <c:numRef>
              <c:f>Sheet1!$F$2:$F$2</c:f>
              <c:numCache>
                <c:ptCount val="1"/>
                <c:pt idx="0">
                  <c:v>300.000000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750"/>
        <c:minorUnit val="37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328983"/>
          <c:y val="0"/>
          <c:w val="0.967102"/>
          <c:h val="0.061221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98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exte du titre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Texte du titre</a:t>
            </a:r>
          </a:p>
        </p:txBody>
      </p:sp>
      <p:sp>
        <p:nvSpPr>
          <p:cNvPr id="89" name="Texte niveau 1…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exte du titre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Texte du titre</a:t>
            </a:r>
          </a:p>
        </p:txBody>
      </p:sp>
      <p:sp>
        <p:nvSpPr>
          <p:cNvPr id="99" name="Texte niveau 1…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exte du tit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09" name="Texte niveau 1…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0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18" name="Texte niveau 1…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du tit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7" name="Texte niveau 1…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e du titre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8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36" name="Texte niveau 1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7" name="Numéro de diapositive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0" name="Texte niveau 1…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niveau 1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du tit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4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e du titre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2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exte du titre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1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exte du titre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0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6.jpeg"/><Relationship Id="rId8" Type="http://schemas.openxmlformats.org/officeDocument/2006/relationships/image" Target="../media/image22.png"/><Relationship Id="rId9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3.png"/><Relationship Id="rId4" Type="http://schemas.openxmlformats.org/officeDocument/2006/relationships/hyperlink" Target="http://fr.ch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hyperlink" Target="mailto:pr%C3%A9nom.nom@edufr.ch" TargetMode="External"/><Relationship Id="rId9" Type="http://schemas.openxmlformats.org/officeDocument/2006/relationships/hyperlink" Target="mailto:pr%C3%A9nom.nom@fr.ch" TargetMode="External"/><Relationship Id="rId10" Type="http://schemas.openxmlformats.org/officeDocument/2006/relationships/image" Target="../media/image24.png"/><Relationship Id="rId11" Type="http://schemas.openxmlformats.org/officeDocument/2006/relationships/image" Target="../media/image15.png"/><Relationship Id="rId1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hyperlink" Target="http://fr.ch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13.png"/><Relationship Id="rId9" Type="http://schemas.openxmlformats.org/officeDocument/2006/relationships/image" Target="../media/image7.png"/><Relationship Id="rId10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hyperlink" Target="http://fr.ch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1.png"/><Relationship Id="rId9" Type="http://schemas.openxmlformats.org/officeDocument/2006/relationships/hyperlink" Target="mailto:pr%C3%A9nom.nom@edufr.ch" TargetMode="External"/><Relationship Id="rId10" Type="http://schemas.openxmlformats.org/officeDocument/2006/relationships/hyperlink" Target="mailto:pr%C3%A9nom.nom@fr.ch" TargetMode="External"/><Relationship Id="rId11" Type="http://schemas.openxmlformats.org/officeDocument/2006/relationships/image" Target="../media/image15.png"/><Relationship Id="rId12" Type="http://schemas.openxmlformats.org/officeDocument/2006/relationships/image" Target="../media/image1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://edufr.ch" TargetMode="External"/><Relationship Id="rId5" Type="http://schemas.openxmlformats.org/officeDocument/2006/relationships/hyperlink" Target="http://fr.ch" TargetMode="External"/><Relationship Id="rId6" Type="http://schemas.openxmlformats.org/officeDocument/2006/relationships/chart" Target="../charts/char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hyperlink" Target="mailto:vorname.name@edufr.ch" TargetMode="External"/><Relationship Id="rId7" Type="http://schemas.openxmlformats.org/officeDocument/2006/relationships/hyperlink" Target="mailto:vorname.name@fr.ch" TargetMode="External"/><Relationship Id="rId8" Type="http://schemas.openxmlformats.org/officeDocument/2006/relationships/image" Target="../media/image13.png"/><Relationship Id="rId9" Type="http://schemas.openxmlformats.org/officeDocument/2006/relationships/image" Target="../media/image3.jpeg"/><Relationship Id="rId10" Type="http://schemas.openxmlformats.org/officeDocument/2006/relationships/image" Target="../media/image14.png"/><Relationship Id="rId11" Type="http://schemas.openxmlformats.org/officeDocument/2006/relationships/image" Target="../media/image4.jpeg"/><Relationship Id="rId1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3.jpeg"/><Relationship Id="rId6" Type="http://schemas.openxmlformats.org/officeDocument/2006/relationships/image" Target="../media/image1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3.png"/><Relationship Id="rId10" Type="http://schemas.openxmlformats.org/officeDocument/2006/relationships/image" Target="../media/image5.jpeg"/><Relationship Id="rId11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ciens.png" descr="cie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174" y="8593981"/>
            <a:ext cx="12332452" cy="99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fribox-logo.png" descr="fribox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0" y="2371625"/>
            <a:ext cx="7620000" cy="247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Philippe Devaud, conseiller en informatique (Ing. HES), Centre fri-tic"/>
          <p:cNvSpPr/>
          <p:nvPr/>
        </p:nvSpPr>
        <p:spPr>
          <a:xfrm>
            <a:off x="1961331" y="5803899"/>
            <a:ext cx="880273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2400"/>
            </a:pPr>
            <a:r>
              <a:t>Philippe Devaud, conseiller en informatique (Ing. HES), Centre fri-tic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49" y="5379513"/>
            <a:ext cx="2575157" cy="2586653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und institutionelles Teilen"/>
          <p:cNvSpPr/>
          <p:nvPr/>
        </p:nvSpPr>
        <p:spPr>
          <a:xfrm>
            <a:off x="1499114" y="-119113"/>
            <a:ext cx="553659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und institutionelles Teilen</a:t>
            </a:r>
          </a:p>
        </p:txBody>
      </p:sp>
      <p:pic>
        <p:nvPicPr>
          <p:cNvPr id="260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6969" y="3018184"/>
            <a:ext cx="895475" cy="89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DOA - Verwaltung"/>
          <p:cNvSpPr/>
          <p:nvPr/>
        </p:nvSpPr>
        <p:spPr>
          <a:xfrm>
            <a:off x="4566046" y="3192871"/>
            <a:ext cx="294631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/>
            <a:r>
              <a:t>DOA - Verwaltung</a:t>
            </a:r>
          </a:p>
        </p:txBody>
      </p:sp>
      <p:grpSp>
        <p:nvGrpSpPr>
          <p:cNvPr id="265" name="Grouper"/>
          <p:cNvGrpSpPr/>
          <p:nvPr/>
        </p:nvGrpSpPr>
        <p:grpSpPr>
          <a:xfrm>
            <a:off x="3093350" y="6301656"/>
            <a:ext cx="1942714" cy="1600621"/>
            <a:chOff x="0" y="0"/>
            <a:chExt cx="1942713" cy="1600620"/>
          </a:xfrm>
        </p:grpSpPr>
        <p:pic>
          <p:nvPicPr>
            <p:cNvPr id="262" name="ordinateur.png" descr="ordinateur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6440" y="440075"/>
              <a:ext cx="1736274" cy="11605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sync.png" descr="sync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1843"/>
              <a:ext cx="982689" cy="982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storebox.png" descr="storebox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164" y="0"/>
              <a:ext cx="500434" cy="5004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9" name="Grouper"/>
          <p:cNvGrpSpPr/>
          <p:nvPr/>
        </p:nvGrpSpPr>
        <p:grpSpPr>
          <a:xfrm>
            <a:off x="6415608" y="5290033"/>
            <a:ext cx="5119873" cy="3928496"/>
            <a:chOff x="0" y="0"/>
            <a:chExt cx="5119872" cy="3928495"/>
          </a:xfrm>
        </p:grpSpPr>
        <p:pic>
          <p:nvPicPr>
            <p:cNvPr id="266" name="fullsizeoutput_1315.jpeg" descr="fullsizeoutput_1315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002" t="0" r="1002" b="0"/>
            <a:stretch>
              <a:fillRect/>
            </a:stretch>
          </p:blipFill>
          <p:spPr>
            <a:xfrm>
              <a:off x="15105" y="0"/>
              <a:ext cx="5104768" cy="39284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sync.png" descr="sync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78185"/>
              <a:ext cx="546100" cy="546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sync.png" descr="sync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3174425"/>
              <a:ext cx="546100" cy="546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270" name="Tableau"/>
          <p:cNvGraphicFramePr/>
          <p:nvPr/>
        </p:nvGraphicFramePr>
        <p:xfrm>
          <a:off x="2864060" y="8155955"/>
          <a:ext cx="2768601" cy="99800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2755900"/>
              </a:tblGrid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Online-Konsultation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Informierte Sharing E-Mail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Optional Synchronisation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271" name="partage_institu.png" descr="partage_institu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39938" y="1651000"/>
            <a:ext cx="7620001" cy="645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fribox-logo.png" descr="fribox-logo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3071" y="36632"/>
            <a:ext cx="1268958" cy="412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1000" fill="hold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2"/>
      <p:bldP build="whole" bldLvl="1" animBg="1" rev="0" advAuto="0" spid="270" grpId="4"/>
      <p:bldP build="whole" bldLvl="1" animBg="1" rev="0" advAuto="0" spid="265" grpId="3"/>
      <p:bldP build="whole" bldLvl="1" animBg="1" rev="0" advAuto="0" spid="269" grpId="5"/>
      <p:bldP build="whole" bldLvl="1" animBg="1" rev="0" advAuto="0" spid="27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er"/>
          <p:cNvGrpSpPr/>
          <p:nvPr/>
        </p:nvGrpSpPr>
        <p:grpSpPr>
          <a:xfrm>
            <a:off x="1485577" y="3622513"/>
            <a:ext cx="2508573" cy="3432337"/>
            <a:chOff x="0" y="0"/>
            <a:chExt cx="2508572" cy="3432336"/>
          </a:xfrm>
        </p:grpSpPr>
        <p:pic>
          <p:nvPicPr>
            <p:cNvPr id="274" name="sauvegarde.png" descr="sauvegard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08573" cy="2508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" name="Speichern"/>
            <p:cNvSpPr/>
            <p:nvPr/>
          </p:nvSpPr>
          <p:spPr>
            <a:xfrm>
              <a:off x="440996" y="2886236"/>
              <a:ext cx="1626581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Speichern</a:t>
              </a:r>
            </a:p>
          </p:txBody>
        </p:sp>
      </p:grpSp>
      <p:grpSp>
        <p:nvGrpSpPr>
          <p:cNvPr id="279" name="Grouper"/>
          <p:cNvGrpSpPr/>
          <p:nvPr/>
        </p:nvGrpSpPr>
        <p:grpSpPr>
          <a:xfrm>
            <a:off x="5190170" y="3577270"/>
            <a:ext cx="2599060" cy="3477580"/>
            <a:chOff x="0" y="0"/>
            <a:chExt cx="2599059" cy="3477579"/>
          </a:xfrm>
        </p:grpSpPr>
        <p:pic>
          <p:nvPicPr>
            <p:cNvPr id="277" name="sync.png" descr="sync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99060" cy="25990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8" name="Synchronisieren"/>
            <p:cNvSpPr/>
            <p:nvPr/>
          </p:nvSpPr>
          <p:spPr>
            <a:xfrm>
              <a:off x="33201" y="2931479"/>
              <a:ext cx="255805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Synchronisieren</a:t>
              </a:r>
            </a:p>
          </p:txBody>
        </p:sp>
      </p:grpSp>
      <p:grpSp>
        <p:nvGrpSpPr>
          <p:cNvPr id="282" name="Grouper"/>
          <p:cNvGrpSpPr/>
          <p:nvPr/>
        </p:nvGrpSpPr>
        <p:grpSpPr>
          <a:xfrm>
            <a:off x="8985250" y="3516498"/>
            <a:ext cx="2720603" cy="3538352"/>
            <a:chOff x="0" y="0"/>
            <a:chExt cx="2720602" cy="3538351"/>
          </a:xfrm>
        </p:grpSpPr>
        <p:pic>
          <p:nvPicPr>
            <p:cNvPr id="280" name="pasted-image.png" descr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720603" cy="2720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1" name="Teilen"/>
            <p:cNvSpPr/>
            <p:nvPr/>
          </p:nvSpPr>
          <p:spPr>
            <a:xfrm>
              <a:off x="855364" y="2992251"/>
              <a:ext cx="1009875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Teilen</a:t>
              </a:r>
            </a:p>
          </p:txBody>
        </p:sp>
      </p:grpSp>
      <p:pic>
        <p:nvPicPr>
          <p:cNvPr id="283" name="fribox-logo.png" descr="fribox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0585" y="132398"/>
            <a:ext cx="2703629" cy="87868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Erhältlich ab 15. August 2017"/>
          <p:cNvSpPr/>
          <p:nvPr/>
        </p:nvSpPr>
        <p:spPr>
          <a:xfrm>
            <a:off x="1722834" y="1773473"/>
            <a:ext cx="9559132" cy="10414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Erhältlich ab 15. August 2017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6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367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fill="hold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fill="hold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3" fill="hold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0" fill="hold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25" decel="50000" fill="hold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 decel="50000" fill="hold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25" decel="50000" fill="hold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 decel="50000" fill="hold">
                                          <p:stCondLst>
                                            <p:cond delay="1232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25" decel="50000" fill="hold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 decel="50000" fill="hold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25" decel="50000" fill="hold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4"/>
      <p:bldP build="whole" bldLvl="1" animBg="1" rev="0" advAuto="0" spid="276" grpId="1"/>
      <p:bldP build="whole" bldLvl="1" animBg="1" rev="0" advAuto="0" spid="279" grpId="2"/>
      <p:bldP build="whole" bldLvl="1" animBg="1" rev="0" advAuto="0" spid="28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Vielen Dank für Ihre Aufmerksamkeit…"/>
          <p:cNvSpPr/>
          <p:nvPr/>
        </p:nvSpPr>
        <p:spPr>
          <a:xfrm>
            <a:off x="615466" y="215899"/>
            <a:ext cx="11773868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Vielen Dank für Ihre Aufmerksamkeit</a:t>
            </a:r>
          </a:p>
          <a:p>
            <a:pPr>
              <a:defRPr sz="6000"/>
            </a:pPr>
            <a:r>
              <a:t>Fragen ?</a:t>
            </a:r>
          </a:p>
        </p:txBody>
      </p:sp>
      <p:pic>
        <p:nvPicPr>
          <p:cNvPr id="287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5300" y="2146144"/>
            <a:ext cx="8834200" cy="7442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Ovale"/>
          <p:cNvSpPr/>
          <p:nvPr/>
        </p:nvSpPr>
        <p:spPr>
          <a:xfrm>
            <a:off x="740544" y="3214"/>
            <a:ext cx="11523713" cy="33482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0" name="StoreBox Swisscom"/>
          <p:cNvSpPr/>
          <p:nvPr/>
        </p:nvSpPr>
        <p:spPr>
          <a:xfrm>
            <a:off x="4069829" y="31750"/>
            <a:ext cx="438254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StoreBox Swisscom</a:t>
            </a:r>
          </a:p>
        </p:txBody>
      </p:sp>
      <p:grpSp>
        <p:nvGrpSpPr>
          <p:cNvPr id="293" name="Grouper"/>
          <p:cNvGrpSpPr/>
          <p:nvPr/>
        </p:nvGrpSpPr>
        <p:grpSpPr>
          <a:xfrm>
            <a:off x="7327420" y="935329"/>
            <a:ext cx="2378208" cy="842671"/>
            <a:chOff x="152400" y="-63500"/>
            <a:chExt cx="2378206" cy="842670"/>
          </a:xfrm>
        </p:grpSpPr>
        <p:sp>
          <p:nvSpPr>
            <p:cNvPr id="291" name="Obligatoire…"/>
            <p:cNvSpPr/>
            <p:nvPr/>
          </p:nvSpPr>
          <p:spPr>
            <a:xfrm>
              <a:off x="152400" y="-6350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Obligatoire</a:t>
              </a:r>
            </a:p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fri-tic</a:t>
              </a:r>
            </a:p>
          </p:txBody>
        </p:sp>
        <p:pic>
          <p:nvPicPr>
            <p:cNvPr id="292" name="icon-human-resources.png" descr="icon-human-resource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68020" y="68634"/>
              <a:ext cx="352131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6" name="Grouper"/>
          <p:cNvGrpSpPr/>
          <p:nvPr/>
        </p:nvGrpSpPr>
        <p:grpSpPr>
          <a:xfrm>
            <a:off x="7395994" y="2032000"/>
            <a:ext cx="2378208" cy="842671"/>
            <a:chOff x="0" y="0"/>
            <a:chExt cx="2378206" cy="842670"/>
          </a:xfrm>
        </p:grpSpPr>
        <p:sp>
          <p:nvSpPr>
            <p:cNvPr id="294" name="DICS (fr.ch)"/>
            <p:cNvSpPr/>
            <p:nvPr/>
          </p:nvSpPr>
          <p:spPr>
            <a:xfrm>
              <a:off x="0" y="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DICS (</a:t>
              </a:r>
              <a:r>
                <a:rPr u="sng">
                  <a:hlinkClick r:id="rId4" invalidUrl="" action="" tgtFrame="" tooltip="" history="1" highlightClick="0" endSnd="0"/>
                </a:rPr>
                <a:t>fr.ch</a:t>
              </a:r>
              <a:r>
                <a:t>)</a:t>
              </a:r>
            </a:p>
          </p:txBody>
        </p:sp>
        <p:pic>
          <p:nvPicPr>
            <p:cNvPr id="295" name="icon-human-resources.png" descr="icon-human-resource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68853" y="68634"/>
              <a:ext cx="352132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7" name="storebox.png" descr="storebox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7710" y="939800"/>
            <a:ext cx="2222501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sync.png" descr="sync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83400" y="950620"/>
            <a:ext cx="723900" cy="723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1" name="Grouper"/>
          <p:cNvGrpSpPr/>
          <p:nvPr/>
        </p:nvGrpSpPr>
        <p:grpSpPr>
          <a:xfrm>
            <a:off x="2465213" y="1239139"/>
            <a:ext cx="2755901" cy="1270001"/>
            <a:chOff x="0" y="0"/>
            <a:chExt cx="2755900" cy="1270000"/>
          </a:xfrm>
        </p:grpSpPr>
        <p:sp>
          <p:nvSpPr>
            <p:cNvPr id="299" name="Rectangle aux angles arrondis"/>
            <p:cNvSpPr/>
            <p:nvPr/>
          </p:nvSpPr>
          <p:spPr>
            <a:xfrm>
              <a:off x="0" y="0"/>
              <a:ext cx="2755900" cy="1270000"/>
            </a:xfrm>
            <a:prstGeom prst="roundRect">
              <a:avLst>
                <a:gd name="adj" fmla="val 15000"/>
              </a:avLst>
            </a:prstGeom>
            <a:blipFill rotWithShape="1">
              <a:blip r:embed="rId7">
                <a:alphaModFix amt="36549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39978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0" name="Compte StoreBox…"/>
            <p:cNvSpPr/>
            <p:nvPr/>
          </p:nvSpPr>
          <p:spPr>
            <a:xfrm>
              <a:off x="209891" y="152160"/>
              <a:ext cx="2336118" cy="9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800"/>
              </a:pPr>
              <a:r>
                <a:t>Compte StoreBox</a:t>
              </a:r>
            </a:p>
            <a:p>
              <a:pPr>
                <a:defRPr sz="1800"/>
              </a:pPr>
              <a:r>
                <a:rPr u="sng">
                  <a:hlinkClick r:id="rId8" invalidUrl="" action="" tgtFrame="" tooltip="" history="1" highlightClick="0" endSnd="0"/>
                </a:rPr>
                <a:t>prénom.nom@edufr.ch</a:t>
              </a:r>
            </a:p>
            <a:p>
              <a:pPr>
                <a:defRPr sz="1800"/>
              </a:pPr>
              <a:r>
                <a:rPr u="sng">
                  <a:hlinkClick r:id="rId9" invalidUrl="" action="" tgtFrame="" tooltip="" history="1" highlightClick="0" endSnd="0"/>
                </a:rPr>
                <a:t>prénom.nom@fr.ch</a:t>
              </a:r>
            </a:p>
          </p:txBody>
        </p:sp>
      </p:grpSp>
      <p:grpSp>
        <p:nvGrpSpPr>
          <p:cNvPr id="323" name="Grouper"/>
          <p:cNvGrpSpPr/>
          <p:nvPr/>
        </p:nvGrpSpPr>
        <p:grpSpPr>
          <a:xfrm>
            <a:off x="29344" y="3205804"/>
            <a:ext cx="7391103" cy="6620940"/>
            <a:chOff x="0" y="0"/>
            <a:chExt cx="7391102" cy="6620939"/>
          </a:xfrm>
        </p:grpSpPr>
        <p:sp>
          <p:nvSpPr>
            <p:cNvPr id="302" name="Ovale"/>
            <p:cNvSpPr/>
            <p:nvPr/>
          </p:nvSpPr>
          <p:spPr>
            <a:xfrm>
              <a:off x="0" y="2280595"/>
              <a:ext cx="7391103" cy="4340345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5155" marR="45155" defTabSz="1016000">
                <a:defRPr sz="2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3" name="AD"/>
            <p:cNvSpPr/>
            <p:nvPr/>
          </p:nvSpPr>
          <p:spPr>
            <a:xfrm>
              <a:off x="3178819" y="1151882"/>
              <a:ext cx="1270001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10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/>
              <a:r>
                <a:t>AD</a:t>
              </a:r>
            </a:p>
          </p:txBody>
        </p:sp>
        <p:sp>
          <p:nvSpPr>
            <p:cNvPr id="304" name="Ligne"/>
            <p:cNvSpPr/>
            <p:nvPr/>
          </p:nvSpPr>
          <p:spPr>
            <a:xfrm flipV="1">
              <a:off x="4074831" y="0"/>
              <a:ext cx="2378208" cy="169734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EmpowerID"/>
            <p:cNvSpPr/>
            <p:nvPr/>
          </p:nvSpPr>
          <p:spPr>
            <a:xfrm>
              <a:off x="3390824" y="2020911"/>
              <a:ext cx="859112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EmpowerID</a:t>
              </a:r>
            </a:p>
          </p:txBody>
        </p:sp>
        <p:grpSp>
          <p:nvGrpSpPr>
            <p:cNvPr id="308" name="Grouper"/>
            <p:cNvGrpSpPr/>
            <p:nvPr/>
          </p:nvGrpSpPr>
          <p:grpSpPr>
            <a:xfrm>
              <a:off x="1113176" y="3412789"/>
              <a:ext cx="2378208" cy="842671"/>
              <a:chOff x="152400" y="-63500"/>
              <a:chExt cx="2378206" cy="842670"/>
            </a:xfrm>
          </p:grpSpPr>
          <p:sp>
            <p:nvSpPr>
              <p:cNvPr id="306" name="Obligatoire…"/>
              <p:cNvSpPr/>
              <p:nvPr/>
            </p:nvSpPr>
            <p:spPr>
              <a:xfrm>
                <a:off x="152400" y="-63500"/>
                <a:ext cx="2378207" cy="842671"/>
              </a:xfrm>
              <a:prstGeom prst="ellipse">
                <a:avLst/>
              </a:prstGeom>
              <a:gradFill flip="none" rotWithShape="1">
                <a:gsLst>
                  <a:gs pos="0">
                    <a:srgbClr val="FBFBFB"/>
                  </a:gs>
                  <a:gs pos="100000">
                    <a:srgbClr val="BEBEB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t>Obligatoire</a:t>
                </a:r>
              </a:p>
              <a:p>
                <a:pPr>
                  <a:defRPr sz="1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t>fri-tic</a:t>
                </a:r>
              </a:p>
            </p:txBody>
          </p:sp>
          <p:pic>
            <p:nvPicPr>
              <p:cNvPr id="307" name="icon-human-resources.png" descr="icon-human-resources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868020" y="68634"/>
                <a:ext cx="352131" cy="3709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09" name="Grouper"/>
            <p:cNvSpPr/>
            <p:nvPr/>
          </p:nvSpPr>
          <p:spPr>
            <a:xfrm>
              <a:off x="1113176" y="5099694"/>
              <a:ext cx="2378208" cy="842672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/>
              <a:r>
                <a:t>Secondaire 2</a:t>
              </a:r>
            </a:p>
          </p:txBody>
        </p:sp>
        <p:grpSp>
          <p:nvGrpSpPr>
            <p:cNvPr id="312" name="Grouper"/>
            <p:cNvGrpSpPr/>
            <p:nvPr/>
          </p:nvGrpSpPr>
          <p:grpSpPr>
            <a:xfrm>
              <a:off x="3914866" y="3680138"/>
              <a:ext cx="2378208" cy="842672"/>
              <a:chOff x="0" y="-317500"/>
              <a:chExt cx="2378206" cy="842670"/>
            </a:xfrm>
          </p:grpSpPr>
          <p:sp>
            <p:nvSpPr>
              <p:cNvPr id="310" name="DICS (fr.ch)"/>
              <p:cNvSpPr/>
              <p:nvPr/>
            </p:nvSpPr>
            <p:spPr>
              <a:xfrm>
                <a:off x="0" y="-317500"/>
                <a:ext cx="2378207" cy="842671"/>
              </a:xfrm>
              <a:prstGeom prst="ellipse">
                <a:avLst/>
              </a:prstGeom>
              <a:gradFill flip="none" rotWithShape="1">
                <a:gsLst>
                  <a:gs pos="0">
                    <a:srgbClr val="FBFBFB"/>
                  </a:gs>
                  <a:gs pos="100000">
                    <a:srgbClr val="BEBEB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t>DICS (</a:t>
                </a:r>
                <a:r>
                  <a:rPr u="sng">
                    <a:hlinkClick r:id="rId4" invalidUrl="" action="" tgtFrame="" tooltip="" history="1" highlightClick="0" endSnd="0"/>
                  </a:rPr>
                  <a:t>fr.ch</a:t>
                </a:r>
                <a:r>
                  <a:t>)</a:t>
                </a:r>
              </a:p>
            </p:txBody>
          </p:sp>
          <p:pic>
            <p:nvPicPr>
              <p:cNvPr id="311" name="icon-human-resources.png" descr="icon-human-resources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668853" y="-248866"/>
                <a:ext cx="352132" cy="3709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3" name="Grouper"/>
            <p:cNvSpPr/>
            <p:nvPr/>
          </p:nvSpPr>
          <p:spPr>
            <a:xfrm>
              <a:off x="1113176" y="4270431"/>
              <a:ext cx="2378208" cy="842672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/>
              <a:r>
                <a:t>Ecoles professionnelles</a:t>
              </a:r>
            </a:p>
          </p:txBody>
        </p:sp>
        <p:sp>
          <p:nvSpPr>
            <p:cNvPr id="314" name="Rectangle aux angles arrondis"/>
            <p:cNvSpPr/>
            <p:nvPr/>
          </p:nvSpPr>
          <p:spPr>
            <a:xfrm>
              <a:off x="1013412" y="2916053"/>
              <a:ext cx="2577737" cy="3085099"/>
            </a:xfrm>
            <a:prstGeom prst="roundRect">
              <a:avLst>
                <a:gd name="adj" fmla="val 7390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5" name="Domaine @edufr.ch"/>
            <p:cNvSpPr/>
            <p:nvPr/>
          </p:nvSpPr>
          <p:spPr>
            <a:xfrm>
              <a:off x="1310471" y="2904183"/>
              <a:ext cx="1983619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Domaine @edufr.ch</a:t>
              </a:r>
            </a:p>
          </p:txBody>
        </p:sp>
        <p:sp>
          <p:nvSpPr>
            <p:cNvPr id="316" name="Rectangle aux angles arrondis"/>
            <p:cNvSpPr/>
            <p:nvPr/>
          </p:nvSpPr>
          <p:spPr>
            <a:xfrm>
              <a:off x="3815102" y="2964433"/>
              <a:ext cx="2577736" cy="2197101"/>
            </a:xfrm>
            <a:prstGeom prst="roundRect">
              <a:avLst>
                <a:gd name="adj" fmla="val 8671"/>
              </a:avLst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7" name="Domaine @fr.ch"/>
            <p:cNvSpPr/>
            <p:nvPr/>
          </p:nvSpPr>
          <p:spPr>
            <a:xfrm>
              <a:off x="4282326" y="2952563"/>
              <a:ext cx="1643287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Domaine @fr.ch</a:t>
              </a:r>
            </a:p>
          </p:txBody>
        </p:sp>
        <p:sp>
          <p:nvSpPr>
            <p:cNvPr id="318" name="Triangle"/>
            <p:cNvSpPr/>
            <p:nvPr/>
          </p:nvSpPr>
          <p:spPr>
            <a:xfrm>
              <a:off x="1940330" y="2488514"/>
              <a:ext cx="723901" cy="47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10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9" name="Triangle"/>
            <p:cNvSpPr/>
            <p:nvPr/>
          </p:nvSpPr>
          <p:spPr>
            <a:xfrm>
              <a:off x="4742019" y="2488514"/>
              <a:ext cx="723901" cy="47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10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0" name="SAML"/>
            <p:cNvSpPr/>
            <p:nvPr/>
          </p:nvSpPr>
          <p:spPr>
            <a:xfrm>
              <a:off x="4772957" y="430842"/>
              <a:ext cx="662026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SAML</a:t>
              </a:r>
            </a:p>
          </p:txBody>
        </p:sp>
        <p:sp>
          <p:nvSpPr>
            <p:cNvPr id="321" name="Ligne"/>
            <p:cNvSpPr/>
            <p:nvPr/>
          </p:nvSpPr>
          <p:spPr>
            <a:xfrm flipV="1">
              <a:off x="2516402" y="2412928"/>
              <a:ext cx="662026" cy="3683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gne"/>
            <p:cNvSpPr/>
            <p:nvPr/>
          </p:nvSpPr>
          <p:spPr>
            <a:xfrm flipH="1" flipV="1">
              <a:off x="4377088" y="2394006"/>
              <a:ext cx="537134" cy="31915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31" name="Grouper"/>
          <p:cNvGrpSpPr/>
          <p:nvPr/>
        </p:nvGrpSpPr>
        <p:grpSpPr>
          <a:xfrm>
            <a:off x="7542426" y="3262957"/>
            <a:ext cx="4433674" cy="5363842"/>
            <a:chOff x="0" y="0"/>
            <a:chExt cx="4433672" cy="5363840"/>
          </a:xfrm>
        </p:grpSpPr>
        <p:pic>
          <p:nvPicPr>
            <p:cNvPr id="324" name="ipadmini.png" descr="ipadmini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57842" y="2635512"/>
              <a:ext cx="872631" cy="1333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" name="ordinateur.png" descr="ordinateur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154643" y="4508922"/>
              <a:ext cx="1279030" cy="8549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" name="sync.png" descr="sync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11273" y="2402764"/>
              <a:ext cx="723901" cy="72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sync.png" descr="sync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02568" y="4193463"/>
              <a:ext cx="723901" cy="72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storebox.png" descr="storebox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23938" y="2305140"/>
              <a:ext cx="368646" cy="368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" name="storebox.png" descr="storebox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938238" y="4184739"/>
              <a:ext cx="368646" cy="368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0" name="Flèche double"/>
            <p:cNvSpPr/>
            <p:nvPr/>
          </p:nvSpPr>
          <p:spPr>
            <a:xfrm rot="3042854">
              <a:off x="-671045" y="1664021"/>
              <a:ext cx="4485482" cy="391780"/>
            </a:xfrm>
            <a:prstGeom prst="leftRightArrow">
              <a:avLst>
                <a:gd name="adj1" fmla="val 32000"/>
                <a:gd name="adj2" fmla="val 142631"/>
              </a:avLst>
            </a:pr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aphicFrame>
        <p:nvGraphicFramePr>
          <p:cNvPr id="332" name="Tableau"/>
          <p:cNvGraphicFramePr/>
          <p:nvPr/>
        </p:nvGraphicFramePr>
        <p:xfrm>
          <a:off x="9518860" y="3547601"/>
          <a:ext cx="3213098" cy="15090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3200397"/>
              </a:tblGrid>
              <a:tr h="498782">
                <a:tc>
                  <a:txBody>
                    <a:bodyPr/>
                    <a:lstStyle/>
                    <a:p>
                      <a:pPr defTabSz="914400"/>
                      <a:r>
                        <a:rPr sz="2000">
                          <a:sym typeface="Helvetica Light"/>
                        </a:rPr>
                        <a:t>Données « publiques »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498782">
                <a:tc>
                  <a:txBody>
                    <a:bodyPr/>
                    <a:lstStyle/>
                    <a:p>
                      <a:pPr defTabSz="914400"/>
                      <a:r>
                        <a:rPr sz="2000">
                          <a:sym typeface="Helvetica Light"/>
                        </a:rPr>
                        <a:t>Données de « projets »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498782">
                <a:tc>
                  <a:txBody>
                    <a:bodyPr/>
                    <a:lstStyle/>
                    <a:p>
                      <a:pPr defTabSz="914400"/>
                      <a:r>
                        <a:rPr sz="2000">
                          <a:sym typeface="Helvetica Light"/>
                        </a:rPr>
                        <a:t>Données personnelles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333" name="Tableau"/>
          <p:cNvGraphicFramePr/>
          <p:nvPr/>
        </p:nvGraphicFramePr>
        <p:xfrm>
          <a:off x="10001460" y="8727455"/>
          <a:ext cx="2768601" cy="99800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2755900"/>
              </a:tblGrid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Site Web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Monter un disque (webdav)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Agent de synchronisation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334" name="Tableau"/>
          <p:cNvGraphicFramePr/>
          <p:nvPr/>
        </p:nvGraphicFramePr>
        <p:xfrm>
          <a:off x="9866279" y="1383292"/>
          <a:ext cx="2518260" cy="9943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2505559"/>
              </a:tblGrid>
              <a:tr h="327231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Helvetica Light"/>
                        </a:rPr>
                        <a:t>Conforme protection des données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DEE0"/>
                    </a:solidFill>
                  </a:tcPr>
                </a:tc>
              </a:tr>
              <a:tr h="327231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Helvetica Light"/>
                        </a:rPr>
                        <a:t>Données encryptées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DEE0"/>
                    </a:solidFill>
                  </a:tcPr>
                </a:tc>
              </a:tr>
              <a:tr h="327231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Helvetica Light"/>
                        </a:rPr>
                        <a:t>Datacenter en Suisse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6"/>
      <p:bldP build="whole" bldLvl="1" animBg="1" rev="0" advAuto="0" spid="333" grpId="3"/>
      <p:bldP build="whole" bldLvl="1" animBg="1" rev="0" advAuto="0" spid="332" grpId="4"/>
      <p:bldP build="whole" bldLvl="1" animBg="1" rev="0" advAuto="0" spid="293" grpId="7"/>
      <p:bldP build="whole" bldLvl="1" animBg="1" rev="0" advAuto="0" spid="296" grpId="8"/>
      <p:bldP build="whole" bldLvl="1" animBg="1" rev="0" advAuto="0" spid="301" grpId="5"/>
      <p:bldP build="whole" bldLvl="1" animBg="1" rev="0" advAuto="0" spid="331" grpId="2"/>
      <p:bldP build="whole" bldLvl="1" animBg="1" rev="0" advAuto="0" spid="3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2200" y="2833572"/>
            <a:ext cx="2923700" cy="2068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friboxPartage1_user.png" descr="friboxPartage1_us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890" y="503832"/>
            <a:ext cx="2923699" cy="2650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friboxPartage2_link.png" descr="friboxPartage2_lin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97128" y="363796"/>
            <a:ext cx="3578513" cy="2013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friboxPartage3_email.png" descr="friboxPartage3_emai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45175" y="374524"/>
            <a:ext cx="3193416" cy="2909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friboxPartageInstitutionel.png" descr="friboxPartageInstitutionel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777" y="1885751"/>
            <a:ext cx="7607301" cy="641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Ovale"/>
          <p:cNvSpPr/>
          <p:nvPr/>
        </p:nvSpPr>
        <p:spPr>
          <a:xfrm>
            <a:off x="29344" y="5883314"/>
            <a:ext cx="6865640" cy="334825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3" name="AD"/>
          <p:cNvSpPr/>
          <p:nvPr/>
        </p:nvSpPr>
        <p:spPr>
          <a:xfrm>
            <a:off x="2827163" y="4987259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AD</a:t>
            </a:r>
          </a:p>
        </p:txBody>
      </p:sp>
      <p:sp>
        <p:nvSpPr>
          <p:cNvPr id="344" name="Ovale"/>
          <p:cNvSpPr/>
          <p:nvPr/>
        </p:nvSpPr>
        <p:spPr>
          <a:xfrm>
            <a:off x="740544" y="3214"/>
            <a:ext cx="11523713" cy="33482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5" name="StoreBox Swisscom"/>
          <p:cNvSpPr/>
          <p:nvPr/>
        </p:nvSpPr>
        <p:spPr>
          <a:xfrm>
            <a:off x="4069829" y="31750"/>
            <a:ext cx="438254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StoreBox Swisscom</a:t>
            </a:r>
          </a:p>
        </p:txBody>
      </p:sp>
      <p:sp>
        <p:nvSpPr>
          <p:cNvPr id="346" name="Ligne"/>
          <p:cNvSpPr/>
          <p:nvPr/>
        </p:nvSpPr>
        <p:spPr>
          <a:xfrm flipV="1">
            <a:off x="3832398" y="3205804"/>
            <a:ext cx="2649985" cy="2230742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49" name="Grouper"/>
          <p:cNvGrpSpPr/>
          <p:nvPr/>
        </p:nvGrpSpPr>
        <p:grpSpPr>
          <a:xfrm>
            <a:off x="7327420" y="935329"/>
            <a:ext cx="2378208" cy="842671"/>
            <a:chOff x="152400" y="-63500"/>
            <a:chExt cx="2378206" cy="842670"/>
          </a:xfrm>
        </p:grpSpPr>
        <p:sp>
          <p:nvSpPr>
            <p:cNvPr id="347" name="Obligatoire…"/>
            <p:cNvSpPr/>
            <p:nvPr/>
          </p:nvSpPr>
          <p:spPr>
            <a:xfrm>
              <a:off x="152400" y="-6350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Obligatoire</a:t>
              </a:r>
            </a:p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fri-tic</a:t>
              </a:r>
            </a:p>
          </p:txBody>
        </p:sp>
        <p:pic>
          <p:nvPicPr>
            <p:cNvPr id="348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68020" y="68634"/>
              <a:ext cx="352131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2" name="Grouper"/>
          <p:cNvGrpSpPr/>
          <p:nvPr/>
        </p:nvGrpSpPr>
        <p:grpSpPr>
          <a:xfrm>
            <a:off x="7395994" y="2032000"/>
            <a:ext cx="2378208" cy="842671"/>
            <a:chOff x="0" y="0"/>
            <a:chExt cx="2378206" cy="842670"/>
          </a:xfrm>
        </p:grpSpPr>
        <p:sp>
          <p:nvSpPr>
            <p:cNvPr id="350" name="DICS (fr.ch)"/>
            <p:cNvSpPr/>
            <p:nvPr/>
          </p:nvSpPr>
          <p:spPr>
            <a:xfrm>
              <a:off x="0" y="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DICS (</a:t>
              </a:r>
              <a:r>
                <a:rPr u="sng">
                  <a:hlinkClick r:id="rId5" invalidUrl="" action="" tgtFrame="" tooltip="" history="1" highlightClick="0" endSnd="0"/>
                </a:rPr>
                <a:t>fr.ch</a:t>
              </a:r>
              <a:r>
                <a:t>)</a:t>
              </a:r>
            </a:p>
          </p:txBody>
        </p:sp>
        <p:pic>
          <p:nvPicPr>
            <p:cNvPr id="351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68853" y="68634"/>
              <a:ext cx="352132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3" name="EmpowerID"/>
          <p:cNvSpPr/>
          <p:nvPr/>
        </p:nvSpPr>
        <p:spPr>
          <a:xfrm>
            <a:off x="3039168" y="5856288"/>
            <a:ext cx="85911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EmpowerID</a:t>
            </a:r>
          </a:p>
        </p:txBody>
      </p:sp>
      <p:pic>
        <p:nvPicPr>
          <p:cNvPr id="354" name="storebox.png" descr="storebo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97710" y="939800"/>
            <a:ext cx="2222501" cy="22225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Authentification…"/>
          <p:cNvSpPr/>
          <p:nvPr/>
        </p:nvSpPr>
        <p:spPr>
          <a:xfrm>
            <a:off x="2306829" y="3552790"/>
            <a:ext cx="231067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Authentification</a:t>
            </a:r>
          </a:p>
          <a:p>
            <a:pPr>
              <a:defRPr sz="1800"/>
            </a:pPr>
            <a:r>
              <a:t>5000 personnes</a:t>
            </a:r>
          </a:p>
          <a:p>
            <a:pPr>
              <a:defRPr sz="1800"/>
            </a:pPr>
            <a:r>
              <a:t>sur notre infrastructure</a:t>
            </a:r>
          </a:p>
        </p:txBody>
      </p:sp>
      <p:grpSp>
        <p:nvGrpSpPr>
          <p:cNvPr id="358" name="Grouper"/>
          <p:cNvGrpSpPr/>
          <p:nvPr/>
        </p:nvGrpSpPr>
        <p:grpSpPr>
          <a:xfrm>
            <a:off x="964720" y="6790029"/>
            <a:ext cx="2378208" cy="842672"/>
            <a:chOff x="152400" y="-63500"/>
            <a:chExt cx="2378206" cy="842670"/>
          </a:xfrm>
        </p:grpSpPr>
        <p:sp>
          <p:nvSpPr>
            <p:cNvPr id="356" name="Obligatoire…"/>
            <p:cNvSpPr/>
            <p:nvPr/>
          </p:nvSpPr>
          <p:spPr>
            <a:xfrm>
              <a:off x="152400" y="-6350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Obligatoire</a:t>
              </a:r>
            </a:p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fri-tic</a:t>
              </a:r>
            </a:p>
          </p:txBody>
        </p:sp>
        <p:pic>
          <p:nvPicPr>
            <p:cNvPr id="357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68020" y="68634"/>
              <a:ext cx="352131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9" name="Grouper"/>
          <p:cNvSpPr/>
          <p:nvPr/>
        </p:nvSpPr>
        <p:spPr>
          <a:xfrm>
            <a:off x="1033294" y="7886700"/>
            <a:ext cx="2378208" cy="842671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Secondaire 2</a:t>
            </a:r>
          </a:p>
        </p:txBody>
      </p:sp>
      <p:grpSp>
        <p:nvGrpSpPr>
          <p:cNvPr id="362" name="Grouper"/>
          <p:cNvGrpSpPr/>
          <p:nvPr/>
        </p:nvGrpSpPr>
        <p:grpSpPr>
          <a:xfrm>
            <a:off x="3396720" y="6790029"/>
            <a:ext cx="2378208" cy="842672"/>
            <a:chOff x="0" y="0"/>
            <a:chExt cx="2378206" cy="842670"/>
          </a:xfrm>
        </p:grpSpPr>
        <p:sp>
          <p:nvSpPr>
            <p:cNvPr id="360" name="DICS (fr.ch)"/>
            <p:cNvSpPr/>
            <p:nvPr/>
          </p:nvSpPr>
          <p:spPr>
            <a:xfrm>
              <a:off x="0" y="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DICS (</a:t>
              </a:r>
              <a:r>
                <a:rPr u="sng">
                  <a:hlinkClick r:id="rId5" invalidUrl="" action="" tgtFrame="" tooltip="" history="1" highlightClick="0" endSnd="0"/>
                </a:rPr>
                <a:t>fr.ch</a:t>
              </a:r>
              <a:r>
                <a:t>)</a:t>
              </a:r>
            </a:p>
          </p:txBody>
        </p:sp>
        <p:pic>
          <p:nvPicPr>
            <p:cNvPr id="361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68853" y="68634"/>
              <a:ext cx="352132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3" name="Grouper"/>
          <p:cNvSpPr/>
          <p:nvPr/>
        </p:nvSpPr>
        <p:spPr>
          <a:xfrm>
            <a:off x="3547894" y="7886700"/>
            <a:ext cx="2378208" cy="842671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Ecoles professionnelles</a:t>
            </a:r>
          </a:p>
        </p:txBody>
      </p:sp>
      <p:pic>
        <p:nvPicPr>
          <p:cNvPr id="364" name="ipadmini.png" descr="ipadmini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900269" y="5898470"/>
            <a:ext cx="872631" cy="13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ordinateur.png" descr="ordinateur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697070" y="7771879"/>
            <a:ext cx="1279030" cy="854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sync.png" descr="sync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553700" y="5665722"/>
            <a:ext cx="723900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sync.png" descr="sync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544995" y="7456421"/>
            <a:ext cx="723901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storebox.png" descr="storebo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66365" y="5568097"/>
            <a:ext cx="368645" cy="368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storebox.png" descr="storebo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80665" y="7447697"/>
            <a:ext cx="368645" cy="368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sync.png" descr="sync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883400" y="950620"/>
            <a:ext cx="723900" cy="72390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Flèche double"/>
          <p:cNvSpPr/>
          <p:nvPr/>
        </p:nvSpPr>
        <p:spPr>
          <a:xfrm rot="3042854">
            <a:off x="6871382" y="4926978"/>
            <a:ext cx="4485482" cy="391781"/>
          </a:xfrm>
          <a:prstGeom prst="leftRightArrow">
            <a:avLst>
              <a:gd name="adj1" fmla="val 32000"/>
              <a:gd name="adj2" fmla="val 142631"/>
            </a:avLst>
          </a:prstGeom>
          <a:blipFill>
            <a:blip r:embed="rId10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1"/>
      <p:bldP build="whole" bldLvl="1" animBg="1" rev="0" advAuto="0" spid="34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Ovale"/>
          <p:cNvSpPr/>
          <p:nvPr/>
        </p:nvSpPr>
        <p:spPr>
          <a:xfrm>
            <a:off x="29344" y="5486400"/>
            <a:ext cx="7391103" cy="434034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4" name="AD"/>
          <p:cNvSpPr/>
          <p:nvPr/>
        </p:nvSpPr>
        <p:spPr>
          <a:xfrm>
            <a:off x="3208163" y="435768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AD</a:t>
            </a:r>
          </a:p>
        </p:txBody>
      </p:sp>
      <p:sp>
        <p:nvSpPr>
          <p:cNvPr id="375" name="Ovale"/>
          <p:cNvSpPr/>
          <p:nvPr/>
        </p:nvSpPr>
        <p:spPr>
          <a:xfrm>
            <a:off x="740544" y="3214"/>
            <a:ext cx="11523713" cy="33482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6" name="StoreBox Swisscom"/>
          <p:cNvSpPr/>
          <p:nvPr/>
        </p:nvSpPr>
        <p:spPr>
          <a:xfrm>
            <a:off x="4069829" y="31750"/>
            <a:ext cx="438254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StoreBox Swisscom</a:t>
            </a:r>
          </a:p>
        </p:txBody>
      </p:sp>
      <p:sp>
        <p:nvSpPr>
          <p:cNvPr id="377" name="Ligne"/>
          <p:cNvSpPr/>
          <p:nvPr/>
        </p:nvSpPr>
        <p:spPr>
          <a:xfrm flipV="1">
            <a:off x="4104175" y="3205804"/>
            <a:ext cx="2378208" cy="1697342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80" name="Grouper"/>
          <p:cNvGrpSpPr/>
          <p:nvPr/>
        </p:nvGrpSpPr>
        <p:grpSpPr>
          <a:xfrm>
            <a:off x="7327420" y="935329"/>
            <a:ext cx="2378208" cy="842671"/>
            <a:chOff x="152400" y="-63500"/>
            <a:chExt cx="2378206" cy="842670"/>
          </a:xfrm>
        </p:grpSpPr>
        <p:sp>
          <p:nvSpPr>
            <p:cNvPr id="378" name="Obligatoire…"/>
            <p:cNvSpPr/>
            <p:nvPr/>
          </p:nvSpPr>
          <p:spPr>
            <a:xfrm>
              <a:off x="152400" y="-6350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Obligatoire</a:t>
              </a:r>
            </a:p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fri-tic</a:t>
              </a:r>
            </a:p>
          </p:txBody>
        </p:sp>
        <p:pic>
          <p:nvPicPr>
            <p:cNvPr id="379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68020" y="68634"/>
              <a:ext cx="352131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3" name="Grouper"/>
          <p:cNvGrpSpPr/>
          <p:nvPr/>
        </p:nvGrpSpPr>
        <p:grpSpPr>
          <a:xfrm>
            <a:off x="7395994" y="2032000"/>
            <a:ext cx="2378208" cy="842671"/>
            <a:chOff x="0" y="0"/>
            <a:chExt cx="2378206" cy="842670"/>
          </a:xfrm>
        </p:grpSpPr>
        <p:sp>
          <p:nvSpPr>
            <p:cNvPr id="381" name="DICS (fr.ch)"/>
            <p:cNvSpPr/>
            <p:nvPr/>
          </p:nvSpPr>
          <p:spPr>
            <a:xfrm>
              <a:off x="0" y="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DICS (</a:t>
              </a:r>
              <a:r>
                <a:rPr u="sng">
                  <a:hlinkClick r:id="rId5" invalidUrl="" action="" tgtFrame="" tooltip="" history="1" highlightClick="0" endSnd="0"/>
                </a:rPr>
                <a:t>fr.ch</a:t>
              </a:r>
              <a:r>
                <a:t>)</a:t>
              </a:r>
            </a:p>
          </p:txBody>
        </p:sp>
        <p:pic>
          <p:nvPicPr>
            <p:cNvPr id="382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68853" y="68634"/>
              <a:ext cx="352132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4" name="EmpowerID"/>
          <p:cNvSpPr/>
          <p:nvPr/>
        </p:nvSpPr>
        <p:spPr>
          <a:xfrm>
            <a:off x="3420168" y="5226715"/>
            <a:ext cx="85911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EmpowerID</a:t>
            </a:r>
          </a:p>
        </p:txBody>
      </p:sp>
      <p:pic>
        <p:nvPicPr>
          <p:cNvPr id="385" name="storebox.png" descr="storebo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97710" y="939800"/>
            <a:ext cx="2222501" cy="2222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8" name="Grouper"/>
          <p:cNvGrpSpPr/>
          <p:nvPr/>
        </p:nvGrpSpPr>
        <p:grpSpPr>
          <a:xfrm>
            <a:off x="1142520" y="6618593"/>
            <a:ext cx="2378208" cy="842672"/>
            <a:chOff x="152400" y="-63500"/>
            <a:chExt cx="2378206" cy="842670"/>
          </a:xfrm>
        </p:grpSpPr>
        <p:sp>
          <p:nvSpPr>
            <p:cNvPr id="386" name="Obligatoire…"/>
            <p:cNvSpPr/>
            <p:nvPr/>
          </p:nvSpPr>
          <p:spPr>
            <a:xfrm>
              <a:off x="152400" y="-6350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Obligatoire</a:t>
              </a:r>
            </a:p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fri-tic</a:t>
              </a:r>
            </a:p>
          </p:txBody>
        </p:sp>
        <p:pic>
          <p:nvPicPr>
            <p:cNvPr id="387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68020" y="68634"/>
              <a:ext cx="352131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9" name="Grouper"/>
          <p:cNvSpPr/>
          <p:nvPr/>
        </p:nvSpPr>
        <p:spPr>
          <a:xfrm>
            <a:off x="1142520" y="8305499"/>
            <a:ext cx="2378208" cy="842671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Secondaire 2</a:t>
            </a:r>
          </a:p>
        </p:txBody>
      </p:sp>
      <p:grpSp>
        <p:nvGrpSpPr>
          <p:cNvPr id="392" name="Grouper"/>
          <p:cNvGrpSpPr/>
          <p:nvPr/>
        </p:nvGrpSpPr>
        <p:grpSpPr>
          <a:xfrm>
            <a:off x="3944210" y="6885943"/>
            <a:ext cx="2378208" cy="842671"/>
            <a:chOff x="0" y="-317500"/>
            <a:chExt cx="2378206" cy="842670"/>
          </a:xfrm>
        </p:grpSpPr>
        <p:sp>
          <p:nvSpPr>
            <p:cNvPr id="390" name="DICS (fr.ch)"/>
            <p:cNvSpPr/>
            <p:nvPr/>
          </p:nvSpPr>
          <p:spPr>
            <a:xfrm>
              <a:off x="0" y="-317500"/>
              <a:ext cx="2378207" cy="842671"/>
            </a:xfrm>
            <a:prstGeom prst="ellipse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DICS (</a:t>
              </a:r>
              <a:r>
                <a:rPr u="sng">
                  <a:hlinkClick r:id="rId5" invalidUrl="" action="" tgtFrame="" tooltip="" history="1" highlightClick="0" endSnd="0"/>
                </a:rPr>
                <a:t>fr.ch</a:t>
              </a:r>
              <a:r>
                <a:t>)</a:t>
              </a:r>
            </a:p>
          </p:txBody>
        </p:sp>
        <p:pic>
          <p:nvPicPr>
            <p:cNvPr id="391" name="icon-human-resources.png" descr="icon-human-resource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68853" y="-248866"/>
              <a:ext cx="352132" cy="370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3" name="Grouper"/>
          <p:cNvSpPr/>
          <p:nvPr/>
        </p:nvSpPr>
        <p:spPr>
          <a:xfrm>
            <a:off x="1142520" y="7476235"/>
            <a:ext cx="2378208" cy="842672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Ecoles professionnelles</a:t>
            </a:r>
          </a:p>
        </p:txBody>
      </p:sp>
      <p:pic>
        <p:nvPicPr>
          <p:cNvPr id="394" name="sync.png" descr="syn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83400" y="950620"/>
            <a:ext cx="723900" cy="723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Rectangle aux angles arrondis"/>
          <p:cNvSpPr/>
          <p:nvPr/>
        </p:nvSpPr>
        <p:spPr>
          <a:xfrm>
            <a:off x="2465213" y="1239139"/>
            <a:ext cx="2755901" cy="1270001"/>
          </a:xfrm>
          <a:prstGeom prst="roundRect">
            <a:avLst>
              <a:gd name="adj" fmla="val 15000"/>
            </a:avLst>
          </a:prstGeom>
          <a:blipFill>
            <a:blip r:embed="rId8">
              <a:alphaModFix amt="36549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3997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6" name="Compte StoreBox…"/>
          <p:cNvSpPr/>
          <p:nvPr/>
        </p:nvSpPr>
        <p:spPr>
          <a:xfrm>
            <a:off x="2675104" y="1391299"/>
            <a:ext cx="2336119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Compte StoreBox</a:t>
            </a:r>
          </a:p>
          <a:p>
            <a:pPr>
              <a:defRPr sz="1800"/>
            </a:pPr>
            <a:r>
              <a:rPr u="sng">
                <a:hlinkClick r:id="rId9" invalidUrl="" action="" tgtFrame="" tooltip="" history="1" highlightClick="0" endSnd="0"/>
              </a:rPr>
              <a:t>prénom.nom@edufr.ch</a:t>
            </a:r>
          </a:p>
          <a:p>
            <a:pPr>
              <a:defRPr sz="1800"/>
            </a:pPr>
            <a:r>
              <a:rPr u="sng">
                <a:hlinkClick r:id="rId10" invalidUrl="" action="" tgtFrame="" tooltip="" history="1" highlightClick="0" endSnd="0"/>
              </a:rPr>
              <a:t>prénom.nom@fr.ch</a:t>
            </a:r>
          </a:p>
        </p:txBody>
      </p:sp>
      <p:sp>
        <p:nvSpPr>
          <p:cNvPr id="397" name="Rectangle aux angles arrondis"/>
          <p:cNvSpPr/>
          <p:nvPr/>
        </p:nvSpPr>
        <p:spPr>
          <a:xfrm>
            <a:off x="1042756" y="6121858"/>
            <a:ext cx="2577737" cy="3085098"/>
          </a:xfrm>
          <a:prstGeom prst="roundRect">
            <a:avLst>
              <a:gd name="adj" fmla="val 7390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8" name="Domaine @edufr.ch"/>
          <p:cNvSpPr/>
          <p:nvPr/>
        </p:nvSpPr>
        <p:spPr>
          <a:xfrm>
            <a:off x="1339815" y="6109987"/>
            <a:ext cx="198361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Domaine @edufr.ch</a:t>
            </a:r>
          </a:p>
        </p:txBody>
      </p:sp>
      <p:sp>
        <p:nvSpPr>
          <p:cNvPr id="399" name="Rectangle aux angles arrondis"/>
          <p:cNvSpPr/>
          <p:nvPr/>
        </p:nvSpPr>
        <p:spPr>
          <a:xfrm>
            <a:off x="3844445" y="6170238"/>
            <a:ext cx="2577737" cy="2197101"/>
          </a:xfrm>
          <a:prstGeom prst="roundRect">
            <a:avLst>
              <a:gd name="adj" fmla="val 8671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0" name="Domaine @fr.ch"/>
          <p:cNvSpPr/>
          <p:nvPr/>
        </p:nvSpPr>
        <p:spPr>
          <a:xfrm>
            <a:off x="4311670" y="6158367"/>
            <a:ext cx="164328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Domaine @fr.ch</a:t>
            </a:r>
          </a:p>
        </p:txBody>
      </p:sp>
      <p:sp>
        <p:nvSpPr>
          <p:cNvPr id="401" name="Triangle"/>
          <p:cNvSpPr/>
          <p:nvPr/>
        </p:nvSpPr>
        <p:spPr>
          <a:xfrm>
            <a:off x="1969674" y="5694319"/>
            <a:ext cx="723901" cy="477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2" name="Triangle"/>
          <p:cNvSpPr/>
          <p:nvPr/>
        </p:nvSpPr>
        <p:spPr>
          <a:xfrm>
            <a:off x="4771363" y="5694319"/>
            <a:ext cx="723901" cy="477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3" name="SAML"/>
          <p:cNvSpPr/>
          <p:nvPr/>
        </p:nvSpPr>
        <p:spPr>
          <a:xfrm>
            <a:off x="4802301" y="3636646"/>
            <a:ext cx="6620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SAML</a:t>
            </a:r>
          </a:p>
        </p:txBody>
      </p:sp>
      <p:sp>
        <p:nvSpPr>
          <p:cNvPr id="404" name="Ligne"/>
          <p:cNvSpPr/>
          <p:nvPr/>
        </p:nvSpPr>
        <p:spPr>
          <a:xfrm flipV="1">
            <a:off x="2545746" y="5618733"/>
            <a:ext cx="662026" cy="36830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5" name="Ligne"/>
          <p:cNvSpPr/>
          <p:nvPr/>
        </p:nvSpPr>
        <p:spPr>
          <a:xfrm flipH="1" flipV="1">
            <a:off x="4406432" y="5599810"/>
            <a:ext cx="537134" cy="31915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06" name="ipadmini.png" descr="ipadmini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900269" y="5898470"/>
            <a:ext cx="872631" cy="13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ordinateur.png" descr="ordinateur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697070" y="7771879"/>
            <a:ext cx="1279030" cy="854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sync.png" descr="syn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553700" y="5665722"/>
            <a:ext cx="723900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sync.png" descr="syn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544995" y="7456421"/>
            <a:ext cx="723901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storebox.png" descr="storebo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66365" y="5568097"/>
            <a:ext cx="368645" cy="368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storebox.png" descr="storebox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80665" y="7447697"/>
            <a:ext cx="368645" cy="368646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Flèche double"/>
          <p:cNvSpPr/>
          <p:nvPr/>
        </p:nvSpPr>
        <p:spPr>
          <a:xfrm rot="3042854">
            <a:off x="6871382" y="4926978"/>
            <a:ext cx="4485482" cy="391781"/>
          </a:xfrm>
          <a:prstGeom prst="leftRightArrow">
            <a:avLst>
              <a:gd name="adj1" fmla="val 32000"/>
              <a:gd name="adj2" fmla="val 142631"/>
            </a:avLst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1"/>
      <p:bldP build="whole" bldLvl="1" animBg="1" rev="0" advAuto="0" spid="37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admap"/>
          <p:cNvSpPr/>
          <p:nvPr>
            <p:ph type="title"/>
          </p:nvPr>
        </p:nvSpPr>
        <p:spPr>
          <a:xfrm>
            <a:off x="722386" y="317500"/>
            <a:ext cx="11560027" cy="2105373"/>
          </a:xfrm>
          <a:prstGeom prst="rect">
            <a:avLst/>
          </a:prstGeom>
        </p:spPr>
        <p:txBody>
          <a:bodyPr/>
          <a:lstStyle/>
          <a:p>
            <a:pPr/>
            <a:r>
              <a:t>Roadmap</a:t>
            </a:r>
          </a:p>
        </p:txBody>
      </p:sp>
      <p:pic>
        <p:nvPicPr>
          <p:cNvPr id="151" name="ciens.png" descr="cie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174" y="8593981"/>
            <a:ext cx="12332452" cy="9911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Grouper"/>
          <p:cNvGrpSpPr/>
          <p:nvPr/>
        </p:nvGrpSpPr>
        <p:grpSpPr>
          <a:xfrm>
            <a:off x="150415" y="2912070"/>
            <a:ext cx="12715627" cy="5671791"/>
            <a:chOff x="0" y="0"/>
            <a:chExt cx="12715626" cy="5671790"/>
          </a:xfrm>
        </p:grpSpPr>
        <p:pic>
          <p:nvPicPr>
            <p:cNvPr id="152" name="160915-Planning.pdf" descr="160915-Planning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2703860" cy="54025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Rectangle"/>
            <p:cNvSpPr/>
            <p:nvPr/>
          </p:nvSpPr>
          <p:spPr>
            <a:xfrm>
              <a:off x="11658" y="3039516"/>
              <a:ext cx="12703969" cy="26322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155" name="img 2.png" descr="img 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225" y="5273476"/>
            <a:ext cx="1155701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5300" y="1155544"/>
            <a:ext cx="8834200" cy="744251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hilippe Devaud, conseiller en informatique (Ing. HES), Centre fri-tic"/>
          <p:cNvSpPr/>
          <p:nvPr/>
        </p:nvSpPr>
        <p:spPr>
          <a:xfrm>
            <a:off x="2101031" y="8889999"/>
            <a:ext cx="880273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2400"/>
            </a:pPr>
            <a:r>
              <a:t>Philippe Devaud, conseiller en informatique (Ing. HES), Centre fri-tic</a:t>
            </a:r>
          </a:p>
        </p:txBody>
      </p:sp>
      <p:pic>
        <p:nvPicPr>
          <p:cNvPr id="159" name="fribox-logo.png" descr="fribox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0585" y="132398"/>
            <a:ext cx="2703629" cy="878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er"/>
          <p:cNvGrpSpPr/>
          <p:nvPr/>
        </p:nvGrpSpPr>
        <p:grpSpPr>
          <a:xfrm>
            <a:off x="1485577" y="3622513"/>
            <a:ext cx="2508573" cy="3432337"/>
            <a:chOff x="0" y="0"/>
            <a:chExt cx="2508572" cy="3432336"/>
          </a:xfrm>
        </p:grpSpPr>
        <p:pic>
          <p:nvPicPr>
            <p:cNvPr id="161" name="sauvegarde.png" descr="sauvegard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08573" cy="2508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Speichern"/>
            <p:cNvSpPr/>
            <p:nvPr/>
          </p:nvSpPr>
          <p:spPr>
            <a:xfrm>
              <a:off x="440996" y="2886236"/>
              <a:ext cx="1626581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Speichern</a:t>
              </a:r>
            </a:p>
          </p:txBody>
        </p:sp>
      </p:grpSp>
      <p:grpSp>
        <p:nvGrpSpPr>
          <p:cNvPr id="166" name="Grouper"/>
          <p:cNvGrpSpPr/>
          <p:nvPr/>
        </p:nvGrpSpPr>
        <p:grpSpPr>
          <a:xfrm>
            <a:off x="5190170" y="3577270"/>
            <a:ext cx="2599060" cy="3477580"/>
            <a:chOff x="0" y="0"/>
            <a:chExt cx="2599059" cy="3477579"/>
          </a:xfrm>
        </p:grpSpPr>
        <p:pic>
          <p:nvPicPr>
            <p:cNvPr id="164" name="sync.png" descr="sync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99060" cy="25990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" name="Synchronisieren"/>
            <p:cNvSpPr/>
            <p:nvPr/>
          </p:nvSpPr>
          <p:spPr>
            <a:xfrm>
              <a:off x="33201" y="2931479"/>
              <a:ext cx="255805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Synchronisieren</a:t>
              </a:r>
            </a:p>
          </p:txBody>
        </p:sp>
      </p:grpSp>
      <p:grpSp>
        <p:nvGrpSpPr>
          <p:cNvPr id="169" name="Grouper"/>
          <p:cNvGrpSpPr/>
          <p:nvPr/>
        </p:nvGrpSpPr>
        <p:grpSpPr>
          <a:xfrm>
            <a:off x="8985250" y="3516498"/>
            <a:ext cx="2720603" cy="3538352"/>
            <a:chOff x="0" y="0"/>
            <a:chExt cx="2720602" cy="3538351"/>
          </a:xfrm>
        </p:grpSpPr>
        <p:pic>
          <p:nvPicPr>
            <p:cNvPr id="167" name="pasted-image.png" descr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720603" cy="2720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" name="Teilen"/>
            <p:cNvSpPr/>
            <p:nvPr/>
          </p:nvSpPr>
          <p:spPr>
            <a:xfrm>
              <a:off x="855364" y="2992251"/>
              <a:ext cx="1009875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Teilen</a:t>
              </a:r>
            </a:p>
          </p:txBody>
        </p:sp>
      </p:grpSp>
      <p:pic>
        <p:nvPicPr>
          <p:cNvPr id="170" name="fribox-logo.png" descr="fribox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0585" y="81598"/>
            <a:ext cx="2703629" cy="878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3"/>
      <p:bldP build="whole" bldLvl="1" animBg="1" rev="0" advAuto="0" spid="166" grpId="2"/>
      <p:bldP build="whole" bldLvl="1" animBg="1" rev="0" advAuto="0" spid="16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fribox-login.pdf" descr="fribox-logi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84893"/>
            <a:ext cx="13004800" cy="8583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er"/>
          <p:cNvGrpSpPr/>
          <p:nvPr/>
        </p:nvGrpSpPr>
        <p:grpSpPr>
          <a:xfrm>
            <a:off x="4124647" y="2007713"/>
            <a:ext cx="957217" cy="4258524"/>
            <a:chOff x="0" y="0"/>
            <a:chExt cx="957216" cy="4258523"/>
          </a:xfrm>
        </p:grpSpPr>
        <p:sp>
          <p:nvSpPr>
            <p:cNvPr id="174" name="Flèche"/>
            <p:cNvSpPr/>
            <p:nvPr/>
          </p:nvSpPr>
          <p:spPr>
            <a:xfrm rot="5400000">
              <a:off x="-1650654" y="1650653"/>
              <a:ext cx="4258524" cy="957217"/>
            </a:xfrm>
            <a:prstGeom prst="rightArrow">
              <a:avLst>
                <a:gd name="adj1" fmla="val 32000"/>
                <a:gd name="adj2" fmla="val 104873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5" name="wird erstellt"/>
            <p:cNvSpPr/>
            <p:nvPr/>
          </p:nvSpPr>
          <p:spPr>
            <a:xfrm rot="16200000">
              <a:off x="-236242" y="1658791"/>
              <a:ext cx="1429700" cy="486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wird erstellt</a:t>
              </a:r>
            </a:p>
          </p:txBody>
        </p:sp>
      </p:grpSp>
      <p:sp>
        <p:nvSpPr>
          <p:cNvPr id="177" name="Umfang ~5000 Personen (FR/DE)"/>
          <p:cNvSpPr/>
          <p:nvPr/>
        </p:nvSpPr>
        <p:spPr>
          <a:xfrm>
            <a:off x="3222206" y="31750"/>
            <a:ext cx="732848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Umfang ~5000 Personen (FR/DE)</a:t>
            </a:r>
          </a:p>
        </p:txBody>
      </p:sp>
      <p:grpSp>
        <p:nvGrpSpPr>
          <p:cNvPr id="183" name="Grouper"/>
          <p:cNvGrpSpPr/>
          <p:nvPr/>
        </p:nvGrpSpPr>
        <p:grpSpPr>
          <a:xfrm>
            <a:off x="1612031" y="1358900"/>
            <a:ext cx="10020152" cy="6952705"/>
            <a:chOff x="0" y="0"/>
            <a:chExt cx="10020151" cy="6952704"/>
          </a:xfrm>
        </p:grpSpPr>
        <p:sp>
          <p:nvSpPr>
            <p:cNvPr id="178" name="Flèche"/>
            <p:cNvSpPr/>
            <p:nvPr/>
          </p:nvSpPr>
          <p:spPr>
            <a:xfrm rot="5400000">
              <a:off x="134370" y="1050652"/>
              <a:ext cx="1915419" cy="843906"/>
            </a:xfrm>
            <a:prstGeom prst="rightArrow">
              <a:avLst>
                <a:gd name="adj1" fmla="val 32000"/>
                <a:gd name="adj2" fmla="val 96314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9" name="Flèche"/>
            <p:cNvSpPr/>
            <p:nvPr/>
          </p:nvSpPr>
          <p:spPr>
            <a:xfrm rot="5400000">
              <a:off x="5511027" y="3353122"/>
              <a:ext cx="6355260" cy="843906"/>
            </a:xfrm>
            <a:prstGeom prst="rightArrow">
              <a:avLst>
                <a:gd name="adj1" fmla="val 32000"/>
                <a:gd name="adj2" fmla="val 96314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0" name="Flèche"/>
            <p:cNvSpPr/>
            <p:nvPr/>
          </p:nvSpPr>
          <p:spPr>
            <a:xfrm rot="5400000">
              <a:off x="3826622" y="3067694"/>
              <a:ext cx="6062514" cy="843906"/>
            </a:xfrm>
            <a:prstGeom prst="rightArrow">
              <a:avLst>
                <a:gd name="adj1" fmla="val 32000"/>
                <a:gd name="adj2" fmla="val 96314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1" name="Flèche"/>
            <p:cNvSpPr/>
            <p:nvPr/>
          </p:nvSpPr>
          <p:spPr>
            <a:xfrm rot="5400000">
              <a:off x="1966416" y="3067694"/>
              <a:ext cx="5847905" cy="843906"/>
            </a:xfrm>
            <a:prstGeom prst="rightArrow">
              <a:avLst>
                <a:gd name="adj1" fmla="val 32000"/>
                <a:gd name="adj2" fmla="val 96314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2" name="Kantonale Computer-Kennung (HAE) edufr.ch oder fr.ch"/>
            <p:cNvSpPr/>
            <p:nvPr/>
          </p:nvSpPr>
          <p:spPr>
            <a:xfrm>
              <a:off x="0" y="0"/>
              <a:ext cx="10020152" cy="723900"/>
            </a:xfrm>
            <a:prstGeom prst="roundRect">
              <a:avLst>
                <a:gd name="adj" fmla="val 26316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7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Kantonale Computer-Kennung (HAE) </a:t>
              </a:r>
              <a:r>
                <a:rPr u="sng">
                  <a:hlinkClick r:id="rId4" invalidUrl="" action="" tgtFrame="" tooltip="" history="1" highlightClick="0" endSnd="0"/>
                </a:rPr>
                <a:t>edufr.ch</a:t>
              </a:r>
              <a:r>
                <a:t> oder </a:t>
              </a:r>
              <a:r>
                <a:rPr u="sng">
                  <a:hlinkClick r:id="rId5" invalidUrl="" action="" tgtFrame="" tooltip="" history="1" highlightClick="0" endSnd="0"/>
                </a:rPr>
                <a:t>fr.ch</a:t>
              </a:r>
            </a:p>
          </p:txBody>
        </p:sp>
      </p:grpSp>
      <p:graphicFrame>
        <p:nvGraphicFramePr>
          <p:cNvPr id="184" name="Graphique 2D à colonnes"/>
          <p:cNvGraphicFramePr/>
          <p:nvPr/>
        </p:nvGraphicFramePr>
        <p:xfrm>
          <a:off x="834395" y="866775"/>
          <a:ext cx="11718585" cy="841479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  <p:bldP build="whole" bldLvl="1" animBg="1" rev="0" advAuto="0" spid="183" grpId="2"/>
      <p:bldP build="whole" bldLvl="1" animBg="1" rev="0" advAuto="0" spid="176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er"/>
          <p:cNvGrpSpPr/>
          <p:nvPr/>
        </p:nvGrpSpPr>
        <p:grpSpPr>
          <a:xfrm>
            <a:off x="423044" y="1057314"/>
            <a:ext cx="11523713" cy="2573953"/>
            <a:chOff x="0" y="0"/>
            <a:chExt cx="11523711" cy="2573951"/>
          </a:xfrm>
        </p:grpSpPr>
        <p:sp>
          <p:nvSpPr>
            <p:cNvPr id="186" name="Ovale"/>
            <p:cNvSpPr/>
            <p:nvPr/>
          </p:nvSpPr>
          <p:spPr>
            <a:xfrm>
              <a:off x="0" y="0"/>
              <a:ext cx="11523712" cy="2573952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5155" marR="45155" defTabSz="1016000">
                <a:defRPr sz="26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89" name="Grouper"/>
            <p:cNvGrpSpPr/>
            <p:nvPr/>
          </p:nvGrpSpPr>
          <p:grpSpPr>
            <a:xfrm>
              <a:off x="3780445" y="365085"/>
              <a:ext cx="1600621" cy="1600621"/>
              <a:chOff x="0" y="0"/>
              <a:chExt cx="1600620" cy="1600620"/>
            </a:xfrm>
          </p:grpSpPr>
          <p:pic>
            <p:nvPicPr>
              <p:cNvPr id="187" name="storebox.png" descr="storebox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600621" cy="16006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8" name="sync.png" descr="sync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77452" y="10820"/>
                <a:ext cx="510259" cy="5102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93" name="Grouper"/>
          <p:cNvGrpSpPr/>
          <p:nvPr/>
        </p:nvGrpSpPr>
        <p:grpSpPr>
          <a:xfrm>
            <a:off x="6262513" y="1486110"/>
            <a:ext cx="2755901" cy="1270001"/>
            <a:chOff x="0" y="0"/>
            <a:chExt cx="2755900" cy="1270000"/>
          </a:xfrm>
        </p:grpSpPr>
        <p:sp>
          <p:nvSpPr>
            <p:cNvPr id="191" name="Rectangle aux angles arrondis"/>
            <p:cNvSpPr/>
            <p:nvPr/>
          </p:nvSpPr>
          <p:spPr>
            <a:xfrm>
              <a:off x="0" y="0"/>
              <a:ext cx="2755900" cy="1270000"/>
            </a:xfrm>
            <a:prstGeom prst="roundRect">
              <a:avLst>
                <a:gd name="adj" fmla="val 15000"/>
              </a:avLst>
            </a:prstGeom>
            <a:blipFill rotWithShape="1">
              <a:blip r:embed="rId5">
                <a:alphaModFix amt="36549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39978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2" name="Konto fribox…"/>
            <p:cNvSpPr/>
            <p:nvPr/>
          </p:nvSpPr>
          <p:spPr>
            <a:xfrm>
              <a:off x="127737" y="152160"/>
              <a:ext cx="2500426" cy="9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800"/>
              </a:pPr>
              <a:r>
                <a:t>Konto fribox</a:t>
              </a:r>
            </a:p>
            <a:p>
              <a:pPr>
                <a:defRPr sz="1800"/>
              </a:pPr>
              <a:r>
                <a:rPr u="sng">
                  <a:hlinkClick r:id="rId6" invalidUrl="" action="" tgtFrame="" tooltip="" history="1" highlightClick="0" endSnd="0"/>
                </a:rPr>
                <a:t>vorname.name@edufr.ch</a:t>
              </a:r>
            </a:p>
            <a:p>
              <a:pPr>
                <a:defRPr sz="1800"/>
              </a:pPr>
              <a:r>
                <a:rPr u="sng">
                  <a:hlinkClick r:id="rId7" invalidUrl="" action="" tgtFrame="" tooltip="" history="1" highlightClick="0" endSnd="0"/>
                </a:rPr>
                <a:t>vorname.name@fr.ch</a:t>
              </a:r>
            </a:p>
          </p:txBody>
        </p:sp>
      </p:grpSp>
      <p:grpSp>
        <p:nvGrpSpPr>
          <p:cNvPr id="197" name="Grouper"/>
          <p:cNvGrpSpPr/>
          <p:nvPr/>
        </p:nvGrpSpPr>
        <p:grpSpPr>
          <a:xfrm>
            <a:off x="4032443" y="7066329"/>
            <a:ext cx="1942714" cy="1600621"/>
            <a:chOff x="0" y="0"/>
            <a:chExt cx="1942713" cy="1600620"/>
          </a:xfrm>
        </p:grpSpPr>
        <p:pic>
          <p:nvPicPr>
            <p:cNvPr id="194" name="ordinateur.png" descr="ordinateur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6440" y="440075"/>
              <a:ext cx="1736274" cy="11605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sync.png" descr="sync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1843"/>
              <a:ext cx="982689" cy="982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storebox.png" descr="storebox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164" y="0"/>
              <a:ext cx="500434" cy="5004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8" name="pasted-image.jpeg" descr="pasted-image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97849" y="6166913"/>
            <a:ext cx="2575157" cy="258665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Flèche double"/>
          <p:cNvSpPr/>
          <p:nvPr/>
        </p:nvSpPr>
        <p:spPr>
          <a:xfrm rot="16200000">
            <a:off x="3015259" y="5096534"/>
            <a:ext cx="3977082" cy="391781"/>
          </a:xfrm>
          <a:prstGeom prst="leftRightArrow">
            <a:avLst>
              <a:gd name="adj1" fmla="val 32000"/>
              <a:gd name="adj2" fmla="val 142631"/>
            </a:avLst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i="1"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0" name="und Ihre Dokumente"/>
          <p:cNvSpPr/>
          <p:nvPr/>
        </p:nvSpPr>
        <p:spPr>
          <a:xfrm>
            <a:off x="1514450" y="-106413"/>
            <a:ext cx="465523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und Ihre Dokumente</a:t>
            </a:r>
          </a:p>
        </p:txBody>
      </p:sp>
      <p:graphicFrame>
        <p:nvGraphicFramePr>
          <p:cNvPr id="201" name="Tableau"/>
          <p:cNvGraphicFramePr/>
          <p:nvPr/>
        </p:nvGraphicFramePr>
        <p:xfrm>
          <a:off x="9764679" y="2462791"/>
          <a:ext cx="2518260" cy="9943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2505559"/>
              </a:tblGrid>
              <a:tr h="327231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Helvetica Light"/>
                        </a:rPr>
                        <a:t>Entspricht dem Datenschutz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DEE0"/>
                    </a:solidFill>
                  </a:tcPr>
                </a:tc>
              </a:tr>
              <a:tr h="327231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Helvetica Light"/>
                        </a:rPr>
                        <a:t>Verschlüsselte Daten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DEE0"/>
                    </a:solidFill>
                  </a:tcPr>
                </a:tc>
              </a:tr>
              <a:tr h="327231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Helvetica Light"/>
                        </a:rPr>
                        <a:t>Datacenter in der Schweiz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CDE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2" name="Tableau"/>
          <p:cNvGraphicFramePr/>
          <p:nvPr/>
        </p:nvGraphicFramePr>
        <p:xfrm>
          <a:off x="3829260" y="8714755"/>
          <a:ext cx="2768601" cy="99800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2755900"/>
              </a:tblGrid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Webseite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Disk (webdav)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1DEFF"/>
                    </a:solidFill>
                  </a:tcPr>
                </a:tc>
              </a:tr>
              <a:tr h="328435">
                <a:tc>
                  <a:txBody>
                    <a:bodyPr/>
                    <a:lstStyle/>
                    <a:p>
                      <a:pPr defTabSz="914400"/>
                      <a:r>
                        <a:rPr sz="1300">
                          <a:sym typeface="Helvetica Light"/>
                        </a:rPr>
                        <a:t>Sync-Agent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pSp>
        <p:nvGrpSpPr>
          <p:cNvPr id="205" name="Grouper"/>
          <p:cNvGrpSpPr/>
          <p:nvPr/>
        </p:nvGrpSpPr>
        <p:grpSpPr>
          <a:xfrm>
            <a:off x="7680821" y="4732994"/>
            <a:ext cx="2964347" cy="1339690"/>
            <a:chOff x="0" y="0"/>
            <a:chExt cx="2964346" cy="1339688"/>
          </a:xfrm>
        </p:grpSpPr>
        <p:pic>
          <p:nvPicPr>
            <p:cNvPr id="203" name="pasted-image.png" descr="pasted-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339689" cy="1339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4" name="50 GB"/>
            <p:cNvSpPr/>
            <p:nvPr/>
          </p:nvSpPr>
          <p:spPr>
            <a:xfrm>
              <a:off x="1473311" y="181905"/>
              <a:ext cx="1491036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50 GB</a:t>
              </a:r>
            </a:p>
          </p:txBody>
        </p:sp>
      </p:grpSp>
      <p:grpSp>
        <p:nvGrpSpPr>
          <p:cNvPr id="208" name="Grouper"/>
          <p:cNvGrpSpPr/>
          <p:nvPr/>
        </p:nvGrpSpPr>
        <p:grpSpPr>
          <a:xfrm>
            <a:off x="7445988" y="6250799"/>
            <a:ext cx="3517306" cy="1447485"/>
            <a:chOff x="0" y="0"/>
            <a:chExt cx="3517305" cy="1447483"/>
          </a:xfrm>
        </p:grpSpPr>
        <p:pic>
          <p:nvPicPr>
            <p:cNvPr id="206" name="pasted-image.jpeg" descr="pasted-image.jpe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809355" cy="14474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30 Tage"/>
            <p:cNvSpPr/>
            <p:nvPr/>
          </p:nvSpPr>
          <p:spPr>
            <a:xfrm>
              <a:off x="1821818" y="200800"/>
              <a:ext cx="1695488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30 Tage</a:t>
              </a:r>
            </a:p>
          </p:txBody>
        </p:sp>
      </p:grpSp>
      <p:pic>
        <p:nvPicPr>
          <p:cNvPr id="209" name="fribox-logo.png" descr="fribox-logo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83071" y="49332"/>
            <a:ext cx="1268958" cy="412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4"/>
      <p:bldP build="whole" bldLvl="1" animBg="1" rev="0" advAuto="0" spid="193" grpId="6"/>
      <p:bldP build="whole" bldLvl="1" animBg="1" rev="0" advAuto="0" spid="199" grpId="5"/>
      <p:bldP build="whole" bldLvl="1" animBg="1" rev="0" advAuto="0" spid="197" grpId="3"/>
      <p:bldP build="whole" bldLvl="1" animBg="1" rev="0" advAuto="0" spid="205" grpId="7"/>
      <p:bldP build="whole" bldLvl="1" animBg="1" rev="0" advAuto="0" spid="201" grpId="2"/>
      <p:bldP build="whole" bldLvl="1" animBg="1" rev="0" advAuto="0" spid="208" grpId="8"/>
      <p:bldP build="whole" bldLvl="1" animBg="1" rev="0" advAuto="0" spid="19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vale"/>
          <p:cNvSpPr/>
          <p:nvPr/>
        </p:nvSpPr>
        <p:spPr>
          <a:xfrm>
            <a:off x="3095799" y="587414"/>
            <a:ext cx="8619778" cy="257395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14" name="Grouper"/>
          <p:cNvGrpSpPr/>
          <p:nvPr/>
        </p:nvGrpSpPr>
        <p:grpSpPr>
          <a:xfrm>
            <a:off x="6605377" y="812800"/>
            <a:ext cx="1600621" cy="1600621"/>
            <a:chOff x="0" y="0"/>
            <a:chExt cx="1600620" cy="1600620"/>
          </a:xfrm>
        </p:grpSpPr>
        <p:pic>
          <p:nvPicPr>
            <p:cNvPr id="212" name="storebox.png" descr="storebox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600621" cy="16006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sync.png" descr="sync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77452" y="10820"/>
              <a:ext cx="510259" cy="510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5" name="pasted-image.jpeg" descr="pasted-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0749" y="5379513"/>
            <a:ext cx="2575157" cy="2586653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Flèche double"/>
          <p:cNvSpPr/>
          <p:nvPr/>
        </p:nvSpPr>
        <p:spPr>
          <a:xfrm rot="16200000">
            <a:off x="2088159" y="4309134"/>
            <a:ext cx="3977082" cy="391781"/>
          </a:xfrm>
          <a:prstGeom prst="leftRightArrow">
            <a:avLst>
              <a:gd name="adj1" fmla="val 32000"/>
              <a:gd name="adj2" fmla="val 142631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i="1"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7" name="Bis zu 5 Geräte synchron"/>
          <p:cNvSpPr/>
          <p:nvPr>
            <p:ph type="body" sz="quarter" idx="4294967295"/>
          </p:nvPr>
        </p:nvSpPr>
        <p:spPr>
          <a:xfrm>
            <a:off x="4873711" y="8166596"/>
            <a:ext cx="5200651" cy="1600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SzTx/>
              <a:buNone/>
              <a:defRPr sz="3000"/>
            </a:lvl1pPr>
          </a:lstStyle>
          <a:p>
            <a:pPr/>
            <a:r>
              <a:t>Bis zu 5 Geräte synchron</a:t>
            </a:r>
          </a:p>
        </p:txBody>
      </p:sp>
      <p:grpSp>
        <p:nvGrpSpPr>
          <p:cNvPr id="223" name="Grouper"/>
          <p:cNvGrpSpPr/>
          <p:nvPr/>
        </p:nvGrpSpPr>
        <p:grpSpPr>
          <a:xfrm>
            <a:off x="5645282" y="2516484"/>
            <a:ext cx="1219200" cy="5521692"/>
            <a:chOff x="0" y="0"/>
            <a:chExt cx="1219199" cy="5521691"/>
          </a:xfrm>
        </p:grpSpPr>
        <p:grpSp>
          <p:nvGrpSpPr>
            <p:cNvPr id="221" name="Grouper"/>
            <p:cNvGrpSpPr/>
            <p:nvPr/>
          </p:nvGrpSpPr>
          <p:grpSpPr>
            <a:xfrm>
              <a:off x="0" y="3857819"/>
              <a:ext cx="1219200" cy="1663873"/>
              <a:chOff x="0" y="0"/>
              <a:chExt cx="1219199" cy="1663872"/>
            </a:xfrm>
          </p:grpSpPr>
          <p:pic>
            <p:nvPicPr>
              <p:cNvPr id="218" name="ipadmini.png" descr="ipadmini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346569" y="330372"/>
                <a:ext cx="872631" cy="13335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9" name="sync.png" descr="sync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97624"/>
                <a:ext cx="723900" cy="7239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0" name="storebox.png" descr="storebox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812665" y="0"/>
                <a:ext cx="368645" cy="3686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22" name="Flèche double"/>
            <p:cNvSpPr/>
            <p:nvPr/>
          </p:nvSpPr>
          <p:spPr>
            <a:xfrm rot="16200000">
              <a:off x="-1378941" y="1792650"/>
              <a:ext cx="3977082" cy="391781"/>
            </a:xfrm>
            <a:prstGeom prst="leftRightArrow">
              <a:avLst>
                <a:gd name="adj1" fmla="val 32000"/>
                <a:gd name="adj2" fmla="val 142631"/>
              </a:avLst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1"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29" name="Grouper"/>
          <p:cNvGrpSpPr/>
          <p:nvPr/>
        </p:nvGrpSpPr>
        <p:grpSpPr>
          <a:xfrm>
            <a:off x="7647420" y="2516484"/>
            <a:ext cx="1333501" cy="5547049"/>
            <a:chOff x="0" y="0"/>
            <a:chExt cx="1333500" cy="5547048"/>
          </a:xfrm>
        </p:grpSpPr>
        <p:grpSp>
          <p:nvGrpSpPr>
            <p:cNvPr id="227" name="Grouper"/>
            <p:cNvGrpSpPr/>
            <p:nvPr/>
          </p:nvGrpSpPr>
          <p:grpSpPr>
            <a:xfrm>
              <a:off x="0" y="3832462"/>
              <a:ext cx="1333500" cy="1714587"/>
              <a:chOff x="0" y="0"/>
              <a:chExt cx="1333500" cy="1714586"/>
            </a:xfrm>
          </p:grpSpPr>
          <p:pic>
            <p:nvPicPr>
              <p:cNvPr id="224" name="pasted-image.png" descr="pasted-image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381086"/>
                <a:ext cx="1333500" cy="13335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5" name="sync.png" descr="sync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30520" y="242432"/>
                <a:ext cx="391780" cy="3917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6" name="storebox.png" descr="storebox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620431" y="0"/>
                <a:ext cx="368646" cy="3686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28" name="Flèche double"/>
            <p:cNvSpPr/>
            <p:nvPr/>
          </p:nvSpPr>
          <p:spPr>
            <a:xfrm rot="16200000">
              <a:off x="-1412579" y="1792650"/>
              <a:ext cx="3977081" cy="391781"/>
            </a:xfrm>
            <a:prstGeom prst="leftRightArrow">
              <a:avLst>
                <a:gd name="adj1" fmla="val 32000"/>
                <a:gd name="adj2" fmla="val 142631"/>
              </a:avLst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1"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35" name="Grouper"/>
          <p:cNvGrpSpPr/>
          <p:nvPr/>
        </p:nvGrpSpPr>
        <p:grpSpPr>
          <a:xfrm>
            <a:off x="3105343" y="6405929"/>
            <a:ext cx="1942714" cy="2058621"/>
            <a:chOff x="0" y="0"/>
            <a:chExt cx="1942713" cy="2058620"/>
          </a:xfrm>
        </p:grpSpPr>
        <p:grpSp>
          <p:nvGrpSpPr>
            <p:cNvPr id="233" name="Grouper"/>
            <p:cNvGrpSpPr/>
            <p:nvPr/>
          </p:nvGrpSpPr>
          <p:grpSpPr>
            <a:xfrm>
              <a:off x="0" y="0"/>
              <a:ext cx="1942714" cy="1600621"/>
              <a:chOff x="0" y="0"/>
              <a:chExt cx="1942713" cy="1600620"/>
            </a:xfrm>
          </p:grpSpPr>
          <p:pic>
            <p:nvPicPr>
              <p:cNvPr id="230" name="ordinateur.png" descr="ordinateur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06440" y="440075"/>
                <a:ext cx="1736274" cy="11605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1" name="sync.png" descr="sync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11843"/>
                <a:ext cx="982689" cy="98268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2" name="storebox.png" descr="storebox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270164" y="0"/>
                <a:ext cx="500434" cy="5004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34" name="Schule"/>
            <p:cNvSpPr/>
            <p:nvPr/>
          </p:nvSpPr>
          <p:spPr>
            <a:xfrm>
              <a:off x="538897" y="1512520"/>
              <a:ext cx="1102706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Schule</a:t>
              </a:r>
            </a:p>
          </p:txBody>
        </p:sp>
      </p:grpSp>
      <p:sp>
        <p:nvSpPr>
          <p:cNvPr id="236" name="und die unterstützten Geräte"/>
          <p:cNvSpPr/>
          <p:nvPr/>
        </p:nvSpPr>
        <p:spPr>
          <a:xfrm>
            <a:off x="1539850" y="-119113"/>
            <a:ext cx="645806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und die unterstützten Geräte</a:t>
            </a:r>
          </a:p>
        </p:txBody>
      </p:sp>
      <p:grpSp>
        <p:nvGrpSpPr>
          <p:cNvPr id="244" name="Grouper"/>
          <p:cNvGrpSpPr/>
          <p:nvPr/>
        </p:nvGrpSpPr>
        <p:grpSpPr>
          <a:xfrm>
            <a:off x="9763859" y="2516484"/>
            <a:ext cx="1942714" cy="5948066"/>
            <a:chOff x="0" y="0"/>
            <a:chExt cx="1942713" cy="5948065"/>
          </a:xfrm>
        </p:grpSpPr>
        <p:grpSp>
          <p:nvGrpSpPr>
            <p:cNvPr id="242" name="Grouper"/>
            <p:cNvGrpSpPr/>
            <p:nvPr/>
          </p:nvGrpSpPr>
          <p:grpSpPr>
            <a:xfrm>
              <a:off x="0" y="3546545"/>
              <a:ext cx="1942714" cy="2401522"/>
              <a:chOff x="0" y="0"/>
              <a:chExt cx="1942713" cy="2401520"/>
            </a:xfrm>
          </p:grpSpPr>
          <p:grpSp>
            <p:nvGrpSpPr>
              <p:cNvPr id="240" name="Grouper"/>
              <p:cNvGrpSpPr/>
              <p:nvPr/>
            </p:nvGrpSpPr>
            <p:grpSpPr>
              <a:xfrm>
                <a:off x="0" y="0"/>
                <a:ext cx="1942714" cy="2114567"/>
                <a:chOff x="0" y="0"/>
                <a:chExt cx="1942713" cy="2114566"/>
              </a:xfrm>
            </p:grpSpPr>
            <p:pic>
              <p:nvPicPr>
                <p:cNvPr id="237" name="pasted-image.jpeg" descr="pasted-image.jpeg"/>
                <p:cNvPicPr>
                  <a:picLocks noChangeAspect="1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0" y="171853"/>
                  <a:ext cx="1942714" cy="194271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38" name="sync.png" descr="sync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224884" y="29566"/>
                  <a:ext cx="982690" cy="98268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39" name="storebox.png" descr="storebox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186696" y="0"/>
                  <a:ext cx="500434" cy="50043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241" name="Zuhause"/>
              <p:cNvSpPr/>
              <p:nvPr/>
            </p:nvSpPr>
            <p:spPr>
              <a:xfrm>
                <a:off x="476326" y="1855420"/>
                <a:ext cx="1423617" cy="546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000"/>
                </a:lvl1pPr>
              </a:lstStyle>
              <a:p>
                <a:pPr/>
                <a:r>
                  <a:t>Zuhause</a:t>
                </a:r>
              </a:p>
            </p:txBody>
          </p:sp>
        </p:grpSp>
        <p:sp>
          <p:nvSpPr>
            <p:cNvPr id="243" name="Flèche double"/>
            <p:cNvSpPr/>
            <p:nvPr/>
          </p:nvSpPr>
          <p:spPr>
            <a:xfrm rot="16200000">
              <a:off x="-1281118" y="1792650"/>
              <a:ext cx="3977082" cy="391781"/>
            </a:xfrm>
            <a:prstGeom prst="leftRightArrow">
              <a:avLst>
                <a:gd name="adj1" fmla="val 32000"/>
                <a:gd name="adj2" fmla="val 142631"/>
              </a:avLst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1"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245" name="fribox-logo.png" descr="fribox-logo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3071" y="36632"/>
            <a:ext cx="1268958" cy="412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3"/>
      <p:bldP build="whole" bldLvl="1" animBg="1" rev="0" advAuto="0" spid="217" grpId="4"/>
      <p:bldP build="whole" bldLvl="1" animBg="1" rev="0" advAuto="0" spid="223" grpId="1"/>
      <p:bldP build="whole" bldLvl="1" animBg="1" rev="0" advAuto="0" spid="22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49" y="5379513"/>
            <a:ext cx="2575157" cy="2586653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und teilen"/>
          <p:cNvSpPr/>
          <p:nvPr/>
        </p:nvSpPr>
        <p:spPr>
          <a:xfrm>
            <a:off x="1514450" y="-119113"/>
            <a:ext cx="225701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und teilen</a:t>
            </a:r>
          </a:p>
        </p:txBody>
      </p:sp>
      <p:pic>
        <p:nvPicPr>
          <p:cNvPr id="249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6969" y="3018184"/>
            <a:ext cx="895475" cy="89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fri-tic fribox Projektmanagement"/>
          <p:cNvSpPr/>
          <p:nvPr/>
        </p:nvSpPr>
        <p:spPr>
          <a:xfrm>
            <a:off x="4573451" y="3192871"/>
            <a:ext cx="514059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fri-tic fribox Projektmanagement</a:t>
            </a:r>
          </a:p>
        </p:txBody>
      </p:sp>
      <p:sp>
        <p:nvSpPr>
          <p:cNvPr id="251" name="3 Möglichkeiten zu teilen (die nach Belieben vom Benutzer kombiniert werden können)"/>
          <p:cNvSpPr/>
          <p:nvPr>
            <p:ph type="body" sz="quarter" idx="4294967295"/>
          </p:nvPr>
        </p:nvSpPr>
        <p:spPr>
          <a:xfrm>
            <a:off x="384596" y="769876"/>
            <a:ext cx="12578508" cy="10382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SzTx/>
              <a:buNone/>
              <a:defRPr sz="3000"/>
            </a:lvl1pPr>
          </a:lstStyle>
          <a:p>
            <a:pPr/>
            <a:r>
              <a:t>3 Möglichkeiten zu teilen (die nach Belieben vom Benutzer kombiniert werden können)</a:t>
            </a:r>
          </a:p>
        </p:txBody>
      </p:sp>
      <p:pic>
        <p:nvPicPr>
          <p:cNvPr id="252" name="partages_liste.png" descr="partages_lis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1400" y="4454177"/>
            <a:ext cx="4597400" cy="346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artage_compte.png" descr="partage_comp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12455" y="1764208"/>
            <a:ext cx="7620001" cy="704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artage_lien.png" descr="partage_lie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98255" y="1739155"/>
            <a:ext cx="7620001" cy="445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artage_email.png" descr="partage_email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21050" y="1738808"/>
            <a:ext cx="7645400" cy="7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fribox-logo.png" descr="fribox-logo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3071" y="36632"/>
            <a:ext cx="1268958" cy="412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" dur="1000" fill="hold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5" dur="1000" fill="hold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5" dur="1000" fill="hold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8"/>
      <p:bldP build="whole" bldLvl="1" animBg="1" rev="0" advAuto="0" spid="255" grpId="6"/>
      <p:bldP build="whole" bldLvl="1" animBg="1" rev="0" advAuto="0" spid="255" grpId="7"/>
      <p:bldP build="whole" bldLvl="1" animBg="1" rev="0" advAuto="0" spid="253" grpId="2"/>
      <p:bldP build="whole" bldLvl="1" animBg="1" rev="0" advAuto="0" spid="253" grpId="3"/>
      <p:bldP build="whole" bldLvl="1" animBg="1" rev="0" advAuto="0" spid="254" grpId="4"/>
      <p:bldP build="whole" bldLvl="1" animBg="1" rev="0" advAuto="0" spid="254" grpId="5"/>
      <p:bldP build="whole" bldLvl="1" animBg="1" rev="0" advAuto="0" spid="251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