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charts/chart1.xml" ContentType="application/vnd.openxmlformats-officedocument.drawingml.char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596409"/>
          <c:y val="0.229028"/>
          <c:w val="0.855065"/>
          <c:h val="0.71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H1-H8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34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Domaine</c:v>
                </c:pt>
              </c:strCache>
            </c:strRef>
          </c:cat>
          <c:val>
            <c:numRef>
              <c:f>Sheet1!$B$2:$B$2</c:f>
              <c:numCache>
                <c:ptCount val="1"/>
                <c:pt idx="0">
                  <c:v>2500.000000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H9-H11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2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34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Domaine</c:v>
                </c:pt>
              </c:strCache>
            </c:strRef>
          </c:cat>
          <c:val>
            <c:numRef>
              <c:f>Sheet1!$C$2:$C$2</c:f>
              <c:numCache>
                <c:ptCount val="1"/>
                <c:pt idx="0">
                  <c:v>1300.000000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Secondaire 2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hueOff val="136526"/>
                    <a:satOff val="23858"/>
                    <a:lumOff val="7773"/>
                  </a:schemeClr>
                </a:gs>
                <a:gs pos="100000">
                  <a:schemeClr val="accent3">
                    <a:hueOff val="-192296"/>
                    <a:satOff val="2884"/>
                    <a:lumOff val="-756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34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Domaine</c:v>
                </c:pt>
              </c:strCache>
            </c:strRef>
          </c:cat>
          <c:val>
            <c:numRef>
              <c:f>Sheet1!$D$2:$D$2</c:f>
              <c:numCache>
                <c:ptCount val="1"/>
                <c:pt idx="0">
                  <c:v>550.000000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Ecoles prof.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hueOff val="495547"/>
                    <a:lumOff val="5161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34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Domaine</c:v>
                </c:pt>
              </c:strCache>
            </c:strRef>
          </c:cat>
          <c:val>
            <c:numRef>
              <c:f>Sheet1!$E$2:$E$2</c:f>
              <c:numCache>
                <c:ptCount val="1"/>
                <c:pt idx="0">
                  <c:v>500.000000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DICS, autre (fr.ch)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hueOff val="260291"/>
                    <a:satOff val="1998"/>
                    <a:lumOff val="12368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34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Domaine</c:v>
                </c:pt>
              </c:strCache>
            </c:strRef>
          </c:cat>
          <c:val>
            <c:numRef>
              <c:f>Sheet1!$F$2:$F$2</c:f>
              <c:numCache>
                <c:ptCount val="1"/>
                <c:pt idx="0">
                  <c:v>300.000000</c:v>
                </c:pt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2"/>
        <c:crosses val="autoZero"/>
        <c:crossBetween val="between"/>
        <c:majorUnit val="750"/>
        <c:minorUnit val="37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328983"/>
          <c:y val="0"/>
          <c:w val="0.967102"/>
          <c:h val="0.061221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980" u="none">
              <a:solidFill>
                <a:srgbClr val="000000"/>
              </a:solidFill>
              <a:latin typeface="Helvetica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Texte du titre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Texte du titre</a:t>
            </a:r>
          </a:p>
        </p:txBody>
      </p:sp>
      <p:sp>
        <p:nvSpPr>
          <p:cNvPr id="89" name="Texte niveau 1…"/>
          <p:cNvSpPr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0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Texte du titre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Texte du titre</a:t>
            </a:r>
          </a:p>
        </p:txBody>
      </p:sp>
      <p:sp>
        <p:nvSpPr>
          <p:cNvPr id="99" name="Texte niveau 1…"/>
          <p:cNvSpPr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0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Texte du titr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09" name="Texte niveau 1…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0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e du titr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18" name="Texte niveau 1…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9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e du titr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27" name="Texte niveau 1…"/>
          <p:cNvSpPr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8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e du titre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8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36" name="Texte niveau 1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7" name="Numéro de diapositive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1" name="Texte niveau 1…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0" name="Texte niveau 1…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niveau 1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9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e du titr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4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e du titre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2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exte du titre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71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exte du titre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80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Texte du titre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Texte du titre</a:t>
            </a:r>
          </a:p>
        </p:txBody>
      </p:sp>
      <p:sp>
        <p:nvSpPr>
          <p:cNvPr id="4" name="Numéro de diapositive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edufr.ch" TargetMode="External"/><Relationship Id="rId3" Type="http://schemas.openxmlformats.org/officeDocument/2006/relationships/hyperlink" Target="http://fr.ch" TargetMode="External"/><Relationship Id="rId4" Type="http://schemas.openxmlformats.org/officeDocument/2006/relationships/hyperlink" Target="http://fr.educanet2.ch" TargetMode="Externa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24.png"/><Relationship Id="rId4" Type="http://schemas.openxmlformats.org/officeDocument/2006/relationships/hyperlink" Target="http://fr.ch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hyperlink" Target="mailto:pr%C3%A9nom.nom@edufr.ch" TargetMode="External"/><Relationship Id="rId9" Type="http://schemas.openxmlformats.org/officeDocument/2006/relationships/hyperlink" Target="mailto:pr%C3%A9nom.nom@fr.ch" TargetMode="External"/><Relationship Id="rId10" Type="http://schemas.openxmlformats.org/officeDocument/2006/relationships/image" Target="../media/image25.png"/><Relationship Id="rId11" Type="http://schemas.openxmlformats.org/officeDocument/2006/relationships/image" Target="../media/image15.png"/><Relationship Id="rId12" Type="http://schemas.openxmlformats.org/officeDocument/2006/relationships/image" Target="../media/image1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hyperlink" Target="http://fr.ch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13.png"/><Relationship Id="rId9" Type="http://schemas.openxmlformats.org/officeDocument/2006/relationships/image" Target="../media/image7.png"/><Relationship Id="rId10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hyperlink" Target="http://fr.ch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1.png"/><Relationship Id="rId9" Type="http://schemas.openxmlformats.org/officeDocument/2006/relationships/hyperlink" Target="mailto:pr%C3%A9nom.nom@edufr.ch" TargetMode="External"/><Relationship Id="rId10" Type="http://schemas.openxmlformats.org/officeDocument/2006/relationships/hyperlink" Target="mailto:pr%C3%A9nom.nom@fr.ch" TargetMode="External"/><Relationship Id="rId11" Type="http://schemas.openxmlformats.org/officeDocument/2006/relationships/image" Target="../media/image15.png"/><Relationship Id="rId12" Type="http://schemas.openxmlformats.org/officeDocument/2006/relationships/image" Target="../media/image1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hyperlink" Target="http://edufr.ch" TargetMode="External"/><Relationship Id="rId5" Type="http://schemas.openxmlformats.org/officeDocument/2006/relationships/hyperlink" Target="http://fr.ch" TargetMode="External"/><Relationship Id="rId6" Type="http://schemas.openxmlformats.org/officeDocument/2006/relationships/chart" Target="../charts/char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hyperlink" Target="mailto:pr%C3%A9nom.nom@edufr.ch" TargetMode="External"/><Relationship Id="rId7" Type="http://schemas.openxmlformats.org/officeDocument/2006/relationships/hyperlink" Target="mailto:pr%C3%A9nom.nom@fr.ch" TargetMode="External"/><Relationship Id="rId8" Type="http://schemas.openxmlformats.org/officeDocument/2006/relationships/image" Target="../media/image13.png"/><Relationship Id="rId9" Type="http://schemas.openxmlformats.org/officeDocument/2006/relationships/image" Target="../media/image3.jpeg"/><Relationship Id="rId10" Type="http://schemas.openxmlformats.org/officeDocument/2006/relationships/image" Target="../media/image14.png"/><Relationship Id="rId11" Type="http://schemas.openxmlformats.org/officeDocument/2006/relationships/image" Target="../media/image4.jpeg"/><Relationship Id="rId1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3.jpeg"/><Relationship Id="rId6" Type="http://schemas.openxmlformats.org/officeDocument/2006/relationships/image" Target="../media/image1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3.png"/><Relationship Id="rId10" Type="http://schemas.openxmlformats.org/officeDocument/2006/relationships/image" Target="../media/image5.jpeg"/><Relationship Id="rId11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ciens.png" descr="cie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174" y="8593981"/>
            <a:ext cx="12332452" cy="991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fribox-logo.png" descr="fribox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2400" y="2778025"/>
            <a:ext cx="7620000" cy="247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749" y="5379513"/>
            <a:ext cx="2575157" cy="2586653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et partages institutionnels"/>
          <p:cNvSpPr/>
          <p:nvPr/>
        </p:nvSpPr>
        <p:spPr>
          <a:xfrm>
            <a:off x="1514450" y="-93713"/>
            <a:ext cx="568140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et partages institutionnels</a:t>
            </a:r>
          </a:p>
        </p:txBody>
      </p:sp>
      <p:pic>
        <p:nvPicPr>
          <p:cNvPr id="259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6969" y="3018184"/>
            <a:ext cx="895475" cy="895475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ENOF - CDCO - Administration"/>
          <p:cNvSpPr/>
          <p:nvPr/>
        </p:nvSpPr>
        <p:spPr>
          <a:xfrm>
            <a:off x="4566046" y="3192871"/>
            <a:ext cx="5337424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/>
            <a:r>
              <a:t>SENOF - CDCO - Administration</a:t>
            </a:r>
          </a:p>
        </p:txBody>
      </p:sp>
      <p:grpSp>
        <p:nvGrpSpPr>
          <p:cNvPr id="264" name="Grouper"/>
          <p:cNvGrpSpPr/>
          <p:nvPr/>
        </p:nvGrpSpPr>
        <p:grpSpPr>
          <a:xfrm>
            <a:off x="3093350" y="6301656"/>
            <a:ext cx="1942714" cy="1600621"/>
            <a:chOff x="0" y="0"/>
            <a:chExt cx="1942713" cy="1600620"/>
          </a:xfrm>
        </p:grpSpPr>
        <p:pic>
          <p:nvPicPr>
            <p:cNvPr id="261" name="ordinateur.png" descr="ordinateur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6440" y="440075"/>
              <a:ext cx="1736274" cy="11605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2" name="sync.png" descr="sync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11843"/>
              <a:ext cx="982689" cy="9826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" name="storebox.png" descr="storebox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164" y="0"/>
              <a:ext cx="500434" cy="5004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8" name="Grouper"/>
          <p:cNvGrpSpPr/>
          <p:nvPr/>
        </p:nvGrpSpPr>
        <p:grpSpPr>
          <a:xfrm>
            <a:off x="5767784" y="5301519"/>
            <a:ext cx="6972301" cy="3540348"/>
            <a:chOff x="0" y="0"/>
            <a:chExt cx="6972300" cy="3540347"/>
          </a:xfrm>
        </p:grpSpPr>
        <p:pic>
          <p:nvPicPr>
            <p:cNvPr id="265" name="partagesync.png" descr="partagesync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60547"/>
              <a:ext cx="6972300" cy="3479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" name="sync.png" descr="sync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054" y="0"/>
              <a:ext cx="546101" cy="54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sync.png" descr="sync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054" y="1778000"/>
              <a:ext cx="546101" cy="54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269" name="Tableau"/>
          <p:cNvGraphicFramePr/>
          <p:nvPr/>
        </p:nvGraphicFramePr>
        <p:xfrm>
          <a:off x="2864060" y="8155955"/>
          <a:ext cx="2768601" cy="99800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2755900"/>
              </a:tblGrid>
              <a:tr h="328435"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ym typeface="Helvetica Light"/>
                        </a:rPr>
                        <a:t>Consultation en ligne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1DEFF"/>
                    </a:solidFill>
                  </a:tcPr>
                </a:tc>
              </a:tr>
              <a:tr h="328435"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ym typeface="Helvetica Light"/>
                        </a:rPr>
                        <a:t>Informé du partage par courriel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1DEFF"/>
                    </a:solidFill>
                  </a:tcPr>
                </a:tc>
              </a:tr>
              <a:tr h="328435"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ym typeface="Helvetica Light"/>
                        </a:rPr>
                        <a:t>Synchronisation optionnelle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270" name="friboxPartageInstitutionel.png" descr="friboxPartageInstitutionel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698750" y="1009451"/>
            <a:ext cx="7607300" cy="641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fribox-logo.png" descr="fribox-logo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3071" y="36632"/>
            <a:ext cx="1268958" cy="412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" dur="1000" fill="hold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9" grpId="5"/>
      <p:bldP build="whole" bldLvl="1" animBg="1" rev="0" advAuto="0" spid="264" grpId="3"/>
      <p:bldP build="whole" bldLvl="1" animBg="1" rev="0" advAuto="0" spid="270" grpId="1"/>
      <p:bldP build="whole" bldLvl="1" animBg="1" rev="0" advAuto="0" spid="270" grpId="2"/>
      <p:bldP build="whole" bldLvl="1" animBg="1" rev="0" advAuto="0" spid="268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er"/>
          <p:cNvGrpSpPr/>
          <p:nvPr/>
        </p:nvGrpSpPr>
        <p:grpSpPr>
          <a:xfrm>
            <a:off x="1485577" y="3622513"/>
            <a:ext cx="2508573" cy="3432337"/>
            <a:chOff x="0" y="0"/>
            <a:chExt cx="2508572" cy="3432336"/>
          </a:xfrm>
        </p:grpSpPr>
        <p:pic>
          <p:nvPicPr>
            <p:cNvPr id="273" name="sauvegarde.png" descr="sauvegard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08573" cy="2508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4" name="Sauvegarder"/>
            <p:cNvSpPr/>
            <p:nvPr/>
          </p:nvSpPr>
          <p:spPr>
            <a:xfrm>
              <a:off x="263518" y="2886236"/>
              <a:ext cx="1981536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Sauvegarder</a:t>
              </a:r>
            </a:p>
          </p:txBody>
        </p:sp>
      </p:grpSp>
      <p:grpSp>
        <p:nvGrpSpPr>
          <p:cNvPr id="278" name="Grouper"/>
          <p:cNvGrpSpPr/>
          <p:nvPr/>
        </p:nvGrpSpPr>
        <p:grpSpPr>
          <a:xfrm>
            <a:off x="5190170" y="3577270"/>
            <a:ext cx="2599060" cy="3477580"/>
            <a:chOff x="0" y="0"/>
            <a:chExt cx="2599059" cy="3477579"/>
          </a:xfrm>
        </p:grpSpPr>
        <p:pic>
          <p:nvPicPr>
            <p:cNvPr id="276" name="sync.png" descr="sync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99060" cy="25990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7" name="Synchroniser"/>
            <p:cNvSpPr/>
            <p:nvPr/>
          </p:nvSpPr>
          <p:spPr>
            <a:xfrm>
              <a:off x="257652" y="2931479"/>
              <a:ext cx="2109156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Synchroniser</a:t>
              </a:r>
            </a:p>
          </p:txBody>
        </p:sp>
      </p:grpSp>
      <p:grpSp>
        <p:nvGrpSpPr>
          <p:cNvPr id="281" name="Grouper"/>
          <p:cNvGrpSpPr/>
          <p:nvPr/>
        </p:nvGrpSpPr>
        <p:grpSpPr>
          <a:xfrm>
            <a:off x="8985250" y="3516498"/>
            <a:ext cx="2720603" cy="3538352"/>
            <a:chOff x="0" y="0"/>
            <a:chExt cx="2720602" cy="3538351"/>
          </a:xfrm>
        </p:grpSpPr>
        <p:pic>
          <p:nvPicPr>
            <p:cNvPr id="279" name="pasted-image.png" descr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720603" cy="2720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0" name="Partager"/>
            <p:cNvSpPr/>
            <p:nvPr/>
          </p:nvSpPr>
          <p:spPr>
            <a:xfrm>
              <a:off x="652772" y="2992251"/>
              <a:ext cx="1415059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Partager</a:t>
              </a:r>
            </a:p>
          </p:txBody>
        </p:sp>
      </p:grpSp>
      <p:pic>
        <p:nvPicPr>
          <p:cNvPr id="282" name="fribox-logo.png" descr="fribox-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50585" y="81598"/>
            <a:ext cx="2703629" cy="87868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Disponible dès le 15 août 2017"/>
          <p:cNvSpPr/>
          <p:nvPr/>
        </p:nvSpPr>
        <p:spPr>
          <a:xfrm>
            <a:off x="1313656" y="1549400"/>
            <a:ext cx="10352088" cy="104140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Disponible dès le 15 août 2017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6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 decel="50000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 decel="50000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 decel="50000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3"/>
      <p:bldP build="whole" bldLvl="1" animBg="1" rev="0" advAuto="0" spid="275" grpId="1"/>
      <p:bldP build="whole" bldLvl="1" animBg="1" rev="0" advAuto="0" spid="278" grpId="2"/>
      <p:bldP build="whole" bldLvl="1" animBg="1" rev="0" advAuto="0" spid="283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Merci de votre attention…"/>
          <p:cNvSpPr/>
          <p:nvPr/>
        </p:nvSpPr>
        <p:spPr>
          <a:xfrm>
            <a:off x="2550790" y="215899"/>
            <a:ext cx="7903221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/>
            </a:pPr>
            <a:r>
              <a:t>Merci de votre attention</a:t>
            </a:r>
          </a:p>
          <a:p>
            <a:pPr>
              <a:defRPr sz="6000"/>
            </a:pPr>
            <a:r>
              <a:t>Questions ?</a:t>
            </a:r>
          </a:p>
        </p:txBody>
      </p:sp>
      <p:pic>
        <p:nvPicPr>
          <p:cNvPr id="286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5300" y="2146144"/>
            <a:ext cx="8834200" cy="7442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Démonstration"/>
          <p:cNvSpPr/>
          <p:nvPr/>
        </p:nvSpPr>
        <p:spPr>
          <a:xfrm>
            <a:off x="4084463" y="3625850"/>
            <a:ext cx="4835874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Démonstration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@edufr.ch"/>
          <p:cNvSpPr/>
          <p:nvPr/>
        </p:nvSpPr>
        <p:spPr>
          <a:xfrm>
            <a:off x="4844417" y="304799"/>
            <a:ext cx="3315966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@edufr.ch</a:t>
            </a:r>
          </a:p>
        </p:txBody>
      </p:sp>
      <p:sp>
        <p:nvSpPr>
          <p:cNvPr id="292" name="La communication, la formation, le déploiement (client) sont à organiser par vos soins"/>
          <p:cNvSpPr/>
          <p:nvPr/>
        </p:nvSpPr>
        <p:spPr>
          <a:xfrm>
            <a:off x="1242243" y="4876800"/>
            <a:ext cx="10520314" cy="386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/>
            </a:lvl1pPr>
          </a:lstStyle>
          <a:p>
            <a:pPr/>
            <a:r>
              <a:t>La communication, la formation, le déploiement (client) sont à organiser par vos soins</a:t>
            </a:r>
          </a:p>
        </p:txBody>
      </p:sp>
      <p:sp>
        <p:nvSpPr>
          <p:cNvPr id="293" name="Les EPs sont en dehors du champs d’action du projet fribox"/>
          <p:cNvSpPr/>
          <p:nvPr/>
        </p:nvSpPr>
        <p:spPr>
          <a:xfrm>
            <a:off x="1242243" y="1676400"/>
            <a:ext cx="10520314" cy="292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/>
            </a:lvl1pPr>
          </a:lstStyle>
          <a:p>
            <a:pPr/>
            <a:r>
              <a:t>Les EPs sont en dehors du champs d’action du projet fribox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2" grpId="2"/>
      <p:bldP build="whole" bldLvl="1" animBg="1" rev="0" advAuto="0" spid="29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Office 365 … trop tôt"/>
          <p:cNvSpPr/>
          <p:nvPr/>
        </p:nvSpPr>
        <p:spPr>
          <a:xfrm>
            <a:off x="2987600" y="654050"/>
            <a:ext cx="7029600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Office 365 … trop tôt</a:t>
            </a:r>
          </a:p>
        </p:txBody>
      </p:sp>
      <p:sp>
        <p:nvSpPr>
          <p:cNvPr id="296" name="Prix très élevé 350’000 CHF par année (sharepoint+)…"/>
          <p:cNvSpPr/>
          <p:nvPr/>
        </p:nvSpPr>
        <p:spPr>
          <a:xfrm>
            <a:off x="683220" y="2008882"/>
            <a:ext cx="11638360" cy="7183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89000" indent="-571500" algn="l">
              <a:spcBef>
                <a:spcPts val="2400"/>
              </a:spcBef>
              <a:buSzPct val="171000"/>
              <a:buChar char="•"/>
              <a:defRPr sz="3000"/>
            </a:pPr>
            <a:r>
              <a:t>Prix très élevé 350’000 CHF par année (sharepoint+)</a:t>
            </a:r>
          </a:p>
          <a:p>
            <a:pPr marL="889000" indent="-571500" algn="l">
              <a:spcBef>
                <a:spcPts val="2400"/>
              </a:spcBef>
              <a:buSzPct val="171000"/>
              <a:buChar char="•"/>
              <a:defRPr sz="3000"/>
            </a:pPr>
            <a:r>
              <a:t>Problèmes techniques plusieurs domaines (</a:t>
            </a:r>
            <a:r>
              <a:rPr u="sng">
                <a:hlinkClick r:id="rId2" invalidUrl="" action="" tgtFrame="" tooltip="" history="1" highlightClick="0" endSnd="0"/>
              </a:rPr>
              <a:t>edufr.ch</a:t>
            </a:r>
            <a:r>
              <a:t> </a:t>
            </a:r>
            <a:r>
              <a:rPr u="sng">
                <a:hlinkClick r:id="rId3" invalidUrl="" action="" tgtFrame="" tooltip="" history="1" highlightClick="0" endSnd="0"/>
              </a:rPr>
              <a:t>fr.ch</a:t>
            </a:r>
            <a:r>
              <a:t> …)</a:t>
            </a:r>
          </a:p>
          <a:p>
            <a:pPr marL="889000" indent="-571500" algn="l">
              <a:spcBef>
                <a:spcPts val="2400"/>
              </a:spcBef>
              <a:buSzPct val="171000"/>
              <a:buChar char="•"/>
              <a:defRPr sz="3000"/>
            </a:pPr>
            <a:r>
              <a:t>Problèmes de gestion des étudiant-e-s (aucun outil en place)</a:t>
            </a:r>
          </a:p>
          <a:p>
            <a:pPr marL="889000" indent="-571500" algn="l">
              <a:spcBef>
                <a:spcPts val="2400"/>
              </a:spcBef>
              <a:buSzPct val="171000"/>
              <a:buChar char="•"/>
              <a:defRPr sz="3000"/>
            </a:pPr>
            <a:r>
              <a:t>Problèmes de gestion des courriels (</a:t>
            </a:r>
            <a:r>
              <a:rPr u="sng">
                <a:hlinkClick r:id="rId4" invalidUrl="" action="" tgtFrame="" tooltip="" history="1" highlightClick="0" endSnd="0"/>
              </a:rPr>
              <a:t>fr.educanet2.ch</a:t>
            </a:r>
            <a:r>
              <a:t>, </a:t>
            </a:r>
            <a:r>
              <a:rPr u="sng">
                <a:hlinkClick r:id="rId2" invalidUrl="" action="" tgtFrame="" tooltip="" history="1" highlightClick="0" endSnd="0"/>
              </a:rPr>
              <a:t>edufr.ch</a:t>
            </a:r>
            <a:r>
              <a:t>)</a:t>
            </a:r>
          </a:p>
          <a:p>
            <a:pPr marL="889000" indent="-571500" algn="l">
              <a:spcBef>
                <a:spcPts val="2400"/>
              </a:spcBef>
              <a:buSzPct val="171000"/>
              <a:buChar char="•"/>
              <a:defRPr sz="3000"/>
            </a:pPr>
            <a:r>
              <a:t>OneDrive pas finalisé pour Macintosh</a:t>
            </a:r>
          </a:p>
          <a:p>
            <a:pPr marL="889000" indent="-571500" algn="l">
              <a:spcBef>
                <a:spcPts val="2400"/>
              </a:spcBef>
              <a:buSzPct val="171000"/>
              <a:buChar char="•"/>
              <a:defRPr sz="3000"/>
            </a:pPr>
            <a:r>
              <a:t>Faiblesse dans les partages</a:t>
            </a:r>
          </a:p>
          <a:p>
            <a:pPr marL="889000" indent="-571500" algn="l">
              <a:spcBef>
                <a:spcPts val="2400"/>
              </a:spcBef>
              <a:buSzPct val="171000"/>
              <a:buChar char="•"/>
              <a:defRPr sz="3000"/>
            </a:pPr>
            <a:r>
              <a:t>Protection des données encore en suspens …</a:t>
            </a:r>
          </a:p>
          <a:p>
            <a:pPr marL="889000" indent="-571500" algn="l">
              <a:spcBef>
                <a:spcPts val="2400"/>
              </a:spcBef>
              <a:buSzPct val="171000"/>
              <a:buChar char="•"/>
              <a:defRPr sz="3000"/>
            </a:pPr>
            <a:r>
              <a:t>Solution envisagée pour Messagerie, Calendrier, etc en 2020</a:t>
            </a:r>
          </a:p>
          <a:p>
            <a:pPr marL="889000" indent="-571500" algn="l">
              <a:spcBef>
                <a:spcPts val="2400"/>
              </a:spcBef>
              <a:buSzPct val="171000"/>
              <a:buChar char="•"/>
              <a:defRPr sz="3000"/>
            </a:pPr>
            <a:r>
              <a:t>fribox et O365 peuvent vivre ensemble (exemple Swisscom)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Ovale"/>
          <p:cNvSpPr/>
          <p:nvPr/>
        </p:nvSpPr>
        <p:spPr>
          <a:xfrm>
            <a:off x="740544" y="3214"/>
            <a:ext cx="11523713" cy="334825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5155" marR="45155" defTabSz="1016000">
              <a:defRPr sz="2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9" name="StoreBox Swisscom"/>
          <p:cNvSpPr/>
          <p:nvPr/>
        </p:nvSpPr>
        <p:spPr>
          <a:xfrm>
            <a:off x="4069829" y="31750"/>
            <a:ext cx="438254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StoreBox Swisscom</a:t>
            </a:r>
          </a:p>
        </p:txBody>
      </p:sp>
      <p:grpSp>
        <p:nvGrpSpPr>
          <p:cNvPr id="302" name="Grouper"/>
          <p:cNvGrpSpPr/>
          <p:nvPr/>
        </p:nvGrpSpPr>
        <p:grpSpPr>
          <a:xfrm>
            <a:off x="7327420" y="935329"/>
            <a:ext cx="2378208" cy="842671"/>
            <a:chOff x="152400" y="-63500"/>
            <a:chExt cx="2378206" cy="842670"/>
          </a:xfrm>
        </p:grpSpPr>
        <p:sp>
          <p:nvSpPr>
            <p:cNvPr id="300" name="Obligatoire…"/>
            <p:cNvSpPr/>
            <p:nvPr/>
          </p:nvSpPr>
          <p:spPr>
            <a:xfrm>
              <a:off x="152400" y="-63500"/>
              <a:ext cx="2378207" cy="842671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Obligatoire</a:t>
              </a:r>
            </a:p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fri-tic</a:t>
              </a:r>
            </a:p>
          </p:txBody>
        </p:sp>
        <p:pic>
          <p:nvPicPr>
            <p:cNvPr id="301" name="icon-human-resources.png" descr="icon-human-resources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68020" y="68634"/>
              <a:ext cx="352131" cy="370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5" name="Grouper"/>
          <p:cNvGrpSpPr/>
          <p:nvPr/>
        </p:nvGrpSpPr>
        <p:grpSpPr>
          <a:xfrm>
            <a:off x="7395994" y="2032000"/>
            <a:ext cx="2378208" cy="842671"/>
            <a:chOff x="0" y="0"/>
            <a:chExt cx="2378206" cy="842670"/>
          </a:xfrm>
        </p:grpSpPr>
        <p:sp>
          <p:nvSpPr>
            <p:cNvPr id="303" name="DICS (fr.ch)"/>
            <p:cNvSpPr/>
            <p:nvPr/>
          </p:nvSpPr>
          <p:spPr>
            <a:xfrm>
              <a:off x="0" y="0"/>
              <a:ext cx="2378207" cy="842671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DICS (</a:t>
              </a:r>
              <a:r>
                <a:rPr u="sng">
                  <a:hlinkClick r:id="rId4" invalidUrl="" action="" tgtFrame="" tooltip="" history="1" highlightClick="0" endSnd="0"/>
                </a:rPr>
                <a:t>fr.ch</a:t>
              </a:r>
              <a:r>
                <a:t>)</a:t>
              </a:r>
            </a:p>
          </p:txBody>
        </p:sp>
        <p:pic>
          <p:nvPicPr>
            <p:cNvPr id="304" name="icon-human-resources.png" descr="icon-human-resources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68853" y="68634"/>
              <a:ext cx="352132" cy="370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06" name="storebox.png" descr="storebox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97710" y="939800"/>
            <a:ext cx="2222501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sync.png" descr="sync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83400" y="950620"/>
            <a:ext cx="723900" cy="723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0" name="Grouper"/>
          <p:cNvGrpSpPr/>
          <p:nvPr/>
        </p:nvGrpSpPr>
        <p:grpSpPr>
          <a:xfrm>
            <a:off x="2465213" y="1239139"/>
            <a:ext cx="2755901" cy="1270001"/>
            <a:chOff x="0" y="0"/>
            <a:chExt cx="2755900" cy="1270000"/>
          </a:xfrm>
        </p:grpSpPr>
        <p:sp>
          <p:nvSpPr>
            <p:cNvPr id="308" name="Rectangle aux angles arrondis"/>
            <p:cNvSpPr/>
            <p:nvPr/>
          </p:nvSpPr>
          <p:spPr>
            <a:xfrm>
              <a:off x="0" y="0"/>
              <a:ext cx="2755900" cy="1270000"/>
            </a:xfrm>
            <a:prstGeom prst="roundRect">
              <a:avLst>
                <a:gd name="adj" fmla="val 15000"/>
              </a:avLst>
            </a:prstGeom>
            <a:blipFill rotWithShape="1">
              <a:blip r:embed="rId7">
                <a:alphaModFix amt="36549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39978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9" name="Compte StoreBox…"/>
            <p:cNvSpPr/>
            <p:nvPr/>
          </p:nvSpPr>
          <p:spPr>
            <a:xfrm>
              <a:off x="209891" y="152160"/>
              <a:ext cx="2336118" cy="901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800"/>
              </a:pPr>
              <a:r>
                <a:t>Compte StoreBox</a:t>
              </a:r>
            </a:p>
            <a:p>
              <a:pPr>
                <a:defRPr sz="1800"/>
              </a:pPr>
              <a:r>
                <a:rPr u="sng">
                  <a:hlinkClick r:id="rId8" invalidUrl="" action="" tgtFrame="" tooltip="" history="1" highlightClick="0" endSnd="0"/>
                </a:rPr>
                <a:t>prénom.nom@edufr.ch</a:t>
              </a:r>
            </a:p>
            <a:p>
              <a:pPr>
                <a:defRPr sz="1800"/>
              </a:pPr>
              <a:r>
                <a:rPr u="sng">
                  <a:hlinkClick r:id="rId9" invalidUrl="" action="" tgtFrame="" tooltip="" history="1" highlightClick="0" endSnd="0"/>
                </a:rPr>
                <a:t>prénom.nom@fr.ch</a:t>
              </a:r>
            </a:p>
          </p:txBody>
        </p:sp>
      </p:grpSp>
      <p:grpSp>
        <p:nvGrpSpPr>
          <p:cNvPr id="332" name="Grouper"/>
          <p:cNvGrpSpPr/>
          <p:nvPr/>
        </p:nvGrpSpPr>
        <p:grpSpPr>
          <a:xfrm>
            <a:off x="29344" y="3205804"/>
            <a:ext cx="7391103" cy="6620940"/>
            <a:chOff x="0" y="0"/>
            <a:chExt cx="7391102" cy="6620939"/>
          </a:xfrm>
        </p:grpSpPr>
        <p:sp>
          <p:nvSpPr>
            <p:cNvPr id="311" name="Ovale"/>
            <p:cNvSpPr/>
            <p:nvPr/>
          </p:nvSpPr>
          <p:spPr>
            <a:xfrm>
              <a:off x="0" y="2280595"/>
              <a:ext cx="7391103" cy="4340345"/>
            </a:xfrm>
            <a:prstGeom prst="ellipse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5155" marR="45155" defTabSz="1016000">
                <a:defRPr sz="26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2" name="AD"/>
            <p:cNvSpPr/>
            <p:nvPr/>
          </p:nvSpPr>
          <p:spPr>
            <a:xfrm>
              <a:off x="3178819" y="1151882"/>
              <a:ext cx="1270001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blipFill rotWithShape="1">
              <a:blip r:embed="rId10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/>
              <a:r>
                <a:t>AD</a:t>
              </a:r>
            </a:p>
          </p:txBody>
        </p:sp>
        <p:sp>
          <p:nvSpPr>
            <p:cNvPr id="313" name="Ligne"/>
            <p:cNvSpPr/>
            <p:nvPr/>
          </p:nvSpPr>
          <p:spPr>
            <a:xfrm flipV="1">
              <a:off x="4074831" y="0"/>
              <a:ext cx="2378208" cy="169734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EmpowerID"/>
            <p:cNvSpPr/>
            <p:nvPr/>
          </p:nvSpPr>
          <p:spPr>
            <a:xfrm>
              <a:off x="3390824" y="2020911"/>
              <a:ext cx="859112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EmpowerID</a:t>
              </a:r>
            </a:p>
          </p:txBody>
        </p:sp>
        <p:grpSp>
          <p:nvGrpSpPr>
            <p:cNvPr id="317" name="Grouper"/>
            <p:cNvGrpSpPr/>
            <p:nvPr/>
          </p:nvGrpSpPr>
          <p:grpSpPr>
            <a:xfrm>
              <a:off x="1113176" y="3412789"/>
              <a:ext cx="2378208" cy="842671"/>
              <a:chOff x="152400" y="-63500"/>
              <a:chExt cx="2378206" cy="842670"/>
            </a:xfrm>
          </p:grpSpPr>
          <p:sp>
            <p:nvSpPr>
              <p:cNvPr id="315" name="Obligatoire…"/>
              <p:cNvSpPr/>
              <p:nvPr/>
            </p:nvSpPr>
            <p:spPr>
              <a:xfrm>
                <a:off x="152400" y="-63500"/>
                <a:ext cx="2378207" cy="842671"/>
              </a:xfrm>
              <a:prstGeom prst="ellipse">
                <a:avLst/>
              </a:prstGeom>
              <a:gradFill flip="none" rotWithShape="1">
                <a:gsLst>
                  <a:gs pos="0">
                    <a:srgbClr val="FBFBFB"/>
                  </a:gs>
                  <a:gs pos="100000">
                    <a:srgbClr val="BEBEB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14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t>Obligatoire</a:t>
                </a:r>
              </a:p>
              <a:p>
                <a:pPr>
                  <a:defRPr sz="14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t>fri-tic</a:t>
                </a:r>
              </a:p>
            </p:txBody>
          </p:sp>
          <p:pic>
            <p:nvPicPr>
              <p:cNvPr id="316" name="icon-human-resources.png" descr="icon-human-resources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868020" y="68634"/>
                <a:ext cx="352131" cy="37097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18" name="Grouper"/>
            <p:cNvSpPr/>
            <p:nvPr/>
          </p:nvSpPr>
          <p:spPr>
            <a:xfrm>
              <a:off x="1113176" y="5099694"/>
              <a:ext cx="2378208" cy="842672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/>
              <a:r>
                <a:t>Secondaire 2</a:t>
              </a:r>
            </a:p>
          </p:txBody>
        </p:sp>
        <p:grpSp>
          <p:nvGrpSpPr>
            <p:cNvPr id="321" name="Grouper"/>
            <p:cNvGrpSpPr/>
            <p:nvPr/>
          </p:nvGrpSpPr>
          <p:grpSpPr>
            <a:xfrm>
              <a:off x="3914866" y="3680138"/>
              <a:ext cx="2378208" cy="842672"/>
              <a:chOff x="0" y="-317500"/>
              <a:chExt cx="2378206" cy="842670"/>
            </a:xfrm>
          </p:grpSpPr>
          <p:sp>
            <p:nvSpPr>
              <p:cNvPr id="319" name="DICS (fr.ch)"/>
              <p:cNvSpPr/>
              <p:nvPr/>
            </p:nvSpPr>
            <p:spPr>
              <a:xfrm>
                <a:off x="0" y="-317500"/>
                <a:ext cx="2378207" cy="842671"/>
              </a:xfrm>
              <a:prstGeom prst="ellipse">
                <a:avLst/>
              </a:prstGeom>
              <a:gradFill flip="none" rotWithShape="1">
                <a:gsLst>
                  <a:gs pos="0">
                    <a:srgbClr val="FBFBFB"/>
                  </a:gs>
                  <a:gs pos="100000">
                    <a:srgbClr val="BEBEB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14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t>DICS (</a:t>
                </a:r>
                <a:r>
                  <a:rPr u="sng">
                    <a:hlinkClick r:id="rId4" invalidUrl="" action="" tgtFrame="" tooltip="" history="1" highlightClick="0" endSnd="0"/>
                  </a:rPr>
                  <a:t>fr.ch</a:t>
                </a:r>
                <a:r>
                  <a:t>)</a:t>
                </a:r>
              </a:p>
            </p:txBody>
          </p:sp>
          <p:pic>
            <p:nvPicPr>
              <p:cNvPr id="320" name="icon-human-resources.png" descr="icon-human-resources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668853" y="-248866"/>
                <a:ext cx="352132" cy="37097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22" name="Grouper"/>
            <p:cNvSpPr/>
            <p:nvPr/>
          </p:nvSpPr>
          <p:spPr>
            <a:xfrm>
              <a:off x="1113176" y="4270431"/>
              <a:ext cx="2378208" cy="842672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/>
              <a:r>
                <a:t>Ecoles professionnelles</a:t>
              </a:r>
            </a:p>
          </p:txBody>
        </p:sp>
        <p:sp>
          <p:nvSpPr>
            <p:cNvPr id="323" name="Rectangle aux angles arrondis"/>
            <p:cNvSpPr/>
            <p:nvPr/>
          </p:nvSpPr>
          <p:spPr>
            <a:xfrm>
              <a:off x="1013412" y="2916053"/>
              <a:ext cx="2577737" cy="3085099"/>
            </a:xfrm>
            <a:prstGeom prst="roundRect">
              <a:avLst>
                <a:gd name="adj" fmla="val 7390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4" name="Domaine @edufr.ch"/>
            <p:cNvSpPr/>
            <p:nvPr/>
          </p:nvSpPr>
          <p:spPr>
            <a:xfrm>
              <a:off x="1310471" y="2904183"/>
              <a:ext cx="1983619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Domaine @edufr.ch</a:t>
              </a:r>
            </a:p>
          </p:txBody>
        </p:sp>
        <p:sp>
          <p:nvSpPr>
            <p:cNvPr id="325" name="Rectangle aux angles arrondis"/>
            <p:cNvSpPr/>
            <p:nvPr/>
          </p:nvSpPr>
          <p:spPr>
            <a:xfrm>
              <a:off x="3815102" y="2964433"/>
              <a:ext cx="2577736" cy="2197101"/>
            </a:xfrm>
            <a:prstGeom prst="roundRect">
              <a:avLst>
                <a:gd name="adj" fmla="val 8671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6" name="Domaine @fr.ch"/>
            <p:cNvSpPr/>
            <p:nvPr/>
          </p:nvSpPr>
          <p:spPr>
            <a:xfrm>
              <a:off x="4282326" y="2952563"/>
              <a:ext cx="1643287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Domaine @fr.ch</a:t>
              </a:r>
            </a:p>
          </p:txBody>
        </p:sp>
        <p:sp>
          <p:nvSpPr>
            <p:cNvPr id="327" name="Triangle"/>
            <p:cNvSpPr/>
            <p:nvPr/>
          </p:nvSpPr>
          <p:spPr>
            <a:xfrm>
              <a:off x="1940330" y="2488514"/>
              <a:ext cx="723901" cy="477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blipFill rotWithShape="1">
              <a:blip r:embed="rId10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8" name="Triangle"/>
            <p:cNvSpPr/>
            <p:nvPr/>
          </p:nvSpPr>
          <p:spPr>
            <a:xfrm>
              <a:off x="4742019" y="2488514"/>
              <a:ext cx="723901" cy="477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blipFill rotWithShape="1">
              <a:blip r:embed="rId10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9" name="SAML"/>
            <p:cNvSpPr/>
            <p:nvPr/>
          </p:nvSpPr>
          <p:spPr>
            <a:xfrm>
              <a:off x="4772957" y="430842"/>
              <a:ext cx="662026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SAML</a:t>
              </a:r>
            </a:p>
          </p:txBody>
        </p:sp>
        <p:sp>
          <p:nvSpPr>
            <p:cNvPr id="330" name="Ligne"/>
            <p:cNvSpPr/>
            <p:nvPr/>
          </p:nvSpPr>
          <p:spPr>
            <a:xfrm flipV="1">
              <a:off x="2516402" y="2412928"/>
              <a:ext cx="662026" cy="36830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gne"/>
            <p:cNvSpPr/>
            <p:nvPr/>
          </p:nvSpPr>
          <p:spPr>
            <a:xfrm flipH="1" flipV="1">
              <a:off x="4377088" y="2394006"/>
              <a:ext cx="537134" cy="31915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40" name="Grouper"/>
          <p:cNvGrpSpPr/>
          <p:nvPr/>
        </p:nvGrpSpPr>
        <p:grpSpPr>
          <a:xfrm>
            <a:off x="7542426" y="3262957"/>
            <a:ext cx="4433674" cy="5363842"/>
            <a:chOff x="0" y="0"/>
            <a:chExt cx="4433672" cy="5363840"/>
          </a:xfrm>
        </p:grpSpPr>
        <p:pic>
          <p:nvPicPr>
            <p:cNvPr id="333" name="ipadmini.png" descr="ipadmini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57842" y="2635512"/>
              <a:ext cx="872631" cy="1333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4" name="ordinateur.png" descr="ordinateur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154643" y="4508922"/>
              <a:ext cx="1279030" cy="8549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5" name="sync.png" descr="sync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11273" y="2402764"/>
              <a:ext cx="723901" cy="723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6" name="sync.png" descr="sync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02568" y="4193463"/>
              <a:ext cx="723901" cy="723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7" name="storebox.png" descr="storebox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823938" y="2305140"/>
              <a:ext cx="368646" cy="3686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8" name="storebox.png" descr="storebox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938238" y="4184739"/>
              <a:ext cx="368646" cy="3686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9" name="Flèche double"/>
            <p:cNvSpPr/>
            <p:nvPr/>
          </p:nvSpPr>
          <p:spPr>
            <a:xfrm rot="3042854">
              <a:off x="-671045" y="1664021"/>
              <a:ext cx="4485482" cy="391780"/>
            </a:xfrm>
            <a:prstGeom prst="leftRightArrow">
              <a:avLst>
                <a:gd name="adj1" fmla="val 32000"/>
                <a:gd name="adj2" fmla="val 142631"/>
              </a:avLst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aphicFrame>
        <p:nvGraphicFramePr>
          <p:cNvPr id="341" name="Tableau"/>
          <p:cNvGraphicFramePr/>
          <p:nvPr/>
        </p:nvGraphicFramePr>
        <p:xfrm>
          <a:off x="9518860" y="3547601"/>
          <a:ext cx="3213098" cy="15090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3200397"/>
              </a:tblGrid>
              <a:tr h="498782">
                <a:tc>
                  <a:txBody>
                    <a:bodyPr/>
                    <a:lstStyle/>
                    <a:p>
                      <a:pPr defTabSz="914400"/>
                      <a:r>
                        <a:rPr sz="2000">
                          <a:sym typeface="Helvetica Light"/>
                        </a:rPr>
                        <a:t>Données « publiques »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1DEFF"/>
                    </a:solidFill>
                  </a:tcPr>
                </a:tc>
              </a:tr>
              <a:tr h="498782">
                <a:tc>
                  <a:txBody>
                    <a:bodyPr/>
                    <a:lstStyle/>
                    <a:p>
                      <a:pPr defTabSz="914400"/>
                      <a:r>
                        <a:rPr sz="2000">
                          <a:sym typeface="Helvetica Light"/>
                        </a:rPr>
                        <a:t>Données de « projets »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1DEFF"/>
                    </a:solidFill>
                  </a:tcPr>
                </a:tc>
              </a:tr>
              <a:tr h="498782">
                <a:tc>
                  <a:txBody>
                    <a:bodyPr/>
                    <a:lstStyle/>
                    <a:p>
                      <a:pPr defTabSz="914400"/>
                      <a:r>
                        <a:rPr sz="2000">
                          <a:sym typeface="Helvetica Light"/>
                        </a:rPr>
                        <a:t>Données personnelles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342" name="Tableau"/>
          <p:cNvGraphicFramePr/>
          <p:nvPr/>
        </p:nvGraphicFramePr>
        <p:xfrm>
          <a:off x="10001460" y="8727455"/>
          <a:ext cx="2768601" cy="99800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2755900"/>
              </a:tblGrid>
              <a:tr h="328435"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ym typeface="Helvetica Light"/>
                        </a:rPr>
                        <a:t>Site Web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1DEFF"/>
                    </a:solidFill>
                  </a:tcPr>
                </a:tc>
              </a:tr>
              <a:tr h="328435"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ym typeface="Helvetica Light"/>
                        </a:rPr>
                        <a:t>Monter un disque (webdav)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1DEFF"/>
                    </a:solidFill>
                  </a:tcPr>
                </a:tc>
              </a:tr>
              <a:tr h="328435"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ym typeface="Helvetica Light"/>
                        </a:rPr>
                        <a:t>Agent de synchronisation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343" name="Tableau"/>
          <p:cNvGraphicFramePr/>
          <p:nvPr/>
        </p:nvGraphicFramePr>
        <p:xfrm>
          <a:off x="9866279" y="1383292"/>
          <a:ext cx="2518260" cy="9943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2505559"/>
              </a:tblGrid>
              <a:tr h="327231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Helvetica Light"/>
                        </a:rPr>
                        <a:t>Conforme protection des données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CDEE0"/>
                    </a:solidFill>
                  </a:tcPr>
                </a:tc>
              </a:tr>
              <a:tr h="327231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Helvetica Light"/>
                        </a:rPr>
                        <a:t>Données encryptées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CDEE0"/>
                    </a:solidFill>
                  </a:tcPr>
                </a:tc>
              </a:tr>
              <a:tr h="327231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Helvetica Light"/>
                        </a:rPr>
                        <a:t>Datacenter en Suisse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CDE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0" grpId="5"/>
      <p:bldP build="whole" bldLvl="1" animBg="1" rev="0" advAuto="0" spid="332" grpId="6"/>
      <p:bldP build="whole" bldLvl="1" animBg="1" rev="0" advAuto="0" spid="302" grpId="7"/>
      <p:bldP build="whole" bldLvl="1" animBg="1" rev="0" advAuto="0" spid="341" grpId="4"/>
      <p:bldP build="whole" bldLvl="1" animBg="1" rev="0" advAuto="0" spid="305" grpId="8"/>
      <p:bldP build="whole" bldLvl="1" animBg="1" rev="0" advAuto="0" spid="343" grpId="1"/>
      <p:bldP build="whole" bldLvl="1" animBg="1" rev="0" advAuto="0" spid="340" grpId="2"/>
      <p:bldP build="whole" bldLvl="1" animBg="1" rev="0" advAuto="0" spid="342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2200" y="2833572"/>
            <a:ext cx="2923700" cy="2068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friboxPartage1_user.png" descr="friboxPartage1_us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890" y="503832"/>
            <a:ext cx="2923699" cy="2650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friboxPartage2_link.png" descr="friboxPartage2_lin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97128" y="363796"/>
            <a:ext cx="3578513" cy="2013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friboxPartage3_email.png" descr="friboxPartage3_email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45175" y="374524"/>
            <a:ext cx="3193416" cy="2909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friboxPartageInstitutionel.png" descr="friboxPartageInstitutionel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2777" y="1885751"/>
            <a:ext cx="7607301" cy="641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Ovale"/>
          <p:cNvSpPr/>
          <p:nvPr/>
        </p:nvSpPr>
        <p:spPr>
          <a:xfrm>
            <a:off x="29344" y="5883314"/>
            <a:ext cx="6865640" cy="334825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5155" marR="45155" defTabSz="1016000">
              <a:defRPr sz="2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2" name="AD"/>
          <p:cNvSpPr/>
          <p:nvPr/>
        </p:nvSpPr>
        <p:spPr>
          <a:xfrm>
            <a:off x="2827163" y="4987259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AD</a:t>
            </a:r>
          </a:p>
        </p:txBody>
      </p:sp>
      <p:sp>
        <p:nvSpPr>
          <p:cNvPr id="353" name="Ovale"/>
          <p:cNvSpPr/>
          <p:nvPr/>
        </p:nvSpPr>
        <p:spPr>
          <a:xfrm>
            <a:off x="740544" y="3214"/>
            <a:ext cx="11523713" cy="334825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5155" marR="45155" defTabSz="1016000">
              <a:defRPr sz="2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4" name="StoreBox Swisscom"/>
          <p:cNvSpPr/>
          <p:nvPr/>
        </p:nvSpPr>
        <p:spPr>
          <a:xfrm>
            <a:off x="4069829" y="31750"/>
            <a:ext cx="438254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StoreBox Swisscom</a:t>
            </a:r>
          </a:p>
        </p:txBody>
      </p:sp>
      <p:sp>
        <p:nvSpPr>
          <p:cNvPr id="355" name="Ligne"/>
          <p:cNvSpPr/>
          <p:nvPr/>
        </p:nvSpPr>
        <p:spPr>
          <a:xfrm flipV="1">
            <a:off x="3832398" y="3205804"/>
            <a:ext cx="2649985" cy="2230742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358" name="Grouper"/>
          <p:cNvGrpSpPr/>
          <p:nvPr/>
        </p:nvGrpSpPr>
        <p:grpSpPr>
          <a:xfrm>
            <a:off x="7327420" y="935329"/>
            <a:ext cx="2378208" cy="842671"/>
            <a:chOff x="152400" y="-63500"/>
            <a:chExt cx="2378206" cy="842670"/>
          </a:xfrm>
        </p:grpSpPr>
        <p:sp>
          <p:nvSpPr>
            <p:cNvPr id="356" name="Obligatoire…"/>
            <p:cNvSpPr/>
            <p:nvPr/>
          </p:nvSpPr>
          <p:spPr>
            <a:xfrm>
              <a:off x="152400" y="-63500"/>
              <a:ext cx="2378207" cy="842671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Obligatoire</a:t>
              </a:r>
            </a:p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fri-tic</a:t>
              </a:r>
            </a:p>
          </p:txBody>
        </p:sp>
        <p:pic>
          <p:nvPicPr>
            <p:cNvPr id="357" name="icon-human-resources.png" descr="icon-human-resource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68020" y="68634"/>
              <a:ext cx="352131" cy="370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61" name="Grouper"/>
          <p:cNvGrpSpPr/>
          <p:nvPr/>
        </p:nvGrpSpPr>
        <p:grpSpPr>
          <a:xfrm>
            <a:off x="7395994" y="2032000"/>
            <a:ext cx="2378208" cy="842671"/>
            <a:chOff x="0" y="0"/>
            <a:chExt cx="2378206" cy="842670"/>
          </a:xfrm>
        </p:grpSpPr>
        <p:sp>
          <p:nvSpPr>
            <p:cNvPr id="359" name="DICS (fr.ch)"/>
            <p:cNvSpPr/>
            <p:nvPr/>
          </p:nvSpPr>
          <p:spPr>
            <a:xfrm>
              <a:off x="0" y="0"/>
              <a:ext cx="2378207" cy="842671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DICS (</a:t>
              </a:r>
              <a:r>
                <a:rPr u="sng">
                  <a:hlinkClick r:id="rId5" invalidUrl="" action="" tgtFrame="" tooltip="" history="1" highlightClick="0" endSnd="0"/>
                </a:rPr>
                <a:t>fr.ch</a:t>
              </a:r>
              <a:r>
                <a:t>)</a:t>
              </a:r>
            </a:p>
          </p:txBody>
        </p:sp>
        <p:pic>
          <p:nvPicPr>
            <p:cNvPr id="360" name="icon-human-resources.png" descr="icon-human-resource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68853" y="68634"/>
              <a:ext cx="352132" cy="370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2" name="EmpowerID"/>
          <p:cNvSpPr/>
          <p:nvPr/>
        </p:nvSpPr>
        <p:spPr>
          <a:xfrm>
            <a:off x="3039168" y="5856288"/>
            <a:ext cx="85911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EmpowerID</a:t>
            </a:r>
          </a:p>
        </p:txBody>
      </p:sp>
      <p:pic>
        <p:nvPicPr>
          <p:cNvPr id="363" name="storebox.png" descr="storebox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97710" y="939800"/>
            <a:ext cx="2222501" cy="2222500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Authentification…"/>
          <p:cNvSpPr/>
          <p:nvPr/>
        </p:nvSpPr>
        <p:spPr>
          <a:xfrm>
            <a:off x="2306829" y="3552790"/>
            <a:ext cx="231067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/>
            </a:pPr>
            <a:r>
              <a:t>Authentification</a:t>
            </a:r>
          </a:p>
          <a:p>
            <a:pPr>
              <a:defRPr sz="1800"/>
            </a:pPr>
            <a:r>
              <a:t>5000 personnes</a:t>
            </a:r>
          </a:p>
          <a:p>
            <a:pPr>
              <a:defRPr sz="1800"/>
            </a:pPr>
            <a:r>
              <a:t>sur notre infrastructure</a:t>
            </a:r>
          </a:p>
        </p:txBody>
      </p:sp>
      <p:grpSp>
        <p:nvGrpSpPr>
          <p:cNvPr id="367" name="Grouper"/>
          <p:cNvGrpSpPr/>
          <p:nvPr/>
        </p:nvGrpSpPr>
        <p:grpSpPr>
          <a:xfrm>
            <a:off x="964720" y="6790029"/>
            <a:ext cx="2378208" cy="842672"/>
            <a:chOff x="152400" y="-63500"/>
            <a:chExt cx="2378206" cy="842670"/>
          </a:xfrm>
        </p:grpSpPr>
        <p:sp>
          <p:nvSpPr>
            <p:cNvPr id="365" name="Obligatoire…"/>
            <p:cNvSpPr/>
            <p:nvPr/>
          </p:nvSpPr>
          <p:spPr>
            <a:xfrm>
              <a:off x="152400" y="-63500"/>
              <a:ext cx="2378207" cy="842671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Obligatoire</a:t>
              </a:r>
            </a:p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fri-tic</a:t>
              </a:r>
            </a:p>
          </p:txBody>
        </p:sp>
        <p:pic>
          <p:nvPicPr>
            <p:cNvPr id="366" name="icon-human-resources.png" descr="icon-human-resource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68020" y="68634"/>
              <a:ext cx="352131" cy="370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8" name="Grouper"/>
          <p:cNvSpPr/>
          <p:nvPr/>
        </p:nvSpPr>
        <p:spPr>
          <a:xfrm>
            <a:off x="1033294" y="7886700"/>
            <a:ext cx="2378208" cy="842671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Secondaire 2</a:t>
            </a:r>
          </a:p>
        </p:txBody>
      </p:sp>
      <p:grpSp>
        <p:nvGrpSpPr>
          <p:cNvPr id="371" name="Grouper"/>
          <p:cNvGrpSpPr/>
          <p:nvPr/>
        </p:nvGrpSpPr>
        <p:grpSpPr>
          <a:xfrm>
            <a:off x="3396720" y="6790029"/>
            <a:ext cx="2378208" cy="842672"/>
            <a:chOff x="0" y="0"/>
            <a:chExt cx="2378206" cy="842670"/>
          </a:xfrm>
        </p:grpSpPr>
        <p:sp>
          <p:nvSpPr>
            <p:cNvPr id="369" name="DICS (fr.ch)"/>
            <p:cNvSpPr/>
            <p:nvPr/>
          </p:nvSpPr>
          <p:spPr>
            <a:xfrm>
              <a:off x="0" y="0"/>
              <a:ext cx="2378207" cy="842671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DICS (</a:t>
              </a:r>
              <a:r>
                <a:rPr u="sng">
                  <a:hlinkClick r:id="rId5" invalidUrl="" action="" tgtFrame="" tooltip="" history="1" highlightClick="0" endSnd="0"/>
                </a:rPr>
                <a:t>fr.ch</a:t>
              </a:r>
              <a:r>
                <a:t>)</a:t>
              </a:r>
            </a:p>
          </p:txBody>
        </p:sp>
        <p:pic>
          <p:nvPicPr>
            <p:cNvPr id="370" name="icon-human-resources.png" descr="icon-human-resource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68853" y="68634"/>
              <a:ext cx="352132" cy="370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2" name="Grouper"/>
          <p:cNvSpPr/>
          <p:nvPr/>
        </p:nvSpPr>
        <p:spPr>
          <a:xfrm>
            <a:off x="3547894" y="7886700"/>
            <a:ext cx="2378208" cy="842671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Ecoles professionnelles</a:t>
            </a:r>
          </a:p>
        </p:txBody>
      </p:sp>
      <p:pic>
        <p:nvPicPr>
          <p:cNvPr id="373" name="ipadmini.png" descr="ipadmini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900269" y="5898470"/>
            <a:ext cx="872631" cy="13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ordinateur.png" descr="ordinateur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697070" y="7771879"/>
            <a:ext cx="1279030" cy="854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sync.png" descr="sync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553700" y="5665722"/>
            <a:ext cx="723900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sync.png" descr="sync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544995" y="7456421"/>
            <a:ext cx="723901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storebox.png" descr="storebox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66365" y="5568097"/>
            <a:ext cx="368645" cy="368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storebox.png" descr="storebox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80665" y="7447697"/>
            <a:ext cx="368645" cy="368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sync.png" descr="sync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883400" y="950620"/>
            <a:ext cx="723900" cy="723901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Flèche double"/>
          <p:cNvSpPr/>
          <p:nvPr/>
        </p:nvSpPr>
        <p:spPr>
          <a:xfrm rot="3042854">
            <a:off x="6871382" y="4926978"/>
            <a:ext cx="4485482" cy="391781"/>
          </a:xfrm>
          <a:prstGeom prst="leftRightArrow">
            <a:avLst>
              <a:gd name="adj1" fmla="val 32000"/>
              <a:gd name="adj2" fmla="val 142631"/>
            </a:avLst>
          </a:prstGeom>
          <a:blipFill>
            <a:blip r:embed="rId10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1" grpId="1"/>
      <p:bldP build="whole" bldLvl="1" animBg="1" rev="0" advAuto="0" spid="35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oadmap des prestations"/>
          <p:cNvSpPr/>
          <p:nvPr>
            <p:ph type="title"/>
          </p:nvPr>
        </p:nvSpPr>
        <p:spPr>
          <a:xfrm>
            <a:off x="722386" y="317500"/>
            <a:ext cx="11560027" cy="2105373"/>
          </a:xfrm>
          <a:prstGeom prst="rect">
            <a:avLst/>
          </a:prstGeom>
        </p:spPr>
        <p:txBody>
          <a:bodyPr/>
          <a:lstStyle/>
          <a:p>
            <a:pPr/>
            <a:r>
              <a:t>Roadmap des prestations</a:t>
            </a:r>
          </a:p>
        </p:txBody>
      </p:sp>
      <p:pic>
        <p:nvPicPr>
          <p:cNvPr id="150" name="ciens.png" descr="cie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174" y="8593981"/>
            <a:ext cx="12332452" cy="9911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3" name="Grouper"/>
          <p:cNvGrpSpPr/>
          <p:nvPr/>
        </p:nvGrpSpPr>
        <p:grpSpPr>
          <a:xfrm>
            <a:off x="150415" y="2912070"/>
            <a:ext cx="12715627" cy="5671791"/>
            <a:chOff x="0" y="0"/>
            <a:chExt cx="12715626" cy="5671790"/>
          </a:xfrm>
        </p:grpSpPr>
        <p:pic>
          <p:nvPicPr>
            <p:cNvPr id="151" name="160915-Planning.pdf" descr="160915-Planning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2703860" cy="54025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2" name="Rectangle"/>
            <p:cNvSpPr/>
            <p:nvPr/>
          </p:nvSpPr>
          <p:spPr>
            <a:xfrm>
              <a:off x="11658" y="3039516"/>
              <a:ext cx="12703969" cy="26322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154" name="img 2.png" descr="img 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6225" y="5273476"/>
            <a:ext cx="1155701" cy="46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Ovale"/>
          <p:cNvSpPr/>
          <p:nvPr/>
        </p:nvSpPr>
        <p:spPr>
          <a:xfrm>
            <a:off x="29344" y="5486400"/>
            <a:ext cx="7391103" cy="434034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5155" marR="45155" defTabSz="1016000">
              <a:defRPr sz="2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3" name="AD"/>
          <p:cNvSpPr/>
          <p:nvPr/>
        </p:nvSpPr>
        <p:spPr>
          <a:xfrm>
            <a:off x="3208163" y="4357687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AD</a:t>
            </a:r>
          </a:p>
        </p:txBody>
      </p:sp>
      <p:sp>
        <p:nvSpPr>
          <p:cNvPr id="384" name="Ovale"/>
          <p:cNvSpPr/>
          <p:nvPr/>
        </p:nvSpPr>
        <p:spPr>
          <a:xfrm>
            <a:off x="740544" y="3214"/>
            <a:ext cx="11523713" cy="334825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5155" marR="45155" defTabSz="1016000">
              <a:defRPr sz="2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5" name="StoreBox Swisscom"/>
          <p:cNvSpPr/>
          <p:nvPr/>
        </p:nvSpPr>
        <p:spPr>
          <a:xfrm>
            <a:off x="4069829" y="31750"/>
            <a:ext cx="438254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StoreBox Swisscom</a:t>
            </a:r>
          </a:p>
        </p:txBody>
      </p:sp>
      <p:sp>
        <p:nvSpPr>
          <p:cNvPr id="386" name="Ligne"/>
          <p:cNvSpPr/>
          <p:nvPr/>
        </p:nvSpPr>
        <p:spPr>
          <a:xfrm flipV="1">
            <a:off x="4104175" y="3205804"/>
            <a:ext cx="2378208" cy="1697342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389" name="Grouper"/>
          <p:cNvGrpSpPr/>
          <p:nvPr/>
        </p:nvGrpSpPr>
        <p:grpSpPr>
          <a:xfrm>
            <a:off x="7327420" y="935329"/>
            <a:ext cx="2378208" cy="842671"/>
            <a:chOff x="152400" y="-63500"/>
            <a:chExt cx="2378206" cy="842670"/>
          </a:xfrm>
        </p:grpSpPr>
        <p:sp>
          <p:nvSpPr>
            <p:cNvPr id="387" name="Obligatoire…"/>
            <p:cNvSpPr/>
            <p:nvPr/>
          </p:nvSpPr>
          <p:spPr>
            <a:xfrm>
              <a:off x="152400" y="-63500"/>
              <a:ext cx="2378207" cy="842671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Obligatoire</a:t>
              </a:r>
            </a:p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fri-tic</a:t>
              </a:r>
            </a:p>
          </p:txBody>
        </p:sp>
        <p:pic>
          <p:nvPicPr>
            <p:cNvPr id="388" name="icon-human-resources.png" descr="icon-human-resource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68020" y="68634"/>
              <a:ext cx="352131" cy="370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2" name="Grouper"/>
          <p:cNvGrpSpPr/>
          <p:nvPr/>
        </p:nvGrpSpPr>
        <p:grpSpPr>
          <a:xfrm>
            <a:off x="7395994" y="2032000"/>
            <a:ext cx="2378208" cy="842671"/>
            <a:chOff x="0" y="0"/>
            <a:chExt cx="2378206" cy="842670"/>
          </a:xfrm>
        </p:grpSpPr>
        <p:sp>
          <p:nvSpPr>
            <p:cNvPr id="390" name="DICS (fr.ch)"/>
            <p:cNvSpPr/>
            <p:nvPr/>
          </p:nvSpPr>
          <p:spPr>
            <a:xfrm>
              <a:off x="0" y="0"/>
              <a:ext cx="2378207" cy="842671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DICS (</a:t>
              </a:r>
              <a:r>
                <a:rPr u="sng">
                  <a:hlinkClick r:id="rId5" invalidUrl="" action="" tgtFrame="" tooltip="" history="1" highlightClick="0" endSnd="0"/>
                </a:rPr>
                <a:t>fr.ch</a:t>
              </a:r>
              <a:r>
                <a:t>)</a:t>
              </a:r>
            </a:p>
          </p:txBody>
        </p:sp>
        <p:pic>
          <p:nvPicPr>
            <p:cNvPr id="391" name="icon-human-resources.png" descr="icon-human-resource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68853" y="68634"/>
              <a:ext cx="352132" cy="370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3" name="EmpowerID"/>
          <p:cNvSpPr/>
          <p:nvPr/>
        </p:nvSpPr>
        <p:spPr>
          <a:xfrm>
            <a:off x="3420168" y="5226715"/>
            <a:ext cx="85911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EmpowerID</a:t>
            </a:r>
          </a:p>
        </p:txBody>
      </p:sp>
      <p:pic>
        <p:nvPicPr>
          <p:cNvPr id="394" name="storebox.png" descr="storebox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97710" y="939800"/>
            <a:ext cx="2222501" cy="2222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7" name="Grouper"/>
          <p:cNvGrpSpPr/>
          <p:nvPr/>
        </p:nvGrpSpPr>
        <p:grpSpPr>
          <a:xfrm>
            <a:off x="1142520" y="6618593"/>
            <a:ext cx="2378208" cy="842672"/>
            <a:chOff x="152400" y="-63500"/>
            <a:chExt cx="2378206" cy="842670"/>
          </a:xfrm>
        </p:grpSpPr>
        <p:sp>
          <p:nvSpPr>
            <p:cNvPr id="395" name="Obligatoire…"/>
            <p:cNvSpPr/>
            <p:nvPr/>
          </p:nvSpPr>
          <p:spPr>
            <a:xfrm>
              <a:off x="152400" y="-63500"/>
              <a:ext cx="2378207" cy="842671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Obligatoire</a:t>
              </a:r>
            </a:p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fri-tic</a:t>
              </a:r>
            </a:p>
          </p:txBody>
        </p:sp>
        <p:pic>
          <p:nvPicPr>
            <p:cNvPr id="396" name="icon-human-resources.png" descr="icon-human-resource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68020" y="68634"/>
              <a:ext cx="352131" cy="370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8" name="Grouper"/>
          <p:cNvSpPr/>
          <p:nvPr/>
        </p:nvSpPr>
        <p:spPr>
          <a:xfrm>
            <a:off x="1142520" y="8305499"/>
            <a:ext cx="2378208" cy="842671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Secondaire 2</a:t>
            </a:r>
          </a:p>
        </p:txBody>
      </p:sp>
      <p:grpSp>
        <p:nvGrpSpPr>
          <p:cNvPr id="401" name="Grouper"/>
          <p:cNvGrpSpPr/>
          <p:nvPr/>
        </p:nvGrpSpPr>
        <p:grpSpPr>
          <a:xfrm>
            <a:off x="3944210" y="6885943"/>
            <a:ext cx="2378208" cy="842671"/>
            <a:chOff x="0" y="-317500"/>
            <a:chExt cx="2378206" cy="842670"/>
          </a:xfrm>
        </p:grpSpPr>
        <p:sp>
          <p:nvSpPr>
            <p:cNvPr id="399" name="DICS (fr.ch)"/>
            <p:cNvSpPr/>
            <p:nvPr/>
          </p:nvSpPr>
          <p:spPr>
            <a:xfrm>
              <a:off x="0" y="-317500"/>
              <a:ext cx="2378207" cy="842671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DICS (</a:t>
              </a:r>
              <a:r>
                <a:rPr u="sng">
                  <a:hlinkClick r:id="rId5" invalidUrl="" action="" tgtFrame="" tooltip="" history="1" highlightClick="0" endSnd="0"/>
                </a:rPr>
                <a:t>fr.ch</a:t>
              </a:r>
              <a:r>
                <a:t>)</a:t>
              </a:r>
            </a:p>
          </p:txBody>
        </p:sp>
        <p:pic>
          <p:nvPicPr>
            <p:cNvPr id="400" name="icon-human-resources.png" descr="icon-human-resource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68853" y="-248866"/>
              <a:ext cx="352132" cy="370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2" name="Grouper"/>
          <p:cNvSpPr/>
          <p:nvPr/>
        </p:nvSpPr>
        <p:spPr>
          <a:xfrm>
            <a:off x="1142520" y="7476235"/>
            <a:ext cx="2378208" cy="842672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Ecoles professionnelles</a:t>
            </a:r>
          </a:p>
        </p:txBody>
      </p:sp>
      <p:pic>
        <p:nvPicPr>
          <p:cNvPr id="403" name="sync.png" descr="sync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83400" y="950620"/>
            <a:ext cx="723900" cy="723901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Rectangle aux angles arrondis"/>
          <p:cNvSpPr/>
          <p:nvPr/>
        </p:nvSpPr>
        <p:spPr>
          <a:xfrm>
            <a:off x="2465213" y="1239139"/>
            <a:ext cx="2755901" cy="1270001"/>
          </a:xfrm>
          <a:prstGeom prst="roundRect">
            <a:avLst>
              <a:gd name="adj" fmla="val 15000"/>
            </a:avLst>
          </a:prstGeom>
          <a:blipFill>
            <a:blip r:embed="rId8">
              <a:alphaModFix amt="36549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3997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05" name="Compte StoreBox…"/>
          <p:cNvSpPr/>
          <p:nvPr/>
        </p:nvSpPr>
        <p:spPr>
          <a:xfrm>
            <a:off x="2675104" y="1391299"/>
            <a:ext cx="2336119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/>
            </a:pPr>
            <a:r>
              <a:t>Compte StoreBox</a:t>
            </a:r>
          </a:p>
          <a:p>
            <a:pPr>
              <a:defRPr sz="1800"/>
            </a:pPr>
            <a:r>
              <a:rPr u="sng">
                <a:hlinkClick r:id="rId9" invalidUrl="" action="" tgtFrame="" tooltip="" history="1" highlightClick="0" endSnd="0"/>
              </a:rPr>
              <a:t>prénom.nom@edufr.ch</a:t>
            </a:r>
          </a:p>
          <a:p>
            <a:pPr>
              <a:defRPr sz="1800"/>
            </a:pPr>
            <a:r>
              <a:rPr u="sng">
                <a:hlinkClick r:id="rId10" invalidUrl="" action="" tgtFrame="" tooltip="" history="1" highlightClick="0" endSnd="0"/>
              </a:rPr>
              <a:t>prénom.nom@fr.ch</a:t>
            </a:r>
          </a:p>
        </p:txBody>
      </p:sp>
      <p:sp>
        <p:nvSpPr>
          <p:cNvPr id="406" name="Rectangle aux angles arrondis"/>
          <p:cNvSpPr/>
          <p:nvPr/>
        </p:nvSpPr>
        <p:spPr>
          <a:xfrm>
            <a:off x="1042756" y="6121858"/>
            <a:ext cx="2577737" cy="3085098"/>
          </a:xfrm>
          <a:prstGeom prst="roundRect">
            <a:avLst>
              <a:gd name="adj" fmla="val 7390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07" name="Domaine @edufr.ch"/>
          <p:cNvSpPr/>
          <p:nvPr/>
        </p:nvSpPr>
        <p:spPr>
          <a:xfrm>
            <a:off x="1339815" y="6109987"/>
            <a:ext cx="198361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Domaine @edufr.ch</a:t>
            </a:r>
          </a:p>
        </p:txBody>
      </p:sp>
      <p:sp>
        <p:nvSpPr>
          <p:cNvPr id="408" name="Rectangle aux angles arrondis"/>
          <p:cNvSpPr/>
          <p:nvPr/>
        </p:nvSpPr>
        <p:spPr>
          <a:xfrm>
            <a:off x="3844445" y="6170238"/>
            <a:ext cx="2577737" cy="2197101"/>
          </a:xfrm>
          <a:prstGeom prst="roundRect">
            <a:avLst>
              <a:gd name="adj" fmla="val 8671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09" name="Domaine @fr.ch"/>
          <p:cNvSpPr/>
          <p:nvPr/>
        </p:nvSpPr>
        <p:spPr>
          <a:xfrm>
            <a:off x="4311670" y="6158367"/>
            <a:ext cx="1643287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Domaine @fr.ch</a:t>
            </a:r>
          </a:p>
        </p:txBody>
      </p:sp>
      <p:sp>
        <p:nvSpPr>
          <p:cNvPr id="410" name="Triangle"/>
          <p:cNvSpPr/>
          <p:nvPr/>
        </p:nvSpPr>
        <p:spPr>
          <a:xfrm>
            <a:off x="1969674" y="5694319"/>
            <a:ext cx="723901" cy="477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1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11" name="Triangle"/>
          <p:cNvSpPr/>
          <p:nvPr/>
        </p:nvSpPr>
        <p:spPr>
          <a:xfrm>
            <a:off x="4771363" y="5694319"/>
            <a:ext cx="723901" cy="477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1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12" name="SAML"/>
          <p:cNvSpPr/>
          <p:nvPr/>
        </p:nvSpPr>
        <p:spPr>
          <a:xfrm>
            <a:off x="4802301" y="3636646"/>
            <a:ext cx="66202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SAML</a:t>
            </a:r>
          </a:p>
        </p:txBody>
      </p:sp>
      <p:sp>
        <p:nvSpPr>
          <p:cNvPr id="413" name="Ligne"/>
          <p:cNvSpPr/>
          <p:nvPr/>
        </p:nvSpPr>
        <p:spPr>
          <a:xfrm flipV="1">
            <a:off x="2545746" y="5618733"/>
            <a:ext cx="662026" cy="3683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4" name="Ligne"/>
          <p:cNvSpPr/>
          <p:nvPr/>
        </p:nvSpPr>
        <p:spPr>
          <a:xfrm flipH="1" flipV="1">
            <a:off x="4406432" y="5599810"/>
            <a:ext cx="537134" cy="31915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415" name="ipadmini.png" descr="ipadmini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900269" y="5898470"/>
            <a:ext cx="872631" cy="13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ordinateur.png" descr="ordinateur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697070" y="7771879"/>
            <a:ext cx="1279030" cy="854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sync.png" descr="sync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553700" y="5665722"/>
            <a:ext cx="723900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sync.png" descr="sync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544995" y="7456421"/>
            <a:ext cx="723901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storebox.png" descr="storebox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66365" y="5568097"/>
            <a:ext cx="368645" cy="368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storebox.png" descr="storebox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80665" y="7447697"/>
            <a:ext cx="368645" cy="368646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Flèche double"/>
          <p:cNvSpPr/>
          <p:nvPr/>
        </p:nvSpPr>
        <p:spPr>
          <a:xfrm rot="3042854">
            <a:off x="6871382" y="4926978"/>
            <a:ext cx="4485482" cy="391781"/>
          </a:xfrm>
          <a:prstGeom prst="leftRightArrow">
            <a:avLst>
              <a:gd name="adj1" fmla="val 32000"/>
              <a:gd name="adj2" fmla="val 142631"/>
            </a:avLst>
          </a:prstGeom>
          <a:blipFill>
            <a:blip r:embed="rId8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4" grpId="2"/>
      <p:bldP build="whole" bldLvl="1" animBg="1" rev="0" advAuto="0" spid="38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5300" y="1155544"/>
            <a:ext cx="8834200" cy="744251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hilippe Devaud, conseiller en informatique (Ing. HES), Centre fri-tic"/>
          <p:cNvSpPr/>
          <p:nvPr/>
        </p:nvSpPr>
        <p:spPr>
          <a:xfrm>
            <a:off x="2101031" y="8889999"/>
            <a:ext cx="880273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2400"/>
            </a:pPr>
            <a:r>
              <a:t>Philippe Devaud, conseiller en informatique (Ing. HES), Centre fri-tic</a:t>
            </a:r>
          </a:p>
        </p:txBody>
      </p:sp>
      <p:pic>
        <p:nvPicPr>
          <p:cNvPr id="158" name="fribox-logo.png" descr="fribox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50585" y="81598"/>
            <a:ext cx="2703629" cy="878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er"/>
          <p:cNvGrpSpPr/>
          <p:nvPr/>
        </p:nvGrpSpPr>
        <p:grpSpPr>
          <a:xfrm>
            <a:off x="1485577" y="3622513"/>
            <a:ext cx="2508573" cy="3432337"/>
            <a:chOff x="0" y="0"/>
            <a:chExt cx="2508572" cy="3432336"/>
          </a:xfrm>
        </p:grpSpPr>
        <p:pic>
          <p:nvPicPr>
            <p:cNvPr id="160" name="sauvegarde.png" descr="sauvegard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08573" cy="2508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1" name="Sauvegarder"/>
            <p:cNvSpPr/>
            <p:nvPr/>
          </p:nvSpPr>
          <p:spPr>
            <a:xfrm>
              <a:off x="263518" y="2886236"/>
              <a:ext cx="1981536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Sauvegarder</a:t>
              </a:r>
            </a:p>
          </p:txBody>
        </p:sp>
      </p:grpSp>
      <p:grpSp>
        <p:nvGrpSpPr>
          <p:cNvPr id="165" name="Grouper"/>
          <p:cNvGrpSpPr/>
          <p:nvPr/>
        </p:nvGrpSpPr>
        <p:grpSpPr>
          <a:xfrm>
            <a:off x="5190170" y="3577270"/>
            <a:ext cx="2599060" cy="3477580"/>
            <a:chOff x="0" y="0"/>
            <a:chExt cx="2599059" cy="3477579"/>
          </a:xfrm>
        </p:grpSpPr>
        <p:pic>
          <p:nvPicPr>
            <p:cNvPr id="163" name="sync.png" descr="sync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99060" cy="25990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4" name="Synchroniser"/>
            <p:cNvSpPr/>
            <p:nvPr/>
          </p:nvSpPr>
          <p:spPr>
            <a:xfrm>
              <a:off x="257652" y="2931479"/>
              <a:ext cx="2109156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Synchroniser</a:t>
              </a:r>
            </a:p>
          </p:txBody>
        </p:sp>
      </p:grpSp>
      <p:grpSp>
        <p:nvGrpSpPr>
          <p:cNvPr id="168" name="Grouper"/>
          <p:cNvGrpSpPr/>
          <p:nvPr/>
        </p:nvGrpSpPr>
        <p:grpSpPr>
          <a:xfrm>
            <a:off x="8985250" y="3516498"/>
            <a:ext cx="2720603" cy="3538352"/>
            <a:chOff x="0" y="0"/>
            <a:chExt cx="2720602" cy="3538351"/>
          </a:xfrm>
        </p:grpSpPr>
        <p:pic>
          <p:nvPicPr>
            <p:cNvPr id="166" name="pasted-image.png" descr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720603" cy="2720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Partager"/>
            <p:cNvSpPr/>
            <p:nvPr/>
          </p:nvSpPr>
          <p:spPr>
            <a:xfrm>
              <a:off x="652772" y="2992251"/>
              <a:ext cx="1415059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Partager</a:t>
              </a:r>
            </a:p>
          </p:txBody>
        </p:sp>
      </p:grpSp>
      <p:pic>
        <p:nvPicPr>
          <p:cNvPr id="169" name="fribox-logo.png" descr="fribox-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50585" y="81598"/>
            <a:ext cx="2703629" cy="878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  <p:bldP build="whole" bldLvl="1" animBg="1" rev="0" advAuto="0" spid="165" grpId="2"/>
      <p:bldP build="whole" bldLvl="1" animBg="1" rev="0" advAuto="0" spid="168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fribox-login.pdf" descr="fribox-logi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84893"/>
            <a:ext cx="13004800" cy="8583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er"/>
          <p:cNvGrpSpPr/>
          <p:nvPr/>
        </p:nvGrpSpPr>
        <p:grpSpPr>
          <a:xfrm>
            <a:off x="4124647" y="2007713"/>
            <a:ext cx="957217" cy="4258524"/>
            <a:chOff x="0" y="0"/>
            <a:chExt cx="957216" cy="4258523"/>
          </a:xfrm>
        </p:grpSpPr>
        <p:sp>
          <p:nvSpPr>
            <p:cNvPr id="173" name="Flèche"/>
            <p:cNvSpPr/>
            <p:nvPr/>
          </p:nvSpPr>
          <p:spPr>
            <a:xfrm rot="5400000">
              <a:off x="-1650654" y="1650653"/>
              <a:ext cx="4258524" cy="957217"/>
            </a:xfrm>
            <a:prstGeom prst="rightArrow">
              <a:avLst>
                <a:gd name="adj1" fmla="val 32000"/>
                <a:gd name="adj2" fmla="val 104873"/>
              </a:avLst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4" name="Sera créé"/>
            <p:cNvSpPr/>
            <p:nvPr/>
          </p:nvSpPr>
          <p:spPr>
            <a:xfrm rot="16200000">
              <a:off x="-236242" y="1658791"/>
              <a:ext cx="1429700" cy="4862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Sera créé </a:t>
              </a:r>
            </a:p>
          </p:txBody>
        </p:sp>
      </p:grpSp>
      <p:sp>
        <p:nvSpPr>
          <p:cNvPr id="176" name="Périmètre ~5000 personnes (FR/DE)"/>
          <p:cNvSpPr/>
          <p:nvPr/>
        </p:nvSpPr>
        <p:spPr>
          <a:xfrm>
            <a:off x="2859661" y="31750"/>
            <a:ext cx="805357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Périmètre ~5000 personnes (FR/DE)</a:t>
            </a:r>
          </a:p>
        </p:txBody>
      </p:sp>
      <p:grpSp>
        <p:nvGrpSpPr>
          <p:cNvPr id="182" name="Grouper"/>
          <p:cNvGrpSpPr/>
          <p:nvPr/>
        </p:nvGrpSpPr>
        <p:grpSpPr>
          <a:xfrm>
            <a:off x="1612031" y="1358900"/>
            <a:ext cx="10020152" cy="6952705"/>
            <a:chOff x="0" y="0"/>
            <a:chExt cx="10020151" cy="6952704"/>
          </a:xfrm>
        </p:grpSpPr>
        <p:sp>
          <p:nvSpPr>
            <p:cNvPr id="177" name="Flèche"/>
            <p:cNvSpPr/>
            <p:nvPr/>
          </p:nvSpPr>
          <p:spPr>
            <a:xfrm rot="5400000">
              <a:off x="134370" y="1050652"/>
              <a:ext cx="1915419" cy="843906"/>
            </a:xfrm>
            <a:prstGeom prst="rightArrow">
              <a:avLst>
                <a:gd name="adj1" fmla="val 32000"/>
                <a:gd name="adj2" fmla="val 96314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8" name="Flèche"/>
            <p:cNvSpPr/>
            <p:nvPr/>
          </p:nvSpPr>
          <p:spPr>
            <a:xfrm rot="5400000">
              <a:off x="5511027" y="3353122"/>
              <a:ext cx="6355260" cy="843906"/>
            </a:xfrm>
            <a:prstGeom prst="rightArrow">
              <a:avLst>
                <a:gd name="adj1" fmla="val 32000"/>
                <a:gd name="adj2" fmla="val 96314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9" name="Flèche"/>
            <p:cNvSpPr/>
            <p:nvPr/>
          </p:nvSpPr>
          <p:spPr>
            <a:xfrm rot="5400000">
              <a:off x="3826622" y="3067694"/>
              <a:ext cx="6062514" cy="843906"/>
            </a:xfrm>
            <a:prstGeom prst="rightArrow">
              <a:avLst>
                <a:gd name="adj1" fmla="val 32000"/>
                <a:gd name="adj2" fmla="val 96314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0" name="Flèche"/>
            <p:cNvSpPr/>
            <p:nvPr/>
          </p:nvSpPr>
          <p:spPr>
            <a:xfrm rot="5400000">
              <a:off x="1966416" y="3067694"/>
              <a:ext cx="5847905" cy="843906"/>
            </a:xfrm>
            <a:prstGeom prst="rightArrow">
              <a:avLst>
                <a:gd name="adj1" fmla="val 32000"/>
                <a:gd name="adj2" fmla="val 96314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1" name="Identifiant cantonal (HAE) edufr.ch ou fr.ch"/>
            <p:cNvSpPr/>
            <p:nvPr/>
          </p:nvSpPr>
          <p:spPr>
            <a:xfrm>
              <a:off x="0" y="0"/>
              <a:ext cx="10020152" cy="723900"/>
            </a:xfrm>
            <a:prstGeom prst="roundRect">
              <a:avLst>
                <a:gd name="adj" fmla="val 26316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7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Identifiant cantonal (HAE) </a:t>
              </a:r>
              <a:r>
                <a:rPr u="sng">
                  <a:hlinkClick r:id="rId4" invalidUrl="" action="" tgtFrame="" tooltip="" history="1" highlightClick="0" endSnd="0"/>
                </a:rPr>
                <a:t>edufr.ch</a:t>
              </a:r>
              <a:r>
                <a:t> ou </a:t>
              </a:r>
              <a:r>
                <a:rPr u="sng">
                  <a:hlinkClick r:id="rId5" invalidUrl="" action="" tgtFrame="" tooltip="" history="1" highlightClick="0" endSnd="0"/>
                </a:rPr>
                <a:t>fr.ch</a:t>
              </a:r>
            </a:p>
          </p:txBody>
        </p:sp>
      </p:grpSp>
      <p:graphicFrame>
        <p:nvGraphicFramePr>
          <p:cNvPr id="183" name="Graphique 2D à colonnes"/>
          <p:cNvGraphicFramePr/>
          <p:nvPr/>
        </p:nvGraphicFramePr>
        <p:xfrm>
          <a:off x="834395" y="866775"/>
          <a:ext cx="11718585" cy="841479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  <p:bldP build="whole" bldLvl="1" animBg="1" rev="0" advAuto="0" spid="175" grpId="3"/>
      <p:bldP build="whole" bldLvl="1" animBg="1" rev="0" advAuto="0" spid="18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er"/>
          <p:cNvGrpSpPr/>
          <p:nvPr/>
        </p:nvGrpSpPr>
        <p:grpSpPr>
          <a:xfrm>
            <a:off x="423044" y="1057314"/>
            <a:ext cx="11523713" cy="2573953"/>
            <a:chOff x="0" y="0"/>
            <a:chExt cx="11523711" cy="2573951"/>
          </a:xfrm>
        </p:grpSpPr>
        <p:sp>
          <p:nvSpPr>
            <p:cNvPr id="185" name="Ovale"/>
            <p:cNvSpPr/>
            <p:nvPr/>
          </p:nvSpPr>
          <p:spPr>
            <a:xfrm>
              <a:off x="0" y="0"/>
              <a:ext cx="11523712" cy="2573952"/>
            </a:xfrm>
            <a:prstGeom prst="ellipse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5155" marR="45155" defTabSz="1016000">
                <a:defRPr sz="26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188" name="Grouper"/>
            <p:cNvGrpSpPr/>
            <p:nvPr/>
          </p:nvGrpSpPr>
          <p:grpSpPr>
            <a:xfrm>
              <a:off x="3780445" y="365085"/>
              <a:ext cx="1600621" cy="1600621"/>
              <a:chOff x="0" y="0"/>
              <a:chExt cx="1600620" cy="1600620"/>
            </a:xfrm>
          </p:grpSpPr>
          <p:pic>
            <p:nvPicPr>
              <p:cNvPr id="186" name="storebox.png" descr="storebox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600621" cy="160062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7" name="sync.png" descr="sync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77452" y="10820"/>
                <a:ext cx="510259" cy="5102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92" name="Grouper"/>
          <p:cNvGrpSpPr/>
          <p:nvPr/>
        </p:nvGrpSpPr>
        <p:grpSpPr>
          <a:xfrm>
            <a:off x="6262513" y="1486110"/>
            <a:ext cx="2755901" cy="1270001"/>
            <a:chOff x="0" y="0"/>
            <a:chExt cx="2755900" cy="1270000"/>
          </a:xfrm>
        </p:grpSpPr>
        <p:sp>
          <p:nvSpPr>
            <p:cNvPr id="190" name="Rectangle aux angles arrondis"/>
            <p:cNvSpPr/>
            <p:nvPr/>
          </p:nvSpPr>
          <p:spPr>
            <a:xfrm>
              <a:off x="0" y="0"/>
              <a:ext cx="2755900" cy="1270000"/>
            </a:xfrm>
            <a:prstGeom prst="roundRect">
              <a:avLst>
                <a:gd name="adj" fmla="val 15000"/>
              </a:avLst>
            </a:prstGeom>
            <a:blipFill rotWithShape="1">
              <a:blip r:embed="rId5">
                <a:alphaModFix amt="36549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39978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1" name="Compte fribox…"/>
            <p:cNvSpPr/>
            <p:nvPr/>
          </p:nvSpPr>
          <p:spPr>
            <a:xfrm>
              <a:off x="209891" y="152160"/>
              <a:ext cx="2336118" cy="901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800"/>
              </a:pPr>
              <a:r>
                <a:t>Compte fribox</a:t>
              </a:r>
            </a:p>
            <a:p>
              <a:pPr>
                <a:defRPr sz="1800"/>
              </a:pPr>
              <a:r>
                <a:rPr u="sng">
                  <a:hlinkClick r:id="rId6" invalidUrl="" action="" tgtFrame="" tooltip="" history="1" highlightClick="0" endSnd="0"/>
                </a:rPr>
                <a:t>prénom.nom@edufr.ch</a:t>
              </a:r>
            </a:p>
            <a:p>
              <a:pPr>
                <a:defRPr sz="1800"/>
              </a:pPr>
              <a:r>
                <a:rPr u="sng">
                  <a:hlinkClick r:id="rId7" invalidUrl="" action="" tgtFrame="" tooltip="" history="1" highlightClick="0" endSnd="0"/>
                </a:rPr>
                <a:t>prénom.nom@fr.ch</a:t>
              </a:r>
            </a:p>
          </p:txBody>
        </p:sp>
      </p:grpSp>
      <p:grpSp>
        <p:nvGrpSpPr>
          <p:cNvPr id="196" name="Grouper"/>
          <p:cNvGrpSpPr/>
          <p:nvPr/>
        </p:nvGrpSpPr>
        <p:grpSpPr>
          <a:xfrm>
            <a:off x="4032443" y="7066329"/>
            <a:ext cx="1942714" cy="1600621"/>
            <a:chOff x="0" y="0"/>
            <a:chExt cx="1942713" cy="1600620"/>
          </a:xfrm>
        </p:grpSpPr>
        <p:pic>
          <p:nvPicPr>
            <p:cNvPr id="193" name="ordinateur.png" descr="ordinateur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6440" y="440075"/>
              <a:ext cx="1736274" cy="11605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sync.png" descr="sync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1843"/>
              <a:ext cx="982689" cy="9826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storebox.png" descr="storebox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164" y="0"/>
              <a:ext cx="500434" cy="5004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7" name="pasted-image.jpeg" descr="pasted-image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97849" y="6166913"/>
            <a:ext cx="2575157" cy="258665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Flèche double"/>
          <p:cNvSpPr/>
          <p:nvPr/>
        </p:nvSpPr>
        <p:spPr>
          <a:xfrm rot="16200000">
            <a:off x="3015259" y="5096534"/>
            <a:ext cx="3977082" cy="391781"/>
          </a:xfrm>
          <a:prstGeom prst="leftRightArrow">
            <a:avLst>
              <a:gd name="adj1" fmla="val 32000"/>
              <a:gd name="adj2" fmla="val 142631"/>
            </a:avLst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i="1"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9" name="et vos documents"/>
          <p:cNvSpPr/>
          <p:nvPr/>
        </p:nvSpPr>
        <p:spPr>
          <a:xfrm>
            <a:off x="1501750" y="-119113"/>
            <a:ext cx="394915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et vos documents</a:t>
            </a:r>
          </a:p>
        </p:txBody>
      </p:sp>
      <p:graphicFrame>
        <p:nvGraphicFramePr>
          <p:cNvPr id="200" name="Tableau"/>
          <p:cNvGraphicFramePr/>
          <p:nvPr/>
        </p:nvGraphicFramePr>
        <p:xfrm>
          <a:off x="9764679" y="2462791"/>
          <a:ext cx="2518260" cy="9943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2505559"/>
              </a:tblGrid>
              <a:tr h="327231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Helvetica Light"/>
                        </a:rPr>
                        <a:t>Conforme protection des données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CDEE0"/>
                    </a:solidFill>
                  </a:tcPr>
                </a:tc>
              </a:tr>
              <a:tr h="327231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Helvetica Light"/>
                        </a:rPr>
                        <a:t>Données encryptées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CDEE0"/>
                    </a:solidFill>
                  </a:tcPr>
                </a:tc>
              </a:tr>
              <a:tr h="327231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Helvetica Light"/>
                        </a:rPr>
                        <a:t>Datacenter en Suisse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CDE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1" name="Tableau"/>
          <p:cNvGraphicFramePr/>
          <p:nvPr/>
        </p:nvGraphicFramePr>
        <p:xfrm>
          <a:off x="3829260" y="8714755"/>
          <a:ext cx="2768601" cy="99800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2755900"/>
              </a:tblGrid>
              <a:tr h="328435"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ym typeface="Helvetica Light"/>
                        </a:rPr>
                        <a:t>Site Web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1DEFF"/>
                    </a:solidFill>
                  </a:tcPr>
                </a:tc>
              </a:tr>
              <a:tr h="328435"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ym typeface="Helvetica Light"/>
                        </a:rPr>
                        <a:t>Monter un disque (webdav)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1DEFF"/>
                    </a:solidFill>
                  </a:tcPr>
                </a:tc>
              </a:tr>
              <a:tr h="328435"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ym typeface="Helvetica Light"/>
                        </a:rPr>
                        <a:t>Agent de synchronisation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pSp>
        <p:nvGrpSpPr>
          <p:cNvPr id="204" name="Grouper"/>
          <p:cNvGrpSpPr/>
          <p:nvPr/>
        </p:nvGrpSpPr>
        <p:grpSpPr>
          <a:xfrm>
            <a:off x="7680821" y="4732994"/>
            <a:ext cx="2964347" cy="1339690"/>
            <a:chOff x="0" y="0"/>
            <a:chExt cx="2964346" cy="1339688"/>
          </a:xfrm>
        </p:grpSpPr>
        <p:pic>
          <p:nvPicPr>
            <p:cNvPr id="202" name="pasted-image.png" descr="pasted-image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339689" cy="13396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3" name="50 GB"/>
            <p:cNvSpPr/>
            <p:nvPr/>
          </p:nvSpPr>
          <p:spPr>
            <a:xfrm>
              <a:off x="1473311" y="181905"/>
              <a:ext cx="1491036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50 GB</a:t>
              </a:r>
            </a:p>
          </p:txBody>
        </p:sp>
      </p:grpSp>
      <p:grpSp>
        <p:nvGrpSpPr>
          <p:cNvPr id="207" name="Grouper"/>
          <p:cNvGrpSpPr/>
          <p:nvPr/>
        </p:nvGrpSpPr>
        <p:grpSpPr>
          <a:xfrm>
            <a:off x="7445988" y="6250799"/>
            <a:ext cx="3614714" cy="1447485"/>
            <a:chOff x="0" y="0"/>
            <a:chExt cx="3614713" cy="1447483"/>
          </a:xfrm>
        </p:grpSpPr>
        <p:pic>
          <p:nvPicPr>
            <p:cNvPr id="205" name="pasted-image.jpeg" descr="pasted-image.jpe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809355" cy="14474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6" name="30 jours"/>
            <p:cNvSpPr/>
            <p:nvPr/>
          </p:nvSpPr>
          <p:spPr>
            <a:xfrm>
              <a:off x="1724410" y="200800"/>
              <a:ext cx="1890304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30 jours</a:t>
              </a:r>
            </a:p>
          </p:txBody>
        </p:sp>
      </p:grpSp>
      <p:pic>
        <p:nvPicPr>
          <p:cNvPr id="208" name="fribox-logo.png" descr="fribox-logo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83071" y="36632"/>
            <a:ext cx="1268958" cy="412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4"/>
      <p:bldP build="whole" bldLvl="1" animBg="1" rev="0" advAuto="0" spid="200" grpId="2"/>
      <p:bldP build="whole" bldLvl="1" animBg="1" rev="0" advAuto="0" spid="196" grpId="3"/>
      <p:bldP build="whole" bldLvl="1" animBg="1" rev="0" advAuto="0" spid="192" grpId="6"/>
      <p:bldP build="whole" bldLvl="1" animBg="1" rev="0" advAuto="0" spid="204" grpId="7"/>
      <p:bldP build="whole" bldLvl="1" animBg="1" rev="0" advAuto="0" spid="207" grpId="8"/>
      <p:bldP build="whole" bldLvl="1" animBg="1" rev="0" advAuto="0" spid="198" grpId="5"/>
      <p:bldP build="whole" bldLvl="1" animBg="1" rev="0" advAuto="0" spid="18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Ovale"/>
          <p:cNvSpPr/>
          <p:nvPr/>
        </p:nvSpPr>
        <p:spPr>
          <a:xfrm>
            <a:off x="3095799" y="587414"/>
            <a:ext cx="8619778" cy="257395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5155" marR="45155" defTabSz="1016000">
              <a:defRPr sz="2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13" name="Grouper"/>
          <p:cNvGrpSpPr/>
          <p:nvPr/>
        </p:nvGrpSpPr>
        <p:grpSpPr>
          <a:xfrm>
            <a:off x="6605377" y="812800"/>
            <a:ext cx="1600621" cy="1600621"/>
            <a:chOff x="0" y="0"/>
            <a:chExt cx="1600620" cy="1600620"/>
          </a:xfrm>
        </p:grpSpPr>
        <p:pic>
          <p:nvPicPr>
            <p:cNvPr id="211" name="storebox.png" descr="storebox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600621" cy="16006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sync.png" descr="sync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77452" y="10820"/>
              <a:ext cx="510259" cy="510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4" name="pasted-image.jpeg" descr="pasted-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0749" y="5379513"/>
            <a:ext cx="2575157" cy="2586653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Flèche double"/>
          <p:cNvSpPr/>
          <p:nvPr/>
        </p:nvSpPr>
        <p:spPr>
          <a:xfrm rot="16200000">
            <a:off x="2088159" y="4309134"/>
            <a:ext cx="3977082" cy="391781"/>
          </a:xfrm>
          <a:prstGeom prst="leftRightArrow">
            <a:avLst>
              <a:gd name="adj1" fmla="val 32000"/>
              <a:gd name="adj2" fmla="val 142631"/>
            </a:avLst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i="1"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6" name="Jusqu’à 5 appareils synchronisés"/>
          <p:cNvSpPr/>
          <p:nvPr>
            <p:ph type="body" sz="quarter" idx="4294967295"/>
          </p:nvPr>
        </p:nvSpPr>
        <p:spPr>
          <a:xfrm>
            <a:off x="4873711" y="8166596"/>
            <a:ext cx="5200651" cy="16006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SzTx/>
              <a:buNone/>
              <a:defRPr sz="3000"/>
            </a:lvl1pPr>
          </a:lstStyle>
          <a:p>
            <a:pPr/>
            <a:r>
              <a:t>Jusqu’à 5 appareils synchronisés</a:t>
            </a:r>
          </a:p>
        </p:txBody>
      </p:sp>
      <p:grpSp>
        <p:nvGrpSpPr>
          <p:cNvPr id="222" name="Grouper"/>
          <p:cNvGrpSpPr/>
          <p:nvPr/>
        </p:nvGrpSpPr>
        <p:grpSpPr>
          <a:xfrm>
            <a:off x="5645282" y="2516484"/>
            <a:ext cx="1219200" cy="5521692"/>
            <a:chOff x="0" y="0"/>
            <a:chExt cx="1219199" cy="5521691"/>
          </a:xfrm>
        </p:grpSpPr>
        <p:grpSp>
          <p:nvGrpSpPr>
            <p:cNvPr id="220" name="Grouper"/>
            <p:cNvGrpSpPr/>
            <p:nvPr/>
          </p:nvGrpSpPr>
          <p:grpSpPr>
            <a:xfrm>
              <a:off x="0" y="3857819"/>
              <a:ext cx="1219200" cy="1663873"/>
              <a:chOff x="0" y="0"/>
              <a:chExt cx="1219199" cy="1663872"/>
            </a:xfrm>
          </p:grpSpPr>
          <p:pic>
            <p:nvPicPr>
              <p:cNvPr id="217" name="ipadmini.png" descr="ipadmini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346569" y="330372"/>
                <a:ext cx="872631" cy="13335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8" name="sync.png" descr="sync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97624"/>
                <a:ext cx="723900" cy="7239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9" name="storebox.png" descr="storebox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812665" y="0"/>
                <a:ext cx="368645" cy="36864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21" name="Flèche double"/>
            <p:cNvSpPr/>
            <p:nvPr/>
          </p:nvSpPr>
          <p:spPr>
            <a:xfrm rot="16200000">
              <a:off x="-1378941" y="1792650"/>
              <a:ext cx="3977082" cy="391781"/>
            </a:xfrm>
            <a:prstGeom prst="leftRightArrow">
              <a:avLst>
                <a:gd name="adj1" fmla="val 32000"/>
                <a:gd name="adj2" fmla="val 142631"/>
              </a:avLst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1"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228" name="Grouper"/>
          <p:cNvGrpSpPr/>
          <p:nvPr/>
        </p:nvGrpSpPr>
        <p:grpSpPr>
          <a:xfrm>
            <a:off x="7647420" y="2516484"/>
            <a:ext cx="1333501" cy="5547049"/>
            <a:chOff x="0" y="0"/>
            <a:chExt cx="1333500" cy="5547048"/>
          </a:xfrm>
        </p:grpSpPr>
        <p:grpSp>
          <p:nvGrpSpPr>
            <p:cNvPr id="226" name="Grouper"/>
            <p:cNvGrpSpPr/>
            <p:nvPr/>
          </p:nvGrpSpPr>
          <p:grpSpPr>
            <a:xfrm>
              <a:off x="0" y="3832462"/>
              <a:ext cx="1333500" cy="1714587"/>
              <a:chOff x="0" y="0"/>
              <a:chExt cx="1333500" cy="1714586"/>
            </a:xfrm>
          </p:grpSpPr>
          <p:pic>
            <p:nvPicPr>
              <p:cNvPr id="223" name="pasted-image.png" descr="pasted-image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381086"/>
                <a:ext cx="1333500" cy="13335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4" name="sync.png" descr="sync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30520" y="242432"/>
                <a:ext cx="391780" cy="39178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5" name="storebox.png" descr="storebox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620431" y="0"/>
                <a:ext cx="368646" cy="36864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27" name="Flèche double"/>
            <p:cNvSpPr/>
            <p:nvPr/>
          </p:nvSpPr>
          <p:spPr>
            <a:xfrm rot="16200000">
              <a:off x="-1412579" y="1792650"/>
              <a:ext cx="3977081" cy="391781"/>
            </a:xfrm>
            <a:prstGeom prst="leftRightArrow">
              <a:avLst>
                <a:gd name="adj1" fmla="val 32000"/>
                <a:gd name="adj2" fmla="val 142631"/>
              </a:avLst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1"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234" name="Grouper"/>
          <p:cNvGrpSpPr/>
          <p:nvPr/>
        </p:nvGrpSpPr>
        <p:grpSpPr>
          <a:xfrm>
            <a:off x="3105343" y="6405929"/>
            <a:ext cx="1942714" cy="2058621"/>
            <a:chOff x="0" y="0"/>
            <a:chExt cx="1942713" cy="2058620"/>
          </a:xfrm>
        </p:grpSpPr>
        <p:grpSp>
          <p:nvGrpSpPr>
            <p:cNvPr id="232" name="Grouper"/>
            <p:cNvGrpSpPr/>
            <p:nvPr/>
          </p:nvGrpSpPr>
          <p:grpSpPr>
            <a:xfrm>
              <a:off x="0" y="0"/>
              <a:ext cx="1942714" cy="1600621"/>
              <a:chOff x="0" y="0"/>
              <a:chExt cx="1942713" cy="1600620"/>
            </a:xfrm>
          </p:grpSpPr>
          <p:pic>
            <p:nvPicPr>
              <p:cNvPr id="229" name="ordinateur.png" descr="ordinateur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206440" y="440075"/>
                <a:ext cx="1736274" cy="11605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0" name="sync.png" descr="sync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11843"/>
                <a:ext cx="982689" cy="98268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1" name="storebox.png" descr="storebox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270164" y="0"/>
                <a:ext cx="500434" cy="5004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33" name="Ecole"/>
            <p:cNvSpPr/>
            <p:nvPr/>
          </p:nvSpPr>
          <p:spPr>
            <a:xfrm>
              <a:off x="616288" y="1512520"/>
              <a:ext cx="947924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Ecole</a:t>
              </a:r>
            </a:p>
          </p:txBody>
        </p:sp>
      </p:grpSp>
      <p:sp>
        <p:nvSpPr>
          <p:cNvPr id="235" name="et vos appareils"/>
          <p:cNvSpPr/>
          <p:nvPr/>
        </p:nvSpPr>
        <p:spPr>
          <a:xfrm>
            <a:off x="1514450" y="-119113"/>
            <a:ext cx="344492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et vos appareils</a:t>
            </a:r>
          </a:p>
        </p:txBody>
      </p:sp>
      <p:grpSp>
        <p:nvGrpSpPr>
          <p:cNvPr id="243" name="Grouper"/>
          <p:cNvGrpSpPr/>
          <p:nvPr/>
        </p:nvGrpSpPr>
        <p:grpSpPr>
          <a:xfrm>
            <a:off x="9763859" y="2516484"/>
            <a:ext cx="1942714" cy="5948066"/>
            <a:chOff x="0" y="0"/>
            <a:chExt cx="1942713" cy="5948065"/>
          </a:xfrm>
        </p:grpSpPr>
        <p:grpSp>
          <p:nvGrpSpPr>
            <p:cNvPr id="241" name="Grouper"/>
            <p:cNvGrpSpPr/>
            <p:nvPr/>
          </p:nvGrpSpPr>
          <p:grpSpPr>
            <a:xfrm>
              <a:off x="0" y="3546545"/>
              <a:ext cx="1942714" cy="2401522"/>
              <a:chOff x="0" y="0"/>
              <a:chExt cx="1942713" cy="2401520"/>
            </a:xfrm>
          </p:grpSpPr>
          <p:grpSp>
            <p:nvGrpSpPr>
              <p:cNvPr id="239" name="Grouper"/>
              <p:cNvGrpSpPr/>
              <p:nvPr/>
            </p:nvGrpSpPr>
            <p:grpSpPr>
              <a:xfrm>
                <a:off x="0" y="0"/>
                <a:ext cx="1942714" cy="2114567"/>
                <a:chOff x="0" y="0"/>
                <a:chExt cx="1942713" cy="2114566"/>
              </a:xfrm>
            </p:grpSpPr>
            <p:pic>
              <p:nvPicPr>
                <p:cNvPr id="236" name="pasted-image.jpeg" descr="pasted-image.jpeg"/>
                <p:cNvPicPr>
                  <a:picLocks noChangeAspect="1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0" y="171853"/>
                  <a:ext cx="1942714" cy="194271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37" name="sync.png" descr="sync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224884" y="29566"/>
                  <a:ext cx="982690" cy="98268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38" name="storebox.png" descr="storebox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1186696" y="0"/>
                  <a:ext cx="500434" cy="50043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240" name="Maison"/>
              <p:cNvSpPr/>
              <p:nvPr/>
            </p:nvSpPr>
            <p:spPr>
              <a:xfrm>
                <a:off x="585529" y="1855420"/>
                <a:ext cx="1205211" cy="546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000"/>
                </a:lvl1pPr>
              </a:lstStyle>
              <a:p>
                <a:pPr/>
                <a:r>
                  <a:t>Maison</a:t>
                </a:r>
              </a:p>
            </p:txBody>
          </p:sp>
        </p:grpSp>
        <p:sp>
          <p:nvSpPr>
            <p:cNvPr id="242" name="Flèche double"/>
            <p:cNvSpPr/>
            <p:nvPr/>
          </p:nvSpPr>
          <p:spPr>
            <a:xfrm rot="16200000">
              <a:off x="-1281118" y="1792650"/>
              <a:ext cx="3977082" cy="391781"/>
            </a:xfrm>
            <a:prstGeom prst="leftRightArrow">
              <a:avLst>
                <a:gd name="adj1" fmla="val 32000"/>
                <a:gd name="adj2" fmla="val 142631"/>
              </a:avLst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1"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244" name="fribox-logo.png" descr="fribox-logo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83071" y="36632"/>
            <a:ext cx="1268958" cy="412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1"/>
      <p:bldP build="whole" bldLvl="1" animBg="1" rev="0" advAuto="0" spid="216" grpId="4"/>
      <p:bldP build="whole" bldLvl="1" animBg="1" rev="0" advAuto="0" spid="243" grpId="3"/>
      <p:bldP build="whole" bldLvl="1" animBg="1" rev="0" advAuto="0" spid="22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749" y="5379513"/>
            <a:ext cx="2575157" cy="2586653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et vos partages"/>
          <p:cNvSpPr/>
          <p:nvPr/>
        </p:nvSpPr>
        <p:spPr>
          <a:xfrm>
            <a:off x="1514450" y="-119113"/>
            <a:ext cx="337616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et vos partages</a:t>
            </a:r>
          </a:p>
        </p:txBody>
      </p:sp>
      <p:pic>
        <p:nvPicPr>
          <p:cNvPr id="248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6969" y="3018184"/>
            <a:ext cx="895475" cy="895475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fri-tic Gestion projet fribox"/>
          <p:cNvSpPr/>
          <p:nvPr/>
        </p:nvSpPr>
        <p:spPr>
          <a:xfrm>
            <a:off x="4453762" y="3192871"/>
            <a:ext cx="444017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fri-tic Gestion projet fribox </a:t>
            </a:r>
          </a:p>
        </p:txBody>
      </p:sp>
      <p:sp>
        <p:nvSpPr>
          <p:cNvPr id="250" name="3 façons de partager (qui peuvent se combiner au gré de l’utilisateur-trice)"/>
          <p:cNvSpPr/>
          <p:nvPr>
            <p:ph type="body" sz="quarter" idx="4294967295"/>
          </p:nvPr>
        </p:nvSpPr>
        <p:spPr>
          <a:xfrm>
            <a:off x="384596" y="769876"/>
            <a:ext cx="12578508" cy="10382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SzTx/>
              <a:buNone/>
              <a:defRPr sz="3000"/>
            </a:lvl1pPr>
          </a:lstStyle>
          <a:p>
            <a:pPr/>
            <a:r>
              <a:t>3 façons de partager (qui peuvent se combiner au gré de l’utilisateur-trice)</a:t>
            </a:r>
          </a:p>
        </p:txBody>
      </p:sp>
      <p:pic>
        <p:nvPicPr>
          <p:cNvPr id="251" name="friboxPartage1_user.png" descr="friboxPartage1_us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39790" y="2485032"/>
            <a:ext cx="7620001" cy="690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friboxPartage2_link.png" descr="friboxPartage2_link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46140" y="2465982"/>
            <a:ext cx="7607301" cy="427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friboxPartage3_email.png" descr="friboxPartage3_email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65190" y="2491382"/>
            <a:ext cx="7569201" cy="689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asted-image.png" descr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73981" y="4574528"/>
            <a:ext cx="4555619" cy="3223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fribox-logo.png" descr="fribox-logo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3071" y="36632"/>
            <a:ext cx="1268958" cy="412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5" dur="500" fill="hold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xit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5" dur="500" fill="hold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xit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5" dur="500" fill="hold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4"/>
      <p:bldP build="whole" bldLvl="1" animBg="1" rev="0" advAuto="0" spid="252" grpId="5"/>
      <p:bldP build="whole" bldLvl="1" animBg="1" rev="0" advAuto="0" spid="253" grpId="6"/>
      <p:bldP build="whole" bldLvl="1" animBg="1" rev="0" advAuto="0" spid="251" grpId="2"/>
      <p:bldP build="whole" bldLvl="1" animBg="1" rev="0" advAuto="0" spid="251" grpId="3"/>
      <p:bldP build="whole" bldLvl="1" animBg="1" rev="0" advAuto="0" spid="253" grpId="7"/>
      <p:bldP build="whole" bldLvl="1" animBg="1" rev="0" advAuto="0" spid="254" grpId="8"/>
      <p:bldP build="whole" bldLvl="1" animBg="1" rev="0" advAuto="0" spid="250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